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8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8ABB09-4A1D-463E-8065-109CC2B7EFAA}" type="datetimeFigureOut">
              <a:rPr lang="ar-SA" smtClean="0"/>
              <a:t>02/05/1442</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34F065-1154-456A-91E3-76DE8E75E17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02/05/1442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02/05/1442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02/05/1442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02/05/1442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02/05/1442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02/05/1442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02/05/1442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02/05/1442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02/05/1442</a:t>
            </a:fld>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02/05/1442</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8ABB09-4A1D-463E-8065-109CC2B7EFAA}" type="datetimeFigureOut">
              <a:rPr lang="ar-SA" smtClean="0"/>
              <a:t>02/05/1442</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اساس القانون الاداري</a:t>
            </a:r>
            <a:endParaRPr lang="ar-IQ" dirty="0"/>
          </a:p>
        </p:txBody>
      </p:sp>
      <p:sp>
        <p:nvSpPr>
          <p:cNvPr id="3" name="Subtitle 2"/>
          <p:cNvSpPr>
            <a:spLocks noGrp="1"/>
          </p:cNvSpPr>
          <p:nvPr>
            <p:ph type="subTitle" idx="1"/>
          </p:nvPr>
        </p:nvSpPr>
        <p:spPr/>
        <p:txBody>
          <a:bodyPr/>
          <a:lstStyle/>
          <a:p>
            <a:r>
              <a:rPr lang="ar-IQ" dirty="0" smtClean="0"/>
              <a:t>هو ايجاد فكرة عامة او قاعدة تصلح لان تكون دعامة او اسناد لتتأسس عليها نظريات القانون الاداري </a:t>
            </a:r>
            <a:endParaRPr lang="ar-IQ" dirty="0"/>
          </a:p>
        </p:txBody>
      </p:sp>
    </p:spTree>
    <p:extLst>
      <p:ext uri="{BB962C8B-B14F-4D97-AF65-F5344CB8AC3E}">
        <p14:creationId xmlns:p14="http://schemas.microsoft.com/office/powerpoint/2010/main" val="901332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اعمال السلطة واعمال الادارة</a:t>
            </a:r>
            <a:endParaRPr lang="ar-IQ" dirty="0"/>
          </a:p>
        </p:txBody>
      </p:sp>
      <p:sp>
        <p:nvSpPr>
          <p:cNvPr id="3" name="Content Placeholder 2"/>
          <p:cNvSpPr>
            <a:spLocks noGrp="1"/>
          </p:cNvSpPr>
          <p:nvPr>
            <p:ph idx="1"/>
          </p:nvPr>
        </p:nvSpPr>
        <p:spPr/>
        <p:txBody>
          <a:bodyPr/>
          <a:lstStyle/>
          <a:p>
            <a:r>
              <a:rPr lang="ar-IQ" dirty="0" smtClean="0"/>
              <a:t>من انصار هذه النظرية الفقيه </a:t>
            </a:r>
            <a:r>
              <a:rPr lang="ar-IQ" dirty="0" err="1" smtClean="0"/>
              <a:t>لافايير</a:t>
            </a:r>
            <a:r>
              <a:rPr lang="ar-IQ" dirty="0" smtClean="0"/>
              <a:t> </a:t>
            </a:r>
            <a:r>
              <a:rPr lang="ar-IQ" dirty="0" err="1" smtClean="0"/>
              <a:t>وبرتملي</a:t>
            </a:r>
            <a:r>
              <a:rPr lang="ar-IQ" dirty="0" smtClean="0"/>
              <a:t> وسادت هذه النظرية في القرن التاسع عشر والتي تقوم على اساس ان الادارة اما ان تمارس اعمالها وهي صاحبة سلطة وسيادة اي صاحبة الامر والنهي ، والنوع الاخر هي ان تمارس  الاعمال بذات الطريقة التي يمارس بها الافراد اعمالهم اليومية  ، الا ان هذه النظرية رغم وضوحها فهي لم تستطع ان تلم بجميع انشطة الادارة كما انها استبعدت العديد من انشطة  الادارة من اعمالها .</a:t>
            </a:r>
            <a:endParaRPr lang="ar-IQ" dirty="0"/>
          </a:p>
        </p:txBody>
      </p:sp>
    </p:spTree>
    <p:extLst>
      <p:ext uri="{BB962C8B-B14F-4D97-AF65-F5344CB8AC3E}">
        <p14:creationId xmlns:p14="http://schemas.microsoft.com/office/powerpoint/2010/main" val="1577779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المرفق العام</a:t>
            </a:r>
            <a:endParaRPr lang="ar-IQ" dirty="0"/>
          </a:p>
        </p:txBody>
      </p:sp>
      <p:sp>
        <p:nvSpPr>
          <p:cNvPr id="3" name="Content Placeholder 2"/>
          <p:cNvSpPr>
            <a:spLocks noGrp="1"/>
          </p:cNvSpPr>
          <p:nvPr>
            <p:ph idx="1"/>
          </p:nvPr>
        </p:nvSpPr>
        <p:spPr/>
        <p:txBody>
          <a:bodyPr>
            <a:normAutofit lnSpcReduction="10000"/>
          </a:bodyPr>
          <a:lstStyle/>
          <a:p>
            <a:r>
              <a:rPr lang="ar-IQ" dirty="0" smtClean="0"/>
              <a:t>ابرز من نادى بهذا المعيار العميد ديكي  وبموجبه يطبق القانون الاداري على كل نشاط تديره الادارة او تشرف عليه من اجل تحقيق المنفعة العامة  وجاء هذا المعيار اساسا في العديد من الاحكام لعل ابرزها حكم مجلس الدولة الفرنسي في قضية </a:t>
            </a:r>
            <a:r>
              <a:rPr lang="ar-IQ" dirty="0" err="1" smtClean="0"/>
              <a:t>روتشيلد</a:t>
            </a:r>
            <a:r>
              <a:rPr lang="ar-IQ" dirty="0" smtClean="0"/>
              <a:t> وكذلك قضية </a:t>
            </a:r>
            <a:r>
              <a:rPr lang="ar-IQ" dirty="0" err="1" smtClean="0"/>
              <a:t>بلانكو</a:t>
            </a:r>
            <a:r>
              <a:rPr lang="ar-IQ" dirty="0" smtClean="0"/>
              <a:t> .</a:t>
            </a:r>
          </a:p>
          <a:p>
            <a:r>
              <a:rPr lang="ar-IQ" dirty="0" smtClean="0"/>
              <a:t>الا ان هذا المعيار قد انتقد بسبب ظهور المرافق العامة الاقتصادية وكذلك ظهور العديد من المؤسسات ذات النفع العام التي </a:t>
            </a:r>
            <a:r>
              <a:rPr lang="ar-IQ" dirty="0" err="1" smtClean="0"/>
              <a:t>لاتكون</a:t>
            </a:r>
            <a:r>
              <a:rPr lang="ar-IQ" dirty="0" smtClean="0"/>
              <a:t> مؤسسات عامة الا انها تحقق منفعة عامة .</a:t>
            </a:r>
            <a:endParaRPr lang="ar-IQ" dirty="0"/>
          </a:p>
        </p:txBody>
      </p:sp>
    </p:spTree>
    <p:extLst>
      <p:ext uri="{BB962C8B-B14F-4D97-AF65-F5344CB8AC3E}">
        <p14:creationId xmlns:p14="http://schemas.microsoft.com/office/powerpoint/2010/main" val="1866719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السلطة العامة </a:t>
            </a:r>
            <a:endParaRPr lang="ar-IQ" dirty="0"/>
          </a:p>
        </p:txBody>
      </p:sp>
      <p:sp>
        <p:nvSpPr>
          <p:cNvPr id="3" name="Content Placeholder 2"/>
          <p:cNvSpPr>
            <a:spLocks noGrp="1"/>
          </p:cNvSpPr>
          <p:nvPr>
            <p:ph idx="1"/>
          </p:nvPr>
        </p:nvSpPr>
        <p:spPr/>
        <p:txBody>
          <a:bodyPr/>
          <a:lstStyle/>
          <a:p>
            <a:r>
              <a:rPr lang="ar-IQ" dirty="0" smtClean="0"/>
              <a:t>جاء بهذا المعيار الفقيه </a:t>
            </a:r>
            <a:r>
              <a:rPr lang="ar-IQ" dirty="0" err="1" smtClean="0"/>
              <a:t>هوريو</a:t>
            </a:r>
            <a:r>
              <a:rPr lang="ar-IQ" dirty="0" smtClean="0"/>
              <a:t> واكد على ان  اساس القانون الاداري انما يكمن في الامتيازات التي تتمتع بها الادارة من خلال الوسائل التي تستخدمها في تسيير المرفق العام والتي تعد امتيازات وسلطات استثنائية  لتسيير المرفق ، وهذه النظرية لم تلغ نظرية المرفق العام الا انها حاولت ان تجعلها ثانوية </a:t>
            </a:r>
            <a:endParaRPr lang="ar-IQ" dirty="0"/>
          </a:p>
        </p:txBody>
      </p:sp>
    </p:spTree>
    <p:extLst>
      <p:ext uri="{BB962C8B-B14F-4D97-AF65-F5344CB8AC3E}">
        <p14:creationId xmlns:p14="http://schemas.microsoft.com/office/powerpoint/2010/main" val="3273549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المنفعة العامة </a:t>
            </a:r>
            <a:endParaRPr lang="ar-IQ" dirty="0"/>
          </a:p>
        </p:txBody>
      </p:sp>
      <p:sp>
        <p:nvSpPr>
          <p:cNvPr id="3" name="Content Placeholder 2"/>
          <p:cNvSpPr>
            <a:spLocks noGrp="1"/>
          </p:cNvSpPr>
          <p:nvPr>
            <p:ph idx="1"/>
          </p:nvPr>
        </p:nvSpPr>
        <p:spPr/>
        <p:txBody>
          <a:bodyPr/>
          <a:lstStyle/>
          <a:p>
            <a:r>
              <a:rPr lang="ar-IQ" dirty="0" smtClean="0"/>
              <a:t>جاء بهذه النظرية فالين واكد على ان القانون الاداري يعتمد على تحقيق المنفعة العامة والمصلحة العامة وبذلك يجب ان يتميز عن القانون الخاص ، واعتمد في تأسيس نظريته على قضية </a:t>
            </a:r>
            <a:r>
              <a:rPr lang="ar-IQ" dirty="0" err="1" smtClean="0"/>
              <a:t>مونسيجور</a:t>
            </a:r>
            <a:r>
              <a:rPr lang="ar-IQ" dirty="0" smtClean="0"/>
              <a:t> عام 1921 الا ان هذا المعيار لم يدم طويلا وذلك لان الافراد </a:t>
            </a:r>
            <a:r>
              <a:rPr lang="ar-IQ" dirty="0" err="1" smtClean="0"/>
              <a:t>بامكانهم</a:t>
            </a:r>
            <a:r>
              <a:rPr lang="ar-IQ" dirty="0" smtClean="0"/>
              <a:t> من خلال نشاطهم ان </a:t>
            </a:r>
            <a:r>
              <a:rPr lang="ar-IQ" dirty="0" err="1" smtClean="0"/>
              <a:t>يحققو</a:t>
            </a:r>
            <a:r>
              <a:rPr lang="ar-IQ" dirty="0" smtClean="0"/>
              <a:t> </a:t>
            </a:r>
            <a:r>
              <a:rPr lang="ar-IQ" dirty="0" err="1" smtClean="0"/>
              <a:t>المنغعة</a:t>
            </a:r>
            <a:r>
              <a:rPr lang="ar-IQ" dirty="0" smtClean="0"/>
              <a:t> العامة والصالح العام ايضا </a:t>
            </a:r>
            <a:endParaRPr lang="ar-IQ" dirty="0"/>
          </a:p>
        </p:txBody>
      </p:sp>
    </p:spTree>
    <p:extLst>
      <p:ext uri="{BB962C8B-B14F-4D97-AF65-F5344CB8AC3E}">
        <p14:creationId xmlns:p14="http://schemas.microsoft.com/office/powerpoint/2010/main" val="4201398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المعيار الحديث </a:t>
            </a:r>
            <a:r>
              <a:rPr lang="ar-IQ" dirty="0" err="1" smtClean="0"/>
              <a:t>لاساس</a:t>
            </a:r>
            <a:r>
              <a:rPr lang="ar-IQ" dirty="0" smtClean="0"/>
              <a:t> القانون الاداري</a:t>
            </a:r>
            <a:endParaRPr lang="ar-IQ" dirty="0"/>
          </a:p>
        </p:txBody>
      </p:sp>
      <p:sp>
        <p:nvSpPr>
          <p:cNvPr id="3" name="Content Placeholder 2"/>
          <p:cNvSpPr>
            <a:spLocks noGrp="1"/>
          </p:cNvSpPr>
          <p:nvPr>
            <p:ph idx="1"/>
          </p:nvPr>
        </p:nvSpPr>
        <p:spPr/>
        <p:txBody>
          <a:bodyPr/>
          <a:lstStyle/>
          <a:p>
            <a:r>
              <a:rPr lang="ar-IQ" dirty="0" smtClean="0"/>
              <a:t>جاء بهذا المعيار الفقيه فيدل واكد ان معيار السلطة العامة ليست فقط هي عبارة عن امتيازات  وسلطات بل هي عبارة عن مقدار القيود التي تفرضها الادارة على الافراد  وتجعلهم مجبرين على التقييد بها عند تعاملهم مع الادارة كما هو الحال في مسألة المناقصات والمزايدات .</a:t>
            </a:r>
            <a:endParaRPr lang="ar-IQ" dirty="0"/>
          </a:p>
        </p:txBody>
      </p:sp>
    </p:spTree>
    <p:extLst>
      <p:ext uri="{BB962C8B-B14F-4D97-AF65-F5344CB8AC3E}">
        <p14:creationId xmlns:p14="http://schemas.microsoft.com/office/powerpoint/2010/main" val="1134014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الجمع بين المرفق العام والسلطة العامة</a:t>
            </a:r>
            <a:endParaRPr lang="ar-IQ" dirty="0"/>
          </a:p>
        </p:txBody>
      </p:sp>
      <p:sp>
        <p:nvSpPr>
          <p:cNvPr id="3" name="Content Placeholder 2"/>
          <p:cNvSpPr>
            <a:spLocks noGrp="1"/>
          </p:cNvSpPr>
          <p:nvPr>
            <p:ph idx="1"/>
          </p:nvPr>
        </p:nvSpPr>
        <p:spPr/>
        <p:txBody>
          <a:bodyPr/>
          <a:lstStyle/>
          <a:p>
            <a:r>
              <a:rPr lang="ar-IQ" dirty="0" smtClean="0"/>
              <a:t>بسبب الانتقادات التي وجهت الى هذه النظريات تم الجمع بين معيار المرفق العام ومعيار السلطة العامة وحتى بعد الجمع بين المرفق العام والسلطة العامة ظهر خلاف في تحديد اي من هذه المعايير هو الرئيسي وايها ثانوي ، اذ اكد دي </a:t>
            </a:r>
            <a:r>
              <a:rPr lang="ar-IQ" dirty="0" err="1" smtClean="0"/>
              <a:t>لوبادير</a:t>
            </a:r>
            <a:r>
              <a:rPr lang="ar-IQ" dirty="0" smtClean="0"/>
              <a:t> ان المرفق العام هو الاساس في حين ذهب شابي ان السلطة العامة هي الاساس </a:t>
            </a:r>
            <a:endParaRPr lang="ar-IQ" dirty="0"/>
          </a:p>
        </p:txBody>
      </p:sp>
    </p:spTree>
    <p:extLst>
      <p:ext uri="{BB962C8B-B14F-4D97-AF65-F5344CB8AC3E}">
        <p14:creationId xmlns:p14="http://schemas.microsoft.com/office/powerpoint/2010/main" val="9800287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62</TotalTime>
  <Words>390</Words>
  <Application>Microsoft Office PowerPoint</Application>
  <PresentationFormat>On-screen Show (4:3)</PresentationFormat>
  <Paragraphs>15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Austin</vt:lpstr>
      <vt:lpstr>اساس القانون الاداري</vt:lpstr>
      <vt:lpstr>اعمال السلطة واعمال الادارة</vt:lpstr>
      <vt:lpstr>المرفق العام</vt:lpstr>
      <vt:lpstr>السلطة العامة </vt:lpstr>
      <vt:lpstr>المنفعة العامة </vt:lpstr>
      <vt:lpstr>المعيار الحديث لاساس القانون الاداري</vt:lpstr>
      <vt:lpstr>الجمع بين المرفق العام والسلطة العامة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اساس القانون الاداري</dc:title>
  <cp:lastModifiedBy>Maher</cp:lastModifiedBy>
  <cp:revision>22</cp:revision>
  <dcterms:modified xsi:type="dcterms:W3CDTF">2020-12-16T16:00:43Z</dcterms:modified>
</cp:coreProperties>
</file>