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9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B8ABB09-4A1D-463E-8065-109CC2B7EFAA}" type="datetimeFigureOut">
              <a:rPr lang="ar-SA" smtClean="0"/>
              <a:t>17/09/1441</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34F065-1154-456A-91E3-76DE8E75E17B}"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17/09/1441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17/09/1441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17/09/1441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17/09/1441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B8ABB09-4A1D-463E-8065-109CC2B7EFAA}" type="datetimeFigureOut">
              <a:rPr lang="ar-SA" smtClean="0"/>
              <a:t>17/09/1441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17/09/1441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B8ABB09-4A1D-463E-8065-109CC2B7EFAA}" type="datetimeFigureOut">
              <a:rPr lang="ar-SA" smtClean="0"/>
              <a:t>17/09/1441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17/09/1441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17/09/1441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17/09/1441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1B8ABB09-4A1D-463E-8065-109CC2B7EFAA}" type="datetimeFigureOut">
              <a:rPr lang="ar-SA" smtClean="0"/>
              <a:t>17/09/1441</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ctr">
              <a:lnSpc>
                <a:spcPts val="1915"/>
              </a:lnSpc>
            </a:pPr>
            <a:r>
              <a:rPr lang="ar-SA" sz="1600" b="1" dirty="0">
                <a:solidFill>
                  <a:srgbClr val="000000"/>
                </a:solidFill>
                <a:latin typeface="Times New Roman"/>
                <a:ea typeface="Times New Roman"/>
                <a:cs typeface="+mj-cs"/>
              </a:rPr>
              <a:t>البيانات المطلوبة لعقد الرهن</a:t>
            </a:r>
            <a:endParaRPr lang="en-US" sz="1600" b="1" dirty="0">
              <a:latin typeface="Times New Roman"/>
              <a:ea typeface="Times New Roman"/>
              <a:cs typeface="+mj-cs"/>
            </a:endParaRPr>
          </a:p>
          <a:p>
            <a:pPr algn="just">
              <a:lnSpc>
                <a:spcPts val="1915"/>
              </a:lnSpc>
            </a:pPr>
            <a:r>
              <a:rPr lang="ar-SA" sz="1600" b="1" dirty="0">
                <a:solidFill>
                  <a:srgbClr val="000000"/>
                </a:solidFill>
                <a:latin typeface="Times New Roman"/>
                <a:ea typeface="Times New Roman"/>
                <a:cs typeface="+mj-cs"/>
              </a:rPr>
              <a:t>   بالرجوع الى قوانين الدول المقارنة وكذلك الى الاحكام العامة في القانون المدني والمتعلقة بعملية الرهن ،فلابد من توفر جملة من البيانات الضرورية لاعتبار عقد الرهن صحيحاً ومشروعاً وابرز هذه البيانات </a:t>
            </a:r>
            <a:r>
              <a:rPr lang="ar-SA" sz="1600" b="1" dirty="0" smtClean="0">
                <a:solidFill>
                  <a:srgbClr val="000000"/>
                </a:solidFill>
                <a:latin typeface="Times New Roman"/>
                <a:ea typeface="Times New Roman"/>
                <a:cs typeface="+mj-cs"/>
              </a:rPr>
              <a:t>:-</a:t>
            </a:r>
            <a:endParaRPr lang="en-US" sz="1600" b="1" dirty="0" smtClean="0">
              <a:latin typeface="Times New Roman"/>
              <a:ea typeface="Times New Roman"/>
              <a:cs typeface="+mj-cs"/>
            </a:endParaRPr>
          </a:p>
          <a:p>
            <a:pPr algn="just">
              <a:lnSpc>
                <a:spcPts val="1915"/>
              </a:lnSpc>
            </a:pPr>
            <a:r>
              <a:rPr lang="ar-IQ" sz="1600" b="1" dirty="0" smtClean="0">
                <a:solidFill>
                  <a:srgbClr val="000000"/>
                </a:solidFill>
                <a:latin typeface="Times New Roman"/>
                <a:ea typeface="Times New Roman"/>
                <a:cs typeface="+mj-cs"/>
              </a:rPr>
              <a:t>ت</a:t>
            </a:r>
            <a:r>
              <a:rPr lang="ar-SA" sz="1600" b="1" dirty="0" smtClean="0">
                <a:solidFill>
                  <a:srgbClr val="000000"/>
                </a:solidFill>
                <a:ea typeface="Times New Roman"/>
                <a:cs typeface="+mj-cs"/>
              </a:rPr>
              <a:t>سمية </a:t>
            </a:r>
            <a:r>
              <a:rPr lang="ar-SA" sz="1600" b="1" dirty="0">
                <a:solidFill>
                  <a:srgbClr val="000000"/>
                </a:solidFill>
                <a:ea typeface="Times New Roman"/>
                <a:cs typeface="+mj-cs"/>
              </a:rPr>
              <a:t>العقد :- حيث يجب الاشارة صراحة في العقد الى اسمه الصريح بكونه عقد رهن لعقد الاداري وهناك عدة تسميات تستخدم لذلك منها (عقد رهن صفقة عمومية </a:t>
            </a:r>
            <a:r>
              <a:rPr lang="ar-IQ" sz="1600" b="1" dirty="0" smtClean="0">
                <a:solidFill>
                  <a:srgbClr val="000000"/>
                </a:solidFill>
                <a:ea typeface="Times New Roman"/>
                <a:cs typeface="+mj-cs"/>
              </a:rPr>
              <a:t>) او</a:t>
            </a:r>
            <a:r>
              <a:rPr lang="ar-SA" sz="1600" b="1" dirty="0" smtClean="0">
                <a:solidFill>
                  <a:srgbClr val="000000"/>
                </a:solidFill>
                <a:ea typeface="Times New Roman"/>
                <a:cs typeface="+mj-cs"/>
              </a:rPr>
              <a:t>عقد </a:t>
            </a:r>
            <a:r>
              <a:rPr lang="ar-SA" sz="1600" b="1" dirty="0">
                <a:solidFill>
                  <a:srgbClr val="000000"/>
                </a:solidFill>
                <a:ea typeface="Times New Roman"/>
                <a:cs typeface="+mj-cs"/>
              </a:rPr>
              <a:t>رهن عقد اداري ...الخ. </a:t>
            </a:r>
            <a:endParaRPr lang="en-US" sz="1600" b="1" dirty="0">
              <a:ea typeface="Calibri"/>
              <a:cs typeface="+mj-cs"/>
            </a:endParaRPr>
          </a:p>
          <a:p>
            <a:r>
              <a:rPr lang="ar-SA" sz="1600" b="1" dirty="0">
                <a:solidFill>
                  <a:srgbClr val="000000"/>
                </a:solidFill>
                <a:ea typeface="Times New Roman"/>
                <a:cs typeface="+mj-cs"/>
              </a:rPr>
              <a:t>الإشارة صراحة الى ان ابرام عقد الرهن للعقد الاداري قد تم تطبيقا لمقتضيات قانون الالتزامات والعقود وأحكام قانون رهن العقد الاداري والتعليمات الصادرة بشأنها.</a:t>
            </a:r>
            <a:r>
              <a:rPr lang="en-US" sz="1600" b="1" dirty="0">
                <a:cs typeface="+mj-cs"/>
              </a:rPr>
              <a:t> </a:t>
            </a:r>
            <a:endParaRPr lang="ar-IQ" sz="1600" b="1" dirty="0" smtClean="0">
              <a:cs typeface="+mj-cs"/>
            </a:endParaRPr>
          </a:p>
          <a:p>
            <a:r>
              <a:rPr lang="ar-SA" sz="1600" b="1" dirty="0">
                <a:solidFill>
                  <a:srgbClr val="000000"/>
                </a:solidFill>
                <a:ea typeface="Times New Roman"/>
                <a:cs typeface="+mj-cs"/>
              </a:rPr>
              <a:t>اسم المصرف </a:t>
            </a:r>
            <a:r>
              <a:rPr lang="ar-SA" sz="1600" b="1" dirty="0" err="1">
                <a:solidFill>
                  <a:srgbClr val="000000"/>
                </a:solidFill>
                <a:ea typeface="Times New Roman"/>
                <a:cs typeface="+mj-cs"/>
              </a:rPr>
              <a:t>اومؤسسة</a:t>
            </a:r>
            <a:r>
              <a:rPr lang="ar-SA" sz="1600" b="1" dirty="0">
                <a:solidFill>
                  <a:srgbClr val="000000"/>
                </a:solidFill>
                <a:ea typeface="Times New Roman"/>
                <a:cs typeface="+mj-cs"/>
              </a:rPr>
              <a:t> الائتمان المستفيدة من الرهن </a:t>
            </a:r>
            <a:endParaRPr lang="ar-IQ" sz="1600" b="1" dirty="0" smtClean="0">
              <a:solidFill>
                <a:srgbClr val="000000"/>
              </a:solidFill>
              <a:ea typeface="Times New Roman"/>
              <a:cs typeface="+mj-cs"/>
            </a:endParaRPr>
          </a:p>
          <a:p>
            <a:pPr marL="0" lvl="0" indent="0" algn="just">
              <a:lnSpc>
                <a:spcPct val="115000"/>
              </a:lnSpc>
              <a:buNone/>
            </a:pPr>
            <a:r>
              <a:rPr lang="ar-IQ" sz="1600" b="1" dirty="0" smtClean="0">
                <a:solidFill>
                  <a:srgbClr val="000000"/>
                </a:solidFill>
                <a:ea typeface="Times New Roman"/>
                <a:cs typeface="+mj-cs"/>
              </a:rPr>
              <a:t>م</a:t>
            </a:r>
            <a:r>
              <a:rPr lang="ar-SA" sz="1600" b="1" dirty="0" smtClean="0">
                <a:solidFill>
                  <a:srgbClr val="000000"/>
                </a:solidFill>
                <a:ea typeface="Times New Roman"/>
                <a:cs typeface="+mj-cs"/>
              </a:rPr>
              <a:t>بلغ </a:t>
            </a:r>
            <a:r>
              <a:rPr lang="ar-SA" sz="1600" b="1" dirty="0">
                <a:solidFill>
                  <a:srgbClr val="000000"/>
                </a:solidFill>
                <a:ea typeface="Times New Roman"/>
                <a:cs typeface="+mj-cs"/>
              </a:rPr>
              <a:t>الرهن المُتَّفَق عليه بين المصرف والراهن.</a:t>
            </a:r>
            <a:endParaRPr lang="en-US" sz="1600" b="1" dirty="0">
              <a:ea typeface="Calibri"/>
              <a:cs typeface="+mj-cs"/>
            </a:endParaRPr>
          </a:p>
          <a:p>
            <a:pPr marL="0" lvl="0" indent="0" algn="just">
              <a:lnSpc>
                <a:spcPct val="115000"/>
              </a:lnSpc>
              <a:buNone/>
            </a:pPr>
            <a:r>
              <a:rPr lang="ar-SA" sz="1600" b="1" dirty="0">
                <a:solidFill>
                  <a:srgbClr val="000000"/>
                </a:solidFill>
                <a:ea typeface="Times New Roman"/>
                <a:cs typeface="+mj-cs"/>
              </a:rPr>
              <a:t>تعيين اسم  المحاسِب أو الشخص المكلف بالأداء ومكان عمله ومركزه الوظيفي. </a:t>
            </a:r>
            <a:endParaRPr lang="en-US" sz="1600" b="1" dirty="0">
              <a:ea typeface="Calibri"/>
              <a:cs typeface="+mj-cs"/>
            </a:endParaRPr>
          </a:p>
          <a:p>
            <a:pPr marL="0" lvl="0" indent="0" algn="just">
              <a:lnSpc>
                <a:spcPct val="115000"/>
              </a:lnSpc>
              <a:buNone/>
            </a:pPr>
            <a:r>
              <a:rPr lang="ar-SA" sz="1600" b="1" dirty="0">
                <a:solidFill>
                  <a:srgbClr val="000000"/>
                </a:solidFill>
                <a:ea typeface="Times New Roman"/>
                <a:cs typeface="+mj-cs"/>
              </a:rPr>
              <a:t>معلومات عن العقد الاصلي محل الرهن والذي ابرم بين الادارة والمتعاقد ،حيث يجب الاشارة وبوضوح الى هذا العقد بوصفه محل عقد الرهن ومن المعلومات التي يجب ادراجها (رقم هذا العقد –موضوعه – والجهة الادارية صاحبة المشروع) .</a:t>
            </a:r>
            <a:endParaRPr lang="en-US" sz="1600" b="1" dirty="0">
              <a:ea typeface="Calibri"/>
              <a:cs typeface="+mj-cs"/>
            </a:endParaRPr>
          </a:p>
          <a:p>
            <a:pPr marL="0" lvl="0" indent="0" algn="just">
              <a:lnSpc>
                <a:spcPct val="115000"/>
              </a:lnSpc>
              <a:buNone/>
            </a:pPr>
            <a:r>
              <a:rPr lang="ar-IQ" sz="1600" b="1" dirty="0" smtClean="0">
                <a:solidFill>
                  <a:srgbClr val="000000"/>
                </a:solidFill>
                <a:ea typeface="Times New Roman"/>
                <a:cs typeface="+mj-cs"/>
              </a:rPr>
              <a:t>0 </a:t>
            </a:r>
            <a:r>
              <a:rPr lang="ar-SA" sz="1600" b="1" dirty="0" smtClean="0">
                <a:solidFill>
                  <a:srgbClr val="000000"/>
                </a:solidFill>
                <a:ea typeface="Times New Roman"/>
                <a:cs typeface="+mj-cs"/>
              </a:rPr>
              <a:t>تحديد </a:t>
            </a:r>
            <a:r>
              <a:rPr lang="ar-SA" sz="1600" b="1" dirty="0">
                <a:solidFill>
                  <a:srgbClr val="000000"/>
                </a:solidFill>
                <a:ea typeface="Times New Roman"/>
                <a:cs typeface="+mj-cs"/>
              </a:rPr>
              <a:t>الجهة المختصة بنظر النزاعات الحاصلة بين الطرفين .</a:t>
            </a:r>
            <a:endParaRPr lang="en-US" sz="1600" b="1" dirty="0">
              <a:ea typeface="Calibri"/>
              <a:cs typeface="+mj-cs"/>
            </a:endParaRPr>
          </a:p>
          <a:p>
            <a:pPr marL="0" lvl="0" indent="0" algn="just">
              <a:lnSpc>
                <a:spcPct val="115000"/>
              </a:lnSpc>
              <a:buNone/>
            </a:pPr>
            <a:r>
              <a:rPr lang="ar-IQ" sz="1600" b="1" dirty="0" smtClean="0">
                <a:solidFill>
                  <a:srgbClr val="000000"/>
                </a:solidFill>
                <a:ea typeface="Times New Roman"/>
                <a:cs typeface="+mj-cs"/>
              </a:rPr>
              <a:t>0 ت</a:t>
            </a:r>
            <a:r>
              <a:rPr lang="ar-SA" sz="1600" b="1" dirty="0" smtClean="0">
                <a:solidFill>
                  <a:srgbClr val="000000"/>
                </a:solidFill>
                <a:ea typeface="Times New Roman"/>
                <a:cs typeface="+mj-cs"/>
              </a:rPr>
              <a:t>حديد </a:t>
            </a:r>
            <a:r>
              <a:rPr lang="ar-SA" sz="1600" b="1" dirty="0">
                <a:solidFill>
                  <a:srgbClr val="000000"/>
                </a:solidFill>
                <a:ea typeface="Times New Roman"/>
                <a:cs typeface="+mj-cs"/>
              </a:rPr>
              <a:t>مدة التسديد والية التسديد ونسبة الفائدة .</a:t>
            </a:r>
            <a:endParaRPr lang="en-US" sz="1600" b="1" dirty="0">
              <a:ea typeface="Calibri"/>
              <a:cs typeface="+mj-cs"/>
            </a:endParaRPr>
          </a:p>
          <a:p>
            <a:endParaRPr lang="ar-IQ" sz="1400" dirty="0" smtClean="0"/>
          </a:p>
          <a:p>
            <a:endParaRPr lang="ar-IQ" sz="1400" dirty="0"/>
          </a:p>
        </p:txBody>
      </p:sp>
      <p:sp>
        <p:nvSpPr>
          <p:cNvPr id="2" name="Title 1"/>
          <p:cNvSpPr>
            <a:spLocks noGrp="1"/>
          </p:cNvSpPr>
          <p:nvPr>
            <p:ph type="title"/>
          </p:nvPr>
        </p:nvSpPr>
        <p:spPr/>
        <p:txBody>
          <a:bodyPr/>
          <a:lstStyle/>
          <a:p>
            <a:r>
              <a:rPr lang="ar-IQ" dirty="0" smtClean="0"/>
              <a:t>بيانات عقد الرهن </a:t>
            </a:r>
            <a:endParaRPr lang="ar-IQ" dirty="0"/>
          </a:p>
        </p:txBody>
      </p:sp>
    </p:spTree>
    <p:extLst>
      <p:ext uri="{BB962C8B-B14F-4D97-AF65-F5344CB8AC3E}">
        <p14:creationId xmlns:p14="http://schemas.microsoft.com/office/powerpoint/2010/main" val="122291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ar-SA" sz="1600" b="1" dirty="0" err="1" smtClean="0">
                <a:solidFill>
                  <a:srgbClr val="000000"/>
                </a:solidFill>
                <a:latin typeface="Times New Roman"/>
                <a:ea typeface="Times New Roman"/>
                <a:cs typeface="+mj-cs"/>
              </a:rPr>
              <a:t>لايكفي</a:t>
            </a:r>
            <a:r>
              <a:rPr lang="ar-SA" sz="1600" b="1" dirty="0" smtClean="0">
                <a:solidFill>
                  <a:srgbClr val="000000"/>
                </a:solidFill>
                <a:latin typeface="Times New Roman"/>
                <a:ea typeface="Times New Roman"/>
                <a:cs typeface="+mj-cs"/>
              </a:rPr>
              <a:t> </a:t>
            </a:r>
            <a:r>
              <a:rPr lang="ar-SA" sz="1600" b="1" dirty="0">
                <a:solidFill>
                  <a:srgbClr val="000000"/>
                </a:solidFill>
                <a:latin typeface="Times New Roman"/>
                <a:ea typeface="Times New Roman"/>
                <a:cs typeface="+mj-cs"/>
              </a:rPr>
              <a:t>وجود البيانات الاجبارية </a:t>
            </a:r>
            <a:r>
              <a:rPr lang="ar-SA" sz="1600" b="1" dirty="0" err="1">
                <a:solidFill>
                  <a:srgbClr val="000000"/>
                </a:solidFill>
                <a:latin typeface="Times New Roman"/>
                <a:ea typeface="Times New Roman"/>
                <a:cs typeface="+mj-cs"/>
              </a:rPr>
              <a:t>لاتمام</a:t>
            </a:r>
            <a:r>
              <a:rPr lang="ar-SA" sz="1600" b="1" dirty="0">
                <a:solidFill>
                  <a:srgbClr val="000000"/>
                </a:solidFill>
                <a:latin typeface="Times New Roman"/>
                <a:ea typeface="Times New Roman"/>
                <a:cs typeface="+mj-cs"/>
              </a:rPr>
              <a:t> رهن العقد الاداري ،وانما اضافة الى هذه البيانات لابد ان تتوفر مرفقات للعقد تعتبر الزامية ايضاً </a:t>
            </a:r>
            <a:r>
              <a:rPr lang="ar-SA" sz="1600" b="1" dirty="0" err="1">
                <a:solidFill>
                  <a:srgbClr val="000000"/>
                </a:solidFill>
                <a:latin typeface="Times New Roman"/>
                <a:ea typeface="Times New Roman"/>
                <a:cs typeface="+mj-cs"/>
              </a:rPr>
              <a:t>لاتمامه</a:t>
            </a:r>
            <a:r>
              <a:rPr lang="ar-SA" sz="1600" b="1" dirty="0">
                <a:solidFill>
                  <a:srgbClr val="000000"/>
                </a:solidFill>
                <a:latin typeface="Times New Roman"/>
                <a:ea typeface="Times New Roman"/>
                <a:cs typeface="+mj-cs"/>
              </a:rPr>
              <a:t> وهذه المرفقات هي:-</a:t>
            </a:r>
            <a:endParaRPr lang="en-US" sz="1600" b="1" dirty="0">
              <a:latin typeface="Times New Roman"/>
              <a:ea typeface="Times New Roman"/>
              <a:cs typeface="+mj-cs"/>
            </a:endParaRPr>
          </a:p>
          <a:p>
            <a:r>
              <a:rPr lang="ar-SA" sz="1600" b="1" dirty="0">
                <a:solidFill>
                  <a:srgbClr val="000000"/>
                </a:solidFill>
                <a:ea typeface="Calibri"/>
                <a:cs typeface="+mj-cs"/>
              </a:rPr>
              <a:t>النظير الفريد : </a:t>
            </a:r>
            <a:r>
              <a:rPr lang="ar-SA" sz="1600" b="1" dirty="0">
                <a:solidFill>
                  <a:srgbClr val="000000"/>
                </a:solidFill>
                <a:ea typeface="Times New Roman"/>
                <a:cs typeface="+mj-cs"/>
              </a:rPr>
              <a:t>تسلم الادارة </a:t>
            </a:r>
            <a:r>
              <a:rPr lang="ar-IQ" sz="1600" b="1" dirty="0">
                <a:solidFill>
                  <a:srgbClr val="000000"/>
                </a:solidFill>
                <a:ea typeface="Times New Roman"/>
                <a:cs typeface="+mj-cs"/>
              </a:rPr>
              <a:t>للمتعاقد معها</a:t>
            </a:r>
            <a:r>
              <a:rPr lang="ar-SA" sz="1600" b="1" dirty="0">
                <a:solidFill>
                  <a:srgbClr val="000000"/>
                </a:solidFill>
                <a:ea typeface="Times New Roman"/>
                <a:cs typeface="+mj-cs"/>
              </a:rPr>
              <a:t> نسخة من العقد موقع عليها قانونا من قبل الشخص المختص (وزير –مدير عام )، وتبين أن النسخة المذكورة سُلِّمَت لتكون رسما لرهن </a:t>
            </a:r>
            <a:r>
              <a:rPr lang="ar-SA" sz="1600" b="1" dirty="0" err="1" smtClean="0">
                <a:solidFill>
                  <a:srgbClr val="000000"/>
                </a:solidFill>
                <a:ea typeface="Times New Roman"/>
                <a:cs typeface="+mj-cs"/>
              </a:rPr>
              <a:t>العقد</a:t>
            </a:r>
            <a:r>
              <a:rPr lang="ar-SA" sz="1600" dirty="0" err="1">
                <a:solidFill>
                  <a:srgbClr val="000000"/>
                </a:solidFill>
                <a:ea typeface="Times New Roman"/>
                <a:cs typeface="+mj-cs"/>
              </a:rPr>
              <a:t>ويطلق</a:t>
            </a:r>
            <a:r>
              <a:rPr lang="ar-SA" sz="1600" dirty="0">
                <a:solidFill>
                  <a:srgbClr val="000000"/>
                </a:solidFill>
                <a:ea typeface="Times New Roman"/>
                <a:cs typeface="+mj-cs"/>
              </a:rPr>
              <a:t> على هذه النسخة عدة تسميات (النظير الفريد) او (النسخة الوحيدة). ويعتبر اشتراط هذه النسخة ضمانة للدائن المرتهن (أي المصرف) لكي لا يقوم صاحب العقد(الادارة) برهنها لِمَرَّات متتالية.</a:t>
            </a:r>
            <a:r>
              <a:rPr lang="ar-SA" sz="1600" dirty="0">
                <a:solidFill>
                  <a:srgbClr val="000000"/>
                </a:solidFill>
                <a:ea typeface="Calibri"/>
                <a:cs typeface="+mj-cs"/>
              </a:rPr>
              <a:t>  ولكن مالحكم اذا كان العقد يتطلب السرية لوجود بعض المعلومات التي </a:t>
            </a:r>
            <a:r>
              <a:rPr lang="ar-SA" sz="1600" dirty="0" err="1">
                <a:solidFill>
                  <a:srgbClr val="000000"/>
                </a:solidFill>
                <a:ea typeface="Calibri"/>
                <a:cs typeface="+mj-cs"/>
              </a:rPr>
              <a:t>لايجوز</a:t>
            </a:r>
            <a:r>
              <a:rPr lang="ar-SA" sz="1600" dirty="0">
                <a:solidFill>
                  <a:srgbClr val="000000"/>
                </a:solidFill>
                <a:ea typeface="Calibri"/>
                <a:cs typeface="+mj-cs"/>
              </a:rPr>
              <a:t> اطلاع الكافة عليها كضرورات الدفاع الوطني أو الأمن العام ؟ في الحقيقة لم تجب التعليمات الصادرة عن وزارة التخطيط على حكم هذه المسألة ،ولكن </a:t>
            </a:r>
            <a:r>
              <a:rPr lang="ar-SA" sz="1600" dirty="0" err="1">
                <a:solidFill>
                  <a:srgbClr val="000000"/>
                </a:solidFill>
                <a:ea typeface="Calibri"/>
                <a:cs typeface="+mj-cs"/>
              </a:rPr>
              <a:t>لايوجد</a:t>
            </a:r>
            <a:r>
              <a:rPr lang="ar-SA" sz="1600" dirty="0">
                <a:solidFill>
                  <a:srgbClr val="000000"/>
                </a:solidFill>
                <a:ea typeface="Calibri"/>
                <a:cs typeface="+mj-cs"/>
              </a:rPr>
              <a:t> </a:t>
            </a:r>
            <a:r>
              <a:rPr lang="ar-SA" sz="1600" dirty="0" err="1">
                <a:solidFill>
                  <a:srgbClr val="000000"/>
                </a:solidFill>
                <a:ea typeface="Calibri"/>
                <a:cs typeface="+mj-cs"/>
              </a:rPr>
              <a:t>مايمنع</a:t>
            </a:r>
            <a:r>
              <a:rPr lang="ar-SA" sz="1600" dirty="0">
                <a:solidFill>
                  <a:srgbClr val="000000"/>
                </a:solidFill>
                <a:ea typeface="Calibri"/>
                <a:cs typeface="+mj-cs"/>
              </a:rPr>
              <a:t> ان تحتوي هذه النسخة مستخلص للعقد وان يذكر فيها فقط الامور الاساسية في العقد دون التفصيلات لان الغرض منها هو حفظ حقوق المصرف </a:t>
            </a:r>
            <a:r>
              <a:rPr lang="ar-SA" sz="1600" dirty="0" smtClean="0">
                <a:solidFill>
                  <a:srgbClr val="000000"/>
                </a:solidFill>
                <a:ea typeface="Calibri"/>
                <a:cs typeface="+mj-cs"/>
              </a:rPr>
              <a:t>.</a:t>
            </a:r>
            <a:endParaRPr lang="ar-IQ" sz="1600" dirty="0" smtClean="0">
              <a:solidFill>
                <a:srgbClr val="000000"/>
              </a:solidFill>
              <a:ea typeface="Calibri"/>
              <a:cs typeface="+mj-cs"/>
            </a:endParaRPr>
          </a:p>
          <a:p>
            <a:pPr algn="just"/>
            <a:r>
              <a:rPr lang="ar-SA" sz="1600" b="1" dirty="0">
                <a:solidFill>
                  <a:srgbClr val="000000"/>
                </a:solidFill>
                <a:latin typeface="Times New Roman"/>
                <a:ea typeface="Times New Roman"/>
                <a:cs typeface="+mj-cs"/>
              </a:rPr>
              <a:t>قائمة موجزة للأشغال أو التوريدات أو الخدمات المنجزة</a:t>
            </a:r>
            <a:r>
              <a:rPr lang="ar-SA" sz="1600" dirty="0">
                <a:solidFill>
                  <a:srgbClr val="000000"/>
                </a:solidFill>
                <a:latin typeface="Times New Roman"/>
                <a:ea typeface="Times New Roman"/>
                <a:cs typeface="+mj-cs"/>
              </a:rPr>
              <a:t> : يجب ان تتضمن مرفقات عقد الرهن وثيقة تبين مدى قيام المقاول </a:t>
            </a:r>
            <a:r>
              <a:rPr lang="ar-SA" sz="1600" dirty="0" err="1">
                <a:solidFill>
                  <a:srgbClr val="000000"/>
                </a:solidFill>
                <a:latin typeface="Times New Roman"/>
                <a:ea typeface="Times New Roman"/>
                <a:cs typeface="+mj-cs"/>
              </a:rPr>
              <a:t>بأنجاز</a:t>
            </a:r>
            <a:r>
              <a:rPr lang="ar-SA" sz="1600" dirty="0">
                <a:solidFill>
                  <a:srgbClr val="000000"/>
                </a:solidFill>
                <a:latin typeface="Times New Roman"/>
                <a:ea typeface="Times New Roman"/>
                <a:cs typeface="+mj-cs"/>
              </a:rPr>
              <a:t> الخدمات المطلوبة منه، وهذه القائمة تقوم الادارة بأعدادها وتوضح من خلالها المراحل التي وصل اليها العقد المبرم بينها وبين المقاول .  </a:t>
            </a:r>
            <a:endParaRPr lang="en-US" sz="1600" dirty="0">
              <a:latin typeface="Times New Roman"/>
              <a:ea typeface="Times New Roman"/>
              <a:cs typeface="+mj-cs"/>
            </a:endParaRPr>
          </a:p>
          <a:p>
            <a:pPr algn="just"/>
            <a:r>
              <a:rPr lang="ar-SA" sz="1600" b="1" dirty="0" smtClean="0">
                <a:solidFill>
                  <a:srgbClr val="000000"/>
                </a:solidFill>
                <a:latin typeface="Times New Roman"/>
                <a:ea typeface="Times New Roman"/>
                <a:cs typeface="+mj-cs"/>
              </a:rPr>
              <a:t>شهادة </a:t>
            </a:r>
            <a:r>
              <a:rPr lang="ar-SA" sz="1600" b="1" dirty="0">
                <a:solidFill>
                  <a:srgbClr val="000000"/>
                </a:solidFill>
                <a:latin typeface="Times New Roman"/>
                <a:ea typeface="Times New Roman"/>
                <a:cs typeface="+mj-cs"/>
              </a:rPr>
              <a:t>الحقوق المعاينة </a:t>
            </a:r>
            <a:r>
              <a:rPr lang="ar-SA" sz="1600" dirty="0">
                <a:solidFill>
                  <a:srgbClr val="000000"/>
                </a:solidFill>
                <a:latin typeface="Times New Roman"/>
                <a:ea typeface="Times New Roman"/>
                <a:cs typeface="+mj-cs"/>
              </a:rPr>
              <a:t>: وهي عبارة عن اقرار صادر عن الادارة تبين من خلاله الديون التي بذمتها للمتعاقد ويثبت في تاريخ معين الحقوق المعاينة </a:t>
            </a:r>
            <a:r>
              <a:rPr lang="ar-SA" sz="1600" dirty="0" smtClean="0">
                <a:solidFill>
                  <a:srgbClr val="000000"/>
                </a:solidFill>
                <a:latin typeface="Times New Roman"/>
                <a:ea typeface="Times New Roman"/>
                <a:cs typeface="+mj-cs"/>
              </a:rPr>
              <a:t>لفائدته </a:t>
            </a:r>
            <a:r>
              <a:rPr lang="ar-SA" sz="1600" dirty="0">
                <a:solidFill>
                  <a:srgbClr val="000000"/>
                </a:solidFill>
                <a:latin typeface="Times New Roman"/>
                <a:ea typeface="Times New Roman"/>
                <a:cs typeface="+mj-cs"/>
              </a:rPr>
              <a:t>و</a:t>
            </a:r>
            <a:r>
              <a:rPr lang="ar-SA" sz="1600" dirty="0">
                <a:latin typeface="Times New Roman"/>
                <a:ea typeface="Times New Roman"/>
                <a:cs typeface="+mj-cs"/>
              </a:rPr>
              <a:t>يقوم المصرف بمراجعة إجراءات المقترض وكافة الوثائق التي يقدمها المقترض </a:t>
            </a:r>
            <a:r>
              <a:rPr lang="ar-SA" sz="1600" dirty="0" err="1">
                <a:latin typeface="Times New Roman"/>
                <a:ea typeface="Times New Roman"/>
                <a:cs typeface="+mj-cs"/>
              </a:rPr>
              <a:t>للادارة</a:t>
            </a:r>
            <a:r>
              <a:rPr lang="ar-SA" sz="1600" dirty="0">
                <a:latin typeface="Times New Roman"/>
                <a:ea typeface="Times New Roman"/>
                <a:cs typeface="+mj-cs"/>
              </a:rPr>
              <a:t> وتقييم العطاءات وتوصيات </a:t>
            </a:r>
            <a:r>
              <a:rPr lang="ar-SA" sz="1600" dirty="0" err="1">
                <a:latin typeface="Times New Roman"/>
                <a:ea typeface="Times New Roman"/>
                <a:cs typeface="+mj-cs"/>
              </a:rPr>
              <a:t>الترسية</a:t>
            </a:r>
            <a:r>
              <a:rPr lang="ar-SA" sz="1600" dirty="0">
                <a:latin typeface="Times New Roman"/>
                <a:ea typeface="Times New Roman"/>
                <a:cs typeface="+mj-cs"/>
              </a:rPr>
              <a:t> الخ.</a:t>
            </a:r>
            <a:r>
              <a:rPr lang="ar-SA" sz="1600" b="1" dirty="0">
                <a:solidFill>
                  <a:srgbClr val="000000"/>
                </a:solidFill>
                <a:latin typeface="Times New Roman"/>
                <a:ea typeface="Times New Roman"/>
                <a:cs typeface="+mj-cs"/>
              </a:rPr>
              <a:t> </a:t>
            </a:r>
            <a:endParaRPr lang="en-US" sz="1600" dirty="0">
              <a:latin typeface="Times New Roman"/>
              <a:ea typeface="Times New Roman"/>
              <a:cs typeface="+mj-cs"/>
            </a:endParaRPr>
          </a:p>
          <a:p>
            <a:endParaRPr lang="ar-IQ" sz="1400" b="1" dirty="0" smtClean="0">
              <a:solidFill>
                <a:srgbClr val="000000"/>
              </a:solidFill>
              <a:ea typeface="Times New Roman"/>
              <a:cs typeface="Traditional Arabic"/>
            </a:endParaRPr>
          </a:p>
          <a:p>
            <a:endParaRPr lang="ar-IQ" sz="1400" b="1" dirty="0"/>
          </a:p>
        </p:txBody>
      </p:sp>
      <p:sp>
        <p:nvSpPr>
          <p:cNvPr id="2" name="Title 1"/>
          <p:cNvSpPr>
            <a:spLocks noGrp="1"/>
          </p:cNvSpPr>
          <p:nvPr>
            <p:ph type="title"/>
          </p:nvPr>
        </p:nvSpPr>
        <p:spPr/>
        <p:txBody>
          <a:bodyPr>
            <a:normAutofit fontScale="90000"/>
          </a:bodyPr>
          <a:lstStyle/>
          <a:p>
            <a:pPr marL="342900" lvl="0" indent="-342900">
              <a:spcBef>
                <a:spcPct val="20000"/>
              </a:spcBef>
            </a:pPr>
            <a:r>
              <a:rPr lang="ar-SA" sz="3200" b="1" u="sng" dirty="0">
                <a:solidFill>
                  <a:srgbClr val="000000"/>
                </a:solidFill>
                <a:latin typeface="Times New Roman"/>
                <a:ea typeface="Times New Roman"/>
                <a:cs typeface="Traditional Arabic"/>
              </a:rPr>
              <a:t>مرفقات عقد رهن العقد الاداري</a:t>
            </a:r>
            <a:r>
              <a:rPr lang="en-US" sz="2000" dirty="0">
                <a:solidFill>
                  <a:prstClr val="black"/>
                </a:solidFill>
                <a:latin typeface="Times New Roman"/>
                <a:ea typeface="Times New Roman"/>
                <a:cs typeface="+mn-cs"/>
              </a:rPr>
              <a:t/>
            </a:r>
            <a:br>
              <a:rPr lang="en-US" sz="2000" dirty="0">
                <a:solidFill>
                  <a:prstClr val="black"/>
                </a:solidFill>
                <a:latin typeface="Times New Roman"/>
                <a:ea typeface="Times New Roman"/>
                <a:cs typeface="+mn-cs"/>
              </a:rPr>
            </a:br>
            <a:endParaRPr lang="ar-IQ" dirty="0"/>
          </a:p>
        </p:txBody>
      </p:sp>
    </p:spTree>
    <p:extLst>
      <p:ext uri="{BB962C8B-B14F-4D97-AF65-F5344CB8AC3E}">
        <p14:creationId xmlns:p14="http://schemas.microsoft.com/office/powerpoint/2010/main" val="1113873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9</TotalTime>
  <Words>226</Words>
  <Application>Microsoft Office PowerPoint</Application>
  <PresentationFormat>On-screen Show (4:3)</PresentationFormat>
  <Paragraphs>16</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Hardcover</vt:lpstr>
      <vt:lpstr>بيانات عقد الرهن </vt:lpstr>
      <vt:lpstr>مرفقات عقد رهن العقد الاداري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بيانات عقد الرهن </dc:title>
  <dc:creator>مكتب هجرس للحاسبات</dc:creator>
  <cp:lastModifiedBy>Maher</cp:lastModifiedBy>
  <cp:revision>6</cp:revision>
  <dcterms:created xsi:type="dcterms:W3CDTF">2020-05-09T15:03:57Z</dcterms:created>
  <dcterms:modified xsi:type="dcterms:W3CDTF">2020-05-09T15:14:53Z</dcterms:modified>
</cp:coreProperties>
</file>