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96"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1B8ABB09-4A1D-463E-8065-109CC2B7EFAA}" type="datetimeFigureOut">
              <a:rPr lang="ar-SA" smtClean="0"/>
              <a:t>17/09/1441</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34F065-1154-456A-91E3-76DE8E75E17B}"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17/09/1441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17/09/1441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17/09/1441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8ABB09-4A1D-463E-8065-109CC2B7EFAA}" type="datetimeFigureOut">
              <a:rPr lang="ar-SA" smtClean="0"/>
              <a:t>17/09/1441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B8ABB09-4A1D-463E-8065-109CC2B7EFAA}" type="datetimeFigureOut">
              <a:rPr lang="ar-SA" smtClean="0"/>
              <a:t>17/09/1441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B8ABB09-4A1D-463E-8065-109CC2B7EFAA}" type="datetimeFigureOut">
              <a:rPr lang="ar-SA" smtClean="0"/>
              <a:t>17/09/1441</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B8ABB09-4A1D-463E-8065-109CC2B7EFAA}" type="datetimeFigureOut">
              <a:rPr lang="ar-SA" smtClean="0"/>
              <a:t>17/09/1441</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17/09/1441</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ABB09-4A1D-463E-8065-109CC2B7EFAA}" type="datetimeFigureOut">
              <a:rPr lang="ar-SA" smtClean="0"/>
              <a:t>17/09/1441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ABB09-4A1D-463E-8065-109CC2B7EFAA}" type="datetimeFigureOut">
              <a:rPr lang="ar-SA" smtClean="0"/>
              <a:t>17/09/1441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1B8ABB09-4A1D-463E-8065-109CC2B7EFAA}" type="datetimeFigureOut">
              <a:rPr lang="ar-SA" smtClean="0"/>
              <a:t>17/09/1441</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lgn="just"/>
            <a:r>
              <a:rPr lang="ar-SA" sz="1600" dirty="0">
                <a:solidFill>
                  <a:srgbClr val="000000"/>
                </a:solidFill>
                <a:latin typeface="Times New Roman"/>
                <a:ea typeface="Times New Roman"/>
                <a:cs typeface="Traditional Arabic"/>
              </a:rPr>
              <a:t>اولاً:- </a:t>
            </a:r>
            <a:r>
              <a:rPr lang="ar-SA" sz="1600" b="1" u="sng" dirty="0">
                <a:solidFill>
                  <a:srgbClr val="000000"/>
                </a:solidFill>
                <a:latin typeface="Times New Roman"/>
                <a:ea typeface="Times New Roman"/>
                <a:cs typeface="Traditional Arabic"/>
              </a:rPr>
              <a:t>الراهن (المتعاقد مع الادارة):-</a:t>
            </a:r>
            <a:r>
              <a:rPr lang="ar-SA" sz="1600" dirty="0">
                <a:solidFill>
                  <a:srgbClr val="000000"/>
                </a:solidFill>
                <a:latin typeface="Times New Roman"/>
                <a:ea typeface="Times New Roman"/>
                <a:cs typeface="Traditional Arabic"/>
              </a:rPr>
              <a:t>  وهو المقاول الذي تعهد </a:t>
            </a:r>
            <a:r>
              <a:rPr lang="ar-SA" sz="1600" dirty="0" err="1">
                <a:solidFill>
                  <a:srgbClr val="000000"/>
                </a:solidFill>
                <a:latin typeface="Times New Roman"/>
                <a:ea typeface="Times New Roman"/>
                <a:cs typeface="Traditional Arabic"/>
              </a:rPr>
              <a:t>للادارة</a:t>
            </a:r>
            <a:r>
              <a:rPr lang="ar-SA" sz="1600" dirty="0">
                <a:solidFill>
                  <a:srgbClr val="000000"/>
                </a:solidFill>
                <a:latin typeface="Times New Roman"/>
                <a:ea typeface="Times New Roman"/>
                <a:cs typeface="Traditional Arabic"/>
              </a:rPr>
              <a:t> تجهيز او توريد سلعة او انشاء او ادارة مرفق عام ،حيث ان القاعدة العامة هنا ان الراهن هو المدين في العملية التعاقدية مع الادارة ، ومن الجدير بالذكر انه وحسب احكام القانون المدني يمكن الرهن من قبل المدين او شخص </a:t>
            </a:r>
            <a:r>
              <a:rPr lang="ar-SA" sz="1600" dirty="0" err="1" smtClean="0">
                <a:solidFill>
                  <a:srgbClr val="000000"/>
                </a:solidFill>
                <a:latin typeface="Times New Roman"/>
                <a:ea typeface="Times New Roman"/>
                <a:cs typeface="Traditional Arabic"/>
              </a:rPr>
              <a:t>اخر،ولو</a:t>
            </a:r>
            <a:r>
              <a:rPr lang="ar-SA" sz="1600" dirty="0" smtClean="0">
                <a:solidFill>
                  <a:srgbClr val="000000"/>
                </a:solidFill>
                <a:latin typeface="Times New Roman"/>
                <a:ea typeface="Times New Roman"/>
                <a:cs typeface="Traditional Arabic"/>
              </a:rPr>
              <a:t> </a:t>
            </a:r>
            <a:r>
              <a:rPr lang="ar-SA" sz="1600" dirty="0">
                <a:solidFill>
                  <a:srgbClr val="000000"/>
                </a:solidFill>
                <a:latin typeface="Times New Roman"/>
                <a:ea typeface="Times New Roman"/>
                <a:cs typeface="Traditional Arabic"/>
              </a:rPr>
              <a:t>طبقنا هذا الكلام على رهن العقد الاداري لوجدنا انه </a:t>
            </a:r>
            <a:r>
              <a:rPr lang="ar-SA" sz="1600" dirty="0" err="1">
                <a:solidFill>
                  <a:srgbClr val="000000"/>
                </a:solidFill>
                <a:latin typeface="Times New Roman"/>
                <a:ea typeface="Times New Roman"/>
                <a:cs typeface="Traditional Arabic"/>
              </a:rPr>
              <a:t>بأمكان</a:t>
            </a:r>
            <a:r>
              <a:rPr lang="ar-SA" sz="1600" dirty="0">
                <a:solidFill>
                  <a:srgbClr val="000000"/>
                </a:solidFill>
                <a:latin typeface="Times New Roman"/>
                <a:ea typeface="Times New Roman"/>
                <a:cs typeface="Traditional Arabic"/>
              </a:rPr>
              <a:t> شخص اخر القيام  برهن هذا العقد ويكون بمثابة الكفيل العيني للمتعاقد مع الادارة   ،وهنا يجب ان يقدم للمصرف الضمانات اللازمة للوفاء وتسري على الادارة عندها </a:t>
            </a:r>
            <a:r>
              <a:rPr lang="ar-SA" sz="1600" dirty="0" err="1">
                <a:solidFill>
                  <a:srgbClr val="000000"/>
                </a:solidFill>
                <a:latin typeface="Times New Roman"/>
                <a:ea typeface="Times New Roman"/>
                <a:cs typeface="Traditional Arabic"/>
              </a:rPr>
              <a:t>مايسري</a:t>
            </a:r>
            <a:r>
              <a:rPr lang="ar-SA" sz="1600" dirty="0">
                <a:solidFill>
                  <a:srgbClr val="000000"/>
                </a:solidFill>
                <a:latin typeface="Times New Roman"/>
                <a:ea typeface="Times New Roman"/>
                <a:cs typeface="Traditional Arabic"/>
              </a:rPr>
              <a:t> على الكفيل العيني كما تسري عليه شروط عقد  الرهن في  نفس الوقت .</a:t>
            </a:r>
            <a:endParaRPr lang="en-US" sz="1600" dirty="0">
              <a:latin typeface="Times New Roman"/>
              <a:ea typeface="Times New Roman"/>
            </a:endParaRPr>
          </a:p>
          <a:p>
            <a:pPr algn="just"/>
            <a:r>
              <a:rPr lang="ar-SA" sz="2000" b="1" dirty="0">
                <a:solidFill>
                  <a:srgbClr val="000000"/>
                </a:solidFill>
                <a:latin typeface="Times New Roman"/>
                <a:ea typeface="Times New Roman"/>
                <a:cs typeface="+mj-cs"/>
              </a:rPr>
              <a:t>ثانياً:-</a:t>
            </a:r>
            <a:r>
              <a:rPr lang="ar-SA" sz="2000" dirty="0">
                <a:solidFill>
                  <a:srgbClr val="000000"/>
                </a:solidFill>
                <a:latin typeface="Times New Roman"/>
                <a:ea typeface="Times New Roman"/>
                <a:cs typeface="+mj-cs"/>
              </a:rPr>
              <a:t> ‏</a:t>
            </a:r>
            <a:r>
              <a:rPr lang="ar-SA" sz="2000" b="1" dirty="0">
                <a:solidFill>
                  <a:srgbClr val="000000"/>
                </a:solidFill>
                <a:latin typeface="Times New Roman"/>
                <a:ea typeface="Times New Roman"/>
                <a:cs typeface="+mj-cs"/>
              </a:rPr>
              <a:t>المرتهن (مؤسسات الائتمان</a:t>
            </a:r>
            <a:r>
              <a:rPr lang="ar-SA" sz="2000" b="1" dirty="0">
                <a:latin typeface="Times New Roman"/>
                <a:ea typeface="Times New Roman"/>
                <a:cs typeface="+mj-cs"/>
              </a:rPr>
              <a:t> والمصارف) </a:t>
            </a:r>
            <a:r>
              <a:rPr lang="ar-SA" sz="2000" b="1" dirty="0">
                <a:solidFill>
                  <a:srgbClr val="000000"/>
                </a:solidFill>
                <a:latin typeface="Times New Roman"/>
                <a:ea typeface="Times New Roman"/>
                <a:cs typeface="+mj-cs"/>
              </a:rPr>
              <a:t>:</a:t>
            </a:r>
            <a:r>
              <a:rPr lang="ar-SA" sz="2000" dirty="0">
                <a:solidFill>
                  <a:srgbClr val="000000"/>
                </a:solidFill>
                <a:latin typeface="Times New Roman"/>
                <a:ea typeface="Times New Roman"/>
                <a:cs typeface="+mj-cs"/>
              </a:rPr>
              <a:t> تعد مؤسسات الائتمان الأشخاص المعنوية التي تزاول نشاطها في العراق، أيا كان موقع مقرها الاجتماعي أو جنسية المشاركين في رأس مالها أو مخصصاتها أو جنسية القائمين </a:t>
            </a:r>
            <a:r>
              <a:rPr lang="ar-SA" sz="2000" dirty="0" err="1">
                <a:solidFill>
                  <a:srgbClr val="000000"/>
                </a:solidFill>
                <a:latin typeface="Times New Roman"/>
                <a:ea typeface="Times New Roman"/>
                <a:cs typeface="+mj-cs"/>
              </a:rPr>
              <a:t>بأدارتها</a:t>
            </a:r>
            <a:r>
              <a:rPr lang="ar-SA" sz="2000" dirty="0">
                <a:solidFill>
                  <a:srgbClr val="000000"/>
                </a:solidFill>
                <a:latin typeface="Times New Roman"/>
                <a:ea typeface="Times New Roman"/>
                <a:cs typeface="+mj-cs"/>
              </a:rPr>
              <a:t>، والتي تحترف بصفة اعتيادية نشاطا واحدا أو أكثر من الأنشطة التالية (‏تلقي الأموال من </a:t>
            </a:r>
            <a:r>
              <a:rPr lang="ar-SA" sz="2000" dirty="0" err="1">
                <a:solidFill>
                  <a:srgbClr val="000000"/>
                </a:solidFill>
                <a:latin typeface="Times New Roman"/>
                <a:ea typeface="Times New Roman"/>
                <a:cs typeface="+mj-cs"/>
              </a:rPr>
              <a:t>الجمهور،عمليات</a:t>
            </a:r>
            <a:r>
              <a:rPr lang="ar-SA" sz="2000" dirty="0">
                <a:solidFill>
                  <a:srgbClr val="000000"/>
                </a:solidFill>
                <a:latin typeface="Times New Roman"/>
                <a:ea typeface="Times New Roman"/>
                <a:cs typeface="+mj-cs"/>
              </a:rPr>
              <a:t> الائتمان ،وضع جميع وسائل الأداء رهن تصرف العملاء أو القيام بإدارتها)،اما المصرف فهو شخصية معنوية تتمتع </a:t>
            </a:r>
            <a:r>
              <a:rPr lang="ar-SA" sz="2000" dirty="0" err="1">
                <a:solidFill>
                  <a:srgbClr val="000000"/>
                </a:solidFill>
                <a:latin typeface="Times New Roman"/>
                <a:ea typeface="Times New Roman"/>
                <a:cs typeface="+mj-cs"/>
              </a:rPr>
              <a:t>بأستقلال</a:t>
            </a:r>
            <a:r>
              <a:rPr lang="ar-SA" sz="2000" dirty="0">
                <a:solidFill>
                  <a:srgbClr val="000000"/>
                </a:solidFill>
                <a:latin typeface="Times New Roman"/>
                <a:ea typeface="Times New Roman"/>
                <a:cs typeface="+mj-cs"/>
              </a:rPr>
              <a:t> مالي واداري وله حق التعاقد وتملك الاموال المنقولة وغير المنقولة والتصرف فيها والقيام بجميع التصرفات القانونية والفعلية والتي تتفق واغراضه والخصومة </a:t>
            </a:r>
            <a:r>
              <a:rPr lang="ar-SA" sz="2000" baseline="30000" dirty="0">
                <a:solidFill>
                  <a:srgbClr val="000000"/>
                </a:solidFill>
                <a:latin typeface="Times New Roman"/>
                <a:ea typeface="Times New Roman"/>
                <a:cs typeface="+mj-cs"/>
              </a:rPr>
              <a:t>()</a:t>
            </a:r>
            <a:r>
              <a:rPr lang="ar-SA" sz="2000" dirty="0">
                <a:solidFill>
                  <a:srgbClr val="000000"/>
                </a:solidFill>
                <a:latin typeface="Times New Roman"/>
                <a:ea typeface="Times New Roman"/>
                <a:cs typeface="+mj-cs"/>
              </a:rPr>
              <a:t> وقد ساوت التعليمات الصادرة عن وزارة التخطيط والتعاون الانمائي بين المصارف الاهلية والحكومية بشرط ان يكون المصرف معترف به من قبل البنك المركزي العراقي ويعتقد الباحث ان المقصود بعبارة المعترف بها من قبل البنك المركزي ليس المقصود بها ترخيص البنك المركزي لها للعمل داخل العراق لان المصرف يجب عليه الحصول على ترخيص مصرفي مسبق من البنك المركزي حسب المادة 4 من قانون المصارف والتي نصت على  "يتطلب تأسيس مصرف في العراق بما في ذلك الفروع الثانوية التي تعود غالب او كامل ملكيتها لمصرف اجنبي او شركة مصرفية قابضة اصدار ترخيص مصرفي مسبق من البنك المركزي العراقي" لذلك يقترح الباحث ضرورة الزام البنك المركزي بأعداد قامة سنوية او دورية يحدد فيها المصارف التي يعترف بها كمصارف قادرة على تمويل العقود الحكومية.</a:t>
            </a:r>
            <a:endParaRPr lang="en-US" sz="2000" dirty="0">
              <a:latin typeface="Times New Roman"/>
              <a:ea typeface="Times New Roman"/>
              <a:cs typeface="+mj-cs"/>
            </a:endParaRPr>
          </a:p>
          <a:p>
            <a:pPr marL="0" indent="0">
              <a:buNone/>
            </a:pPr>
            <a:endParaRPr lang="ar-IQ" dirty="0"/>
          </a:p>
        </p:txBody>
      </p:sp>
      <p:sp>
        <p:nvSpPr>
          <p:cNvPr id="2" name="Title 1"/>
          <p:cNvSpPr>
            <a:spLocks noGrp="1"/>
          </p:cNvSpPr>
          <p:nvPr>
            <p:ph type="title"/>
          </p:nvPr>
        </p:nvSpPr>
        <p:spPr/>
        <p:txBody>
          <a:bodyPr/>
          <a:lstStyle/>
          <a:p>
            <a:r>
              <a:rPr lang="ar-IQ" dirty="0" smtClean="0"/>
              <a:t>اطراف عقد الرهن</a:t>
            </a:r>
            <a:endParaRPr lang="ar-IQ" dirty="0"/>
          </a:p>
        </p:txBody>
      </p:sp>
    </p:spTree>
    <p:extLst>
      <p:ext uri="{BB962C8B-B14F-4D97-AF65-F5344CB8AC3E}">
        <p14:creationId xmlns:p14="http://schemas.microsoft.com/office/powerpoint/2010/main" val="1233206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ar-SA" sz="1800" b="1" u="sng" dirty="0">
                <a:solidFill>
                  <a:srgbClr val="000000"/>
                </a:solidFill>
                <a:latin typeface="Times New Roman"/>
                <a:ea typeface="Times New Roman"/>
                <a:cs typeface="Traditional Arabic"/>
              </a:rPr>
              <a:t>ثالثاً-  المحاسب</a:t>
            </a:r>
            <a:r>
              <a:rPr lang="ar-SA" sz="1800" b="1" u="sng" dirty="0">
                <a:latin typeface="Times New Roman"/>
                <a:ea typeface="Times New Roman"/>
                <a:cs typeface="Traditional Arabic"/>
              </a:rPr>
              <a:t> </a:t>
            </a:r>
            <a:r>
              <a:rPr lang="ar-SA" sz="1800" b="1" u="sng" dirty="0">
                <a:solidFill>
                  <a:srgbClr val="000000"/>
                </a:solidFill>
                <a:latin typeface="Times New Roman"/>
                <a:ea typeface="Times New Roman"/>
                <a:cs typeface="Traditional Arabic"/>
              </a:rPr>
              <a:t>المكلف أو الشخص المكلف بالأداء :</a:t>
            </a:r>
            <a:r>
              <a:rPr lang="ar-SA" sz="1800" b="1" dirty="0">
                <a:solidFill>
                  <a:srgbClr val="000000"/>
                </a:solidFill>
                <a:latin typeface="Times New Roman"/>
                <a:ea typeface="Times New Roman"/>
                <a:cs typeface="Traditional Arabic"/>
              </a:rPr>
              <a:t>ومن التطبيقات الجديدة التي اضافتها نظرية رهن العقد الاداري </a:t>
            </a:r>
            <a:r>
              <a:rPr lang="ar-SA" sz="1800" b="1" dirty="0" err="1">
                <a:solidFill>
                  <a:srgbClr val="000000"/>
                </a:solidFill>
                <a:latin typeface="Times New Roman"/>
                <a:ea typeface="Times New Roman"/>
                <a:cs typeface="Traditional Arabic"/>
              </a:rPr>
              <a:t>مايعرف</a:t>
            </a:r>
            <a:r>
              <a:rPr lang="ar-SA" sz="1800" b="1" dirty="0">
                <a:solidFill>
                  <a:srgbClr val="000000"/>
                </a:solidFill>
                <a:latin typeface="Times New Roman"/>
                <a:ea typeface="Times New Roman"/>
                <a:cs typeface="Traditional Arabic"/>
              </a:rPr>
              <a:t> بالمحاسب المكلف الذي يعد وجوده الزامي </a:t>
            </a:r>
            <a:r>
              <a:rPr lang="ar-SA" sz="1800" b="1" dirty="0" err="1">
                <a:solidFill>
                  <a:srgbClr val="000000"/>
                </a:solidFill>
                <a:latin typeface="Times New Roman"/>
                <a:ea typeface="Times New Roman"/>
                <a:cs typeface="Traditional Arabic"/>
              </a:rPr>
              <a:t>لابرام</a:t>
            </a:r>
            <a:r>
              <a:rPr lang="ar-SA" sz="1800" b="1" dirty="0">
                <a:solidFill>
                  <a:srgbClr val="000000"/>
                </a:solidFill>
                <a:latin typeface="Times New Roman"/>
                <a:ea typeface="Times New Roman"/>
                <a:cs typeface="Traditional Arabic"/>
              </a:rPr>
              <a:t> عقد رهن العقد الاداري ويتولى هذا المحاسب والذي يكون عادة احد موظفي الدائرة التي رهن عقدها مع المتعاقد  بتسديد المبالغ المستحقة للمصرف على المتعاقد مع الادارة مع نسبة الفوائد اضافة الى انه يتولى كافة التبليغات بين كافة اطراف العلاقة التعاقدية ،ويتعين عليه تسليم المصرف والمتعاقد مع الادارة</a:t>
            </a:r>
            <a:r>
              <a:rPr lang="ar-SA" sz="1800" b="1" dirty="0" smtClean="0">
                <a:solidFill>
                  <a:srgbClr val="000000"/>
                </a:solidFill>
                <a:latin typeface="Times New Roman"/>
                <a:ea typeface="Times New Roman"/>
                <a:cs typeface="Traditional Arabic"/>
              </a:rPr>
              <a:t>، </a:t>
            </a:r>
            <a:r>
              <a:rPr lang="ar-SA" sz="1800" b="1" dirty="0">
                <a:solidFill>
                  <a:srgbClr val="000000"/>
                </a:solidFill>
                <a:latin typeface="Times New Roman"/>
                <a:ea typeface="Times New Roman"/>
                <a:cs typeface="Traditional Arabic"/>
              </a:rPr>
              <a:t>قائمة تبين الاعتراضات التي تم تبليغها إليه برسم العقد </a:t>
            </a:r>
            <a:r>
              <a:rPr lang="ar-SA" sz="1800" b="1" dirty="0" err="1">
                <a:solidFill>
                  <a:srgbClr val="000000"/>
                </a:solidFill>
                <a:latin typeface="Times New Roman"/>
                <a:ea typeface="Times New Roman"/>
                <a:cs typeface="Traditional Arabic"/>
              </a:rPr>
              <a:t>المرهون،وهذا</a:t>
            </a:r>
            <a:r>
              <a:rPr lang="ar-SA" sz="1800" b="1" dirty="0">
                <a:solidFill>
                  <a:srgbClr val="000000"/>
                </a:solidFill>
                <a:latin typeface="Times New Roman"/>
                <a:ea typeface="Times New Roman"/>
                <a:cs typeface="Traditional Arabic"/>
              </a:rPr>
              <a:t> الشرط يعد الزامي في قوانين الدول التي اخذت بهذا النظام في حين انه لم ينص عليه في تعليمات وزارة التخطيط.</a:t>
            </a:r>
            <a:endParaRPr lang="en-US" sz="1800" b="1" dirty="0">
              <a:latin typeface="Times New Roman"/>
              <a:ea typeface="Times New Roman"/>
            </a:endParaRPr>
          </a:p>
          <a:p>
            <a:endParaRPr lang="ar-IQ" dirty="0"/>
          </a:p>
        </p:txBody>
      </p:sp>
      <p:sp>
        <p:nvSpPr>
          <p:cNvPr id="2" name="Title 1"/>
          <p:cNvSpPr>
            <a:spLocks noGrp="1"/>
          </p:cNvSpPr>
          <p:nvPr>
            <p:ph type="title"/>
          </p:nvPr>
        </p:nvSpPr>
        <p:spPr/>
        <p:txBody>
          <a:bodyPr/>
          <a:lstStyle/>
          <a:p>
            <a:endParaRPr lang="ar-IQ"/>
          </a:p>
        </p:txBody>
      </p:sp>
    </p:spTree>
    <p:extLst>
      <p:ext uri="{BB962C8B-B14F-4D97-AF65-F5344CB8AC3E}">
        <p14:creationId xmlns:p14="http://schemas.microsoft.com/office/powerpoint/2010/main" val="3815819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r>
              <a:rPr lang="ar-SA" sz="1400" b="1" dirty="0" smtClean="0">
                <a:solidFill>
                  <a:srgbClr val="000000"/>
                </a:solidFill>
                <a:latin typeface="Times New Roman"/>
                <a:ea typeface="Times New Roman"/>
                <a:cs typeface="+mj-cs"/>
              </a:rPr>
              <a:t>ينشأ </a:t>
            </a:r>
            <a:r>
              <a:rPr lang="ar-SA" sz="1400" b="1" dirty="0">
                <a:solidFill>
                  <a:srgbClr val="000000"/>
                </a:solidFill>
                <a:latin typeface="Times New Roman"/>
                <a:ea typeface="Times New Roman"/>
                <a:cs typeface="+mj-cs"/>
              </a:rPr>
              <a:t>الرهن بموجب عقد شكلي هو عقد الرهن للعقد الاداري ، ولابد لانعقاد هذا العقد من توفر عدة شروط شكلية وموضوعية مقررة وفق القواعد العامة </a:t>
            </a:r>
            <a:r>
              <a:rPr lang="ar-SA" sz="1400" b="1" dirty="0" err="1">
                <a:solidFill>
                  <a:srgbClr val="000000"/>
                </a:solidFill>
                <a:latin typeface="Times New Roman"/>
                <a:ea typeface="Times New Roman"/>
                <a:cs typeface="+mj-cs"/>
              </a:rPr>
              <a:t>لابرام</a:t>
            </a:r>
            <a:r>
              <a:rPr lang="ar-SA" sz="1400" b="1" dirty="0">
                <a:solidFill>
                  <a:srgbClr val="000000"/>
                </a:solidFill>
                <a:latin typeface="Times New Roman"/>
                <a:ea typeface="Times New Roman"/>
                <a:cs typeface="+mj-cs"/>
              </a:rPr>
              <a:t> العقود وابرز هذه الشروط:-</a:t>
            </a:r>
            <a:endParaRPr lang="en-US" sz="1400" b="1" dirty="0">
              <a:latin typeface="Times New Roman"/>
              <a:ea typeface="Times New Roman"/>
              <a:cs typeface="+mj-cs"/>
            </a:endParaRPr>
          </a:p>
          <a:p>
            <a:r>
              <a:rPr lang="ar-SA" sz="1400" b="1" dirty="0">
                <a:solidFill>
                  <a:srgbClr val="000000"/>
                </a:solidFill>
                <a:ea typeface="Calibri"/>
                <a:cs typeface="+mj-cs"/>
              </a:rPr>
              <a:t>الرسمية (الشكلية ):- يعد عقد الرهن للعقد </a:t>
            </a:r>
            <a:r>
              <a:rPr lang="ar-SA" sz="1400" b="1" dirty="0" err="1">
                <a:solidFill>
                  <a:srgbClr val="000000"/>
                </a:solidFill>
                <a:ea typeface="Calibri"/>
                <a:cs typeface="+mj-cs"/>
              </a:rPr>
              <a:t>للاداري</a:t>
            </a:r>
            <a:r>
              <a:rPr lang="ar-SA" sz="1400" b="1" dirty="0">
                <a:solidFill>
                  <a:srgbClr val="000000"/>
                </a:solidFill>
                <a:ea typeface="Calibri"/>
                <a:cs typeface="+mj-cs"/>
              </a:rPr>
              <a:t> من العقود الرسمية ويلزم لانعقاده مراعاة الاشكال الخاصة في العقود، والشكلية في عقد الرهن للعقد الاداري لم ينص عليها في تعليمات وزارة التخطيط ولكن يمكن ان نجدها في الفقرة 2 من المادة 2 من قانون المصارف رقم   "يتم عقد القرض او الرهن والسلفة بتنظيم سند مداينة وفق نموذج خاص ويعمل بهذا السند وبسجلات المصرف الدائن بلا بينه مالم يثبت خلاف مضمونها </a:t>
            </a:r>
            <a:r>
              <a:rPr lang="ar-SA" sz="1400" b="1" dirty="0" smtClean="0">
                <a:solidFill>
                  <a:srgbClr val="000000"/>
                </a:solidFill>
                <a:ea typeface="Calibri"/>
                <a:cs typeface="+mj-cs"/>
              </a:rPr>
              <a:t>".</a:t>
            </a:r>
            <a:endParaRPr lang="ar-IQ" sz="1400" b="1" dirty="0" smtClean="0">
              <a:solidFill>
                <a:srgbClr val="000000"/>
              </a:solidFill>
              <a:ea typeface="Calibri"/>
              <a:cs typeface="+mj-cs"/>
            </a:endParaRPr>
          </a:p>
          <a:p>
            <a:r>
              <a:rPr lang="ar-SA" sz="1400" b="1" u="sng" dirty="0">
                <a:solidFill>
                  <a:srgbClr val="000000"/>
                </a:solidFill>
                <a:ea typeface="Calibri"/>
                <a:cs typeface="+mj-cs"/>
              </a:rPr>
              <a:t>التخصيص :-</a:t>
            </a:r>
            <a:r>
              <a:rPr lang="ar-SA" sz="1400" b="1" dirty="0">
                <a:solidFill>
                  <a:srgbClr val="000000"/>
                </a:solidFill>
                <a:ea typeface="Calibri"/>
                <a:cs typeface="+mj-cs"/>
              </a:rPr>
              <a:t>  ذكرنا سابقاً بأن عقد رهن العقد الاداري هو عبارة عن عقد تابع للعقد الاصلي المبرم بين الادارة والمتعاقد معها وهو يتقرر ضماناً للوفاء بالتزام معين ،لذلك يجب ان يكون العقد الاداري المراد رهنه معيناً تعييناً دقيقاً من جميع جوانبه الشكلية والموضوعية ويجب ان يكون العقد المبرم بين الادارة والمتعاقد معها قد تم ابرامه فعلاً وليس مستقبلي ،ومن مميزات الرهن بأنه </a:t>
            </a:r>
            <a:r>
              <a:rPr lang="ar-SA" sz="1400" b="1" dirty="0" err="1">
                <a:solidFill>
                  <a:srgbClr val="000000"/>
                </a:solidFill>
                <a:ea typeface="Calibri"/>
                <a:cs typeface="+mj-cs"/>
              </a:rPr>
              <a:t>لاينقل</a:t>
            </a:r>
            <a:r>
              <a:rPr lang="ar-SA" sz="1400" b="1" dirty="0">
                <a:solidFill>
                  <a:srgbClr val="000000"/>
                </a:solidFill>
                <a:ea typeface="Calibri"/>
                <a:cs typeface="+mj-cs"/>
              </a:rPr>
              <a:t> حيازة العقد او </a:t>
            </a:r>
            <a:r>
              <a:rPr lang="ar-SA" sz="1400" b="1" dirty="0" err="1">
                <a:solidFill>
                  <a:srgbClr val="000000"/>
                </a:solidFill>
                <a:ea typeface="Calibri"/>
                <a:cs typeface="+mj-cs"/>
              </a:rPr>
              <a:t>متعلقاته</a:t>
            </a:r>
            <a:r>
              <a:rPr lang="ar-SA" sz="1400" b="1" dirty="0">
                <a:solidFill>
                  <a:srgbClr val="000000"/>
                </a:solidFill>
                <a:ea typeface="Calibri"/>
                <a:cs typeface="+mj-cs"/>
              </a:rPr>
              <a:t> الى المصرف فيظل المتعاقد مع الادارة او الادارة حائزة ومسيطرة على العقد وقادرة على التصرف به </a:t>
            </a:r>
            <a:endParaRPr lang="ar-IQ" sz="1400" b="1" dirty="0" smtClean="0">
              <a:solidFill>
                <a:srgbClr val="000000"/>
              </a:solidFill>
              <a:ea typeface="Calibri"/>
              <a:cs typeface="+mj-cs"/>
            </a:endParaRPr>
          </a:p>
          <a:p>
            <a:r>
              <a:rPr lang="ar-SA" sz="1400" b="1" u="sng" dirty="0">
                <a:solidFill>
                  <a:srgbClr val="000000"/>
                </a:solidFill>
                <a:ea typeface="Calibri"/>
                <a:cs typeface="+mj-cs"/>
              </a:rPr>
              <a:t>موافقة الجهة الادارية على عملية الرهن :-</a:t>
            </a:r>
            <a:r>
              <a:rPr lang="ar-SA" sz="1400" b="1" dirty="0">
                <a:solidFill>
                  <a:srgbClr val="000000"/>
                </a:solidFill>
                <a:ea typeface="Calibri"/>
                <a:cs typeface="+mj-cs"/>
              </a:rPr>
              <a:t> حيث ان المتعاقد مع الادارة </a:t>
            </a:r>
            <a:r>
              <a:rPr lang="ar-SA" sz="1400" b="1" dirty="0" err="1">
                <a:solidFill>
                  <a:srgbClr val="000000"/>
                </a:solidFill>
                <a:ea typeface="Calibri"/>
                <a:cs typeface="+mj-cs"/>
              </a:rPr>
              <a:t>لايمكنه</a:t>
            </a:r>
            <a:r>
              <a:rPr lang="ar-SA" sz="1400" b="1" dirty="0">
                <a:solidFill>
                  <a:srgbClr val="000000"/>
                </a:solidFill>
                <a:ea typeface="Calibri"/>
                <a:cs typeface="+mj-cs"/>
              </a:rPr>
              <a:t> ان يقوم برهن العقد الاداري من تلقاء نفسه </a:t>
            </a:r>
            <a:r>
              <a:rPr lang="ar-SA" sz="1400" b="1" dirty="0" err="1">
                <a:solidFill>
                  <a:srgbClr val="000000"/>
                </a:solidFill>
                <a:ea typeface="Calibri"/>
                <a:cs typeface="+mj-cs"/>
              </a:rPr>
              <a:t>وبأرادته</a:t>
            </a:r>
            <a:r>
              <a:rPr lang="ar-SA" sz="1400" b="1" dirty="0">
                <a:solidFill>
                  <a:srgbClr val="000000"/>
                </a:solidFill>
                <a:ea typeface="Calibri"/>
                <a:cs typeface="+mj-cs"/>
              </a:rPr>
              <a:t> المنفردة وانما لابد من حصوله على موافقة الجهة الادارية المختصة على رهن العقد ،وللجهة الادارية السلطة التقديرية في قبول او رفض رهن العقد ،وبالتالي يمكنها رفض عملية الرهن واتخاذ الاجراءات القانونية بحق المتعاقد ،وهذا ما اوضحته تعليمات وزارة التخطيط التي نصت على "لجهة التعاقد الحكومية الموافقة على رهن العقد ومستحقاته ... </a:t>
            </a:r>
            <a:endParaRPr lang="ar-IQ" sz="1400" b="1" dirty="0">
              <a:cs typeface="+mj-cs"/>
            </a:endParaRPr>
          </a:p>
        </p:txBody>
      </p:sp>
      <p:sp>
        <p:nvSpPr>
          <p:cNvPr id="2" name="Title 1"/>
          <p:cNvSpPr>
            <a:spLocks noGrp="1"/>
          </p:cNvSpPr>
          <p:nvPr>
            <p:ph type="title"/>
          </p:nvPr>
        </p:nvSpPr>
        <p:spPr/>
        <p:txBody>
          <a:bodyPr/>
          <a:lstStyle/>
          <a:p>
            <a:r>
              <a:rPr lang="ar-IQ" dirty="0" smtClean="0"/>
              <a:t>شروط عقد رهن العقد الاداري</a:t>
            </a:r>
            <a:endParaRPr lang="ar-IQ" dirty="0"/>
          </a:p>
        </p:txBody>
      </p:sp>
    </p:spTree>
    <p:extLst>
      <p:ext uri="{BB962C8B-B14F-4D97-AF65-F5344CB8AC3E}">
        <p14:creationId xmlns:p14="http://schemas.microsoft.com/office/powerpoint/2010/main" val="243298153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7</TotalTime>
  <Words>389</Words>
  <Application>Microsoft Office PowerPoint</Application>
  <PresentationFormat>On-screen Show (4:3)</PresentationFormat>
  <Paragraphs>9</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Hardcover</vt:lpstr>
      <vt:lpstr>اطراف عقد الرهن</vt:lpstr>
      <vt:lpstr>PowerPoint Presentation</vt:lpstr>
      <vt:lpstr>شروط عقد رهن العقد الاداري</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اطراف عقد الرهن</dc:title>
  <dc:creator>مكتب هجرس للحاسبات</dc:creator>
  <cp:lastModifiedBy>Maher</cp:lastModifiedBy>
  <cp:revision>7</cp:revision>
  <dcterms:created xsi:type="dcterms:W3CDTF">2020-05-09T14:53:44Z</dcterms:created>
  <dcterms:modified xsi:type="dcterms:W3CDTF">2020-05-09T15:03:48Z</dcterms:modified>
</cp:coreProperties>
</file>