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3" d="100"/>
          <a:sy n="63" d="100"/>
        </p:scale>
        <p:origin x="-1596"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1B8ABB09-4A1D-463E-8065-109CC2B7EFAA}" type="datetimeFigureOut">
              <a:rPr lang="ar-SA" smtClean="0"/>
              <a:t>17/09/1441</a:t>
            </a:fld>
            <a:endParaRPr lang="ar-SA"/>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ar-SA"/>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B34F065-1154-456A-91E3-76DE8E75E17B}" type="slidenum">
              <a:rPr lang="ar-SA" smtClean="0"/>
              <a:t>‹#›</a:t>
            </a:fld>
            <a:endParaRPr lang="ar-SA"/>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t>17/09/1441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t>17/09/1441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t>17/09/1441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
        <p:nvSpPr>
          <p:cNvPr id="11" name="Title 10"/>
          <p:cNvSpPr>
            <a:spLocks noGrp="1"/>
          </p:cNvSpPr>
          <p:nvPr>
            <p:ph type="title"/>
          </p:nvPr>
        </p:nvSpPr>
        <p:spPr/>
        <p:txBody>
          <a:bodyPr/>
          <a:lstStyle/>
          <a:p>
            <a:r>
              <a:rPr lang="en-US" smtClean="0"/>
              <a:t>Click to edit Master title style</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B8ABB09-4A1D-463E-8065-109CC2B7EFAA}" type="datetimeFigureOut">
              <a:rPr lang="ar-SA" smtClean="0"/>
              <a:t>17/09/1441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B8ABB09-4A1D-463E-8065-109CC2B7EFAA}" type="datetimeFigureOut">
              <a:rPr lang="ar-SA" smtClean="0"/>
              <a:t>17/09/1441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
        <p:nvSpPr>
          <p:cNvPr id="12" name="Title 1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B8ABB09-4A1D-463E-8065-109CC2B7EFAA}" type="datetimeFigureOut">
              <a:rPr lang="ar-SA" smtClean="0"/>
              <a:t>17/09/1441</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34F065-1154-456A-91E3-76DE8E75E17B}" type="slidenum">
              <a:rPr lang="ar-SA" smtClean="0"/>
              <a:t>‹#›</a:t>
            </a:fld>
            <a:endParaRPr lang="ar-SA"/>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B8ABB09-4A1D-463E-8065-109CC2B7EFAA}" type="datetimeFigureOut">
              <a:rPr lang="ar-SA" smtClean="0"/>
              <a:t>17/09/1441</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34F065-1154-456A-91E3-76DE8E75E17B}" type="slidenum">
              <a:rPr lang="ar-SA" smtClean="0"/>
              <a:t>‹#›</a:t>
            </a:fld>
            <a:endParaRPr lang="ar-SA"/>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t>17/09/1441</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n-US" smtClean="0"/>
              <a:t>Click to edit Master title style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8ABB09-4A1D-463E-8065-109CC2B7EFAA}" type="datetimeFigureOut">
              <a:rPr lang="ar-SA" smtClean="0"/>
              <a:t>17/09/1441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n-US" smtClean="0"/>
              <a:t>Click to edit Master title style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8ABB09-4A1D-463E-8065-109CC2B7EFAA}" type="datetimeFigureOut">
              <a:rPr lang="ar-SA" smtClean="0"/>
              <a:t>17/09/1441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1B8ABB09-4A1D-463E-8065-109CC2B7EFAA}" type="datetimeFigureOut">
              <a:rPr lang="ar-SA" smtClean="0"/>
              <a:t>17/09/1441</a:t>
            </a:fld>
            <a:endParaRPr lang="ar-SA"/>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ar-SA"/>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ar-SA" sz="1600" b="1" u="sng" dirty="0" smtClean="0">
                <a:solidFill>
                  <a:srgbClr val="000000"/>
                </a:solidFill>
                <a:ea typeface="Times New Roman"/>
                <a:cs typeface="Traditional Arabic"/>
              </a:rPr>
              <a:t>انخفاض </a:t>
            </a:r>
            <a:r>
              <a:rPr lang="ar-SA" sz="1600" b="1" u="sng" dirty="0">
                <a:solidFill>
                  <a:srgbClr val="000000"/>
                </a:solidFill>
                <a:ea typeface="Times New Roman"/>
                <a:cs typeface="Traditional Arabic"/>
              </a:rPr>
              <a:t>اسعار النفط في العالم :-</a:t>
            </a:r>
            <a:r>
              <a:rPr lang="ar-SA" sz="1600" b="1" dirty="0">
                <a:solidFill>
                  <a:srgbClr val="000000"/>
                </a:solidFill>
                <a:ea typeface="Times New Roman"/>
                <a:cs typeface="Traditional Arabic"/>
              </a:rPr>
              <a:t> ادى انخفاض الكبير الذي حصل في اسعار النفط الى تضرر كبير في اقتصاديات العديد من الدول وخاصة تلك الدول التي تعتمد عليه بشكل اساسي في </a:t>
            </a:r>
            <a:r>
              <a:rPr lang="ar-SA" sz="1600" b="1" dirty="0" err="1">
                <a:solidFill>
                  <a:srgbClr val="000000"/>
                </a:solidFill>
                <a:ea typeface="Times New Roman"/>
                <a:cs typeface="Traditional Arabic"/>
              </a:rPr>
              <a:t>اقتصادياتها</a:t>
            </a:r>
            <a:r>
              <a:rPr lang="ar-SA" sz="1600" b="1" dirty="0">
                <a:solidFill>
                  <a:srgbClr val="000000"/>
                </a:solidFill>
                <a:ea typeface="Times New Roman"/>
                <a:cs typeface="Traditional Arabic"/>
              </a:rPr>
              <a:t> كمصدر للتمويل ،ومن بين هذه الدول العراق ،لذلك فقد بدأت الدول بالتفكير بطرق جديدة لمواجهه مثل هكذا ازمات والسعي قدر الامكان ووفق الامكانيات المتاحة من اجل ضمان استمرار المرافق العامة في اداء خدماتها </a:t>
            </a:r>
            <a:r>
              <a:rPr lang="ar-SA" sz="1600" b="1" dirty="0" smtClean="0">
                <a:solidFill>
                  <a:srgbClr val="000000"/>
                </a:solidFill>
                <a:ea typeface="Times New Roman"/>
                <a:cs typeface="Traditional Arabic"/>
              </a:rPr>
              <a:t>للجمهور</a:t>
            </a:r>
            <a:endParaRPr lang="ar-IQ" sz="1600" b="1" dirty="0" smtClean="0">
              <a:solidFill>
                <a:srgbClr val="000000"/>
              </a:solidFill>
              <a:ea typeface="Times New Roman"/>
              <a:cs typeface="Traditional Arabic"/>
            </a:endParaRPr>
          </a:p>
          <a:p>
            <a:pPr algn="just"/>
            <a:r>
              <a:rPr lang="ar-SA" sz="1600" b="1" u="sng" dirty="0">
                <a:solidFill>
                  <a:srgbClr val="000000"/>
                </a:solidFill>
                <a:ea typeface="Times New Roman"/>
                <a:cs typeface="Traditional Arabic"/>
              </a:rPr>
              <a:t>الروتين الاداري وبطئ اجراءات الادارة</a:t>
            </a:r>
            <a:r>
              <a:rPr lang="ar-SA" sz="1600" dirty="0">
                <a:solidFill>
                  <a:srgbClr val="000000"/>
                </a:solidFill>
                <a:ea typeface="Times New Roman"/>
                <a:cs typeface="Traditional Arabic"/>
              </a:rPr>
              <a:t> :- </a:t>
            </a:r>
            <a:r>
              <a:rPr lang="ar-SA" sz="1600" b="1" dirty="0">
                <a:solidFill>
                  <a:srgbClr val="000000"/>
                </a:solidFill>
                <a:ea typeface="Times New Roman"/>
                <a:cs typeface="Traditional Arabic"/>
              </a:rPr>
              <a:t>أن التعامل في إطار العقود مع الدولة والمؤسسات العامة، يمر عبر قواعد دقيقة ومحددة قانونا حتى لا تضيع حقوق الدولة. فالإدارة تحترس وتدقق في جميع مراحل </a:t>
            </a:r>
            <a:r>
              <a:rPr lang="ar-SA" sz="1600" b="1" dirty="0" smtClean="0">
                <a:solidFill>
                  <a:srgbClr val="000000"/>
                </a:solidFill>
                <a:ea typeface="Times New Roman"/>
                <a:cs typeface="Traditional Arabic"/>
              </a:rPr>
              <a:t>تعاملاتها، </a:t>
            </a:r>
            <a:r>
              <a:rPr lang="ar-SA" sz="1600" b="1" dirty="0">
                <a:solidFill>
                  <a:srgbClr val="000000"/>
                </a:solidFill>
                <a:ea typeface="Times New Roman"/>
                <a:cs typeface="Traditional Arabic"/>
              </a:rPr>
              <a:t>فهي تمر عبر الإعلانات لطلب العروض أو المناقصات ثم تفرض شروطاً على المشاركين كضرورة توافر الخبرة أو تجربة وان يتوافقوا مع  التصنيف المعتمد من قبل الادارة ، أَضِف إلى هذا مختلف الضمانات التي يجب أن يقدمها المتعاقد، ابتداء من التأمين الاولي ، ثم التأمين النهائي، </a:t>
            </a:r>
            <a:r>
              <a:rPr lang="ar-SA" sz="1600" b="1" dirty="0" err="1" smtClean="0">
                <a:solidFill>
                  <a:srgbClr val="000000"/>
                </a:solidFill>
                <a:ea typeface="Times New Roman"/>
                <a:cs typeface="Traditional Arabic"/>
              </a:rPr>
              <a:t>إلخ،وبعد</a:t>
            </a:r>
            <a:r>
              <a:rPr lang="ar-SA" sz="1600" b="1" dirty="0" smtClean="0">
                <a:solidFill>
                  <a:srgbClr val="000000"/>
                </a:solidFill>
                <a:ea typeface="Times New Roman"/>
                <a:cs typeface="Traditional Arabic"/>
              </a:rPr>
              <a:t> </a:t>
            </a:r>
            <a:r>
              <a:rPr lang="ar-SA" sz="1600" b="1" dirty="0">
                <a:solidFill>
                  <a:srgbClr val="000000"/>
                </a:solidFill>
                <a:ea typeface="Times New Roman"/>
                <a:cs typeface="Traditional Arabic"/>
              </a:rPr>
              <a:t>تنفيذ العقد يجب أن تتأكد الإدارة من حقيقة إنجازه من قبل المتعاقد، وأن يتم التأشير على الأداء من قبل عدة جهات، قبل أن يصدر الأمر بالأداء ثم تدرج لدى الخزينة العامة من أجل صرف مبلغ العقد، الذي يتم غالبا  على </a:t>
            </a:r>
            <a:r>
              <a:rPr lang="ar-SA" sz="1600" b="1" dirty="0" smtClean="0">
                <a:solidFill>
                  <a:srgbClr val="000000"/>
                </a:solidFill>
                <a:ea typeface="Times New Roman"/>
                <a:cs typeface="Traditional Arabic"/>
              </a:rPr>
              <a:t>دفعات</a:t>
            </a:r>
            <a:endParaRPr lang="ar-IQ" sz="1600" b="1" dirty="0" smtClean="0">
              <a:solidFill>
                <a:srgbClr val="000000"/>
              </a:solidFill>
              <a:ea typeface="Times New Roman"/>
              <a:cs typeface="Traditional Arabic"/>
            </a:endParaRPr>
          </a:p>
          <a:p>
            <a:pPr algn="just"/>
            <a:r>
              <a:rPr lang="ar-SA" sz="1600" b="1" u="sng" dirty="0">
                <a:solidFill>
                  <a:srgbClr val="000000"/>
                </a:solidFill>
                <a:ea typeface="Times New Roman"/>
                <a:cs typeface="Traditional Arabic"/>
              </a:rPr>
              <a:t>احتياج المتعاقد </a:t>
            </a:r>
            <a:r>
              <a:rPr lang="ar-SA" sz="1600" b="1" u="sng" dirty="0" err="1">
                <a:solidFill>
                  <a:srgbClr val="000000"/>
                </a:solidFill>
                <a:ea typeface="Times New Roman"/>
                <a:cs typeface="Traditional Arabic"/>
              </a:rPr>
              <a:t>للاموال</a:t>
            </a:r>
            <a:r>
              <a:rPr lang="ar-SA" sz="1600" b="1" u="sng" dirty="0">
                <a:solidFill>
                  <a:srgbClr val="000000"/>
                </a:solidFill>
                <a:ea typeface="Times New Roman"/>
                <a:cs typeface="Traditional Arabic"/>
              </a:rPr>
              <a:t> اثناء تنفيذ العمل :-</a:t>
            </a:r>
            <a:r>
              <a:rPr lang="ar-SA" sz="1600" dirty="0">
                <a:solidFill>
                  <a:srgbClr val="000000"/>
                </a:solidFill>
                <a:ea typeface="Times New Roman"/>
                <a:cs typeface="Traditional Arabic"/>
              </a:rPr>
              <a:t> قد يحتاج المتعاقد مع الادارة بعض الاموال للاستمرار بعملية تنفيذ العقد ،وهذا النقص في الاموال التي لديه </a:t>
            </a:r>
            <a:r>
              <a:rPr lang="ar-SA" sz="1600" dirty="0" err="1">
                <a:solidFill>
                  <a:srgbClr val="000000"/>
                </a:solidFill>
                <a:ea typeface="Times New Roman"/>
                <a:cs typeface="Traditional Arabic"/>
              </a:rPr>
              <a:t>لايرجع</a:t>
            </a:r>
            <a:r>
              <a:rPr lang="ar-SA" sz="1600" dirty="0">
                <a:solidFill>
                  <a:srgbClr val="000000"/>
                </a:solidFill>
                <a:ea typeface="Times New Roman"/>
                <a:cs typeface="Traditional Arabic"/>
              </a:rPr>
              <a:t> الى الخطأ في الدراسات السابقة للمشروع وانما قد يعود لعدة اسباب يكون فيها كل من المتعاقد مع الادارة والادارة نفسها امام موقف محرج بسبب تقصير الجانب المالي وعدم وجود الوقت او المورد لمنح المتعاقد سلفة من قبل الادارة وعدم امكانية التوقف عن التنفيذ يصاحب ذلك عدم ممانعة الادارة بقيام المتعاقد بتوفير الاموال من مصادر اخرى كالمصارف لغرض الاستمرار بالتنفيذ مع تمسك الادارة بهذا المتعاقد وعدم رغبتها في تبديله وتقديرها بأن الضائقة المالية التي مر  بها العقد لم يكن </a:t>
            </a:r>
            <a:r>
              <a:rPr lang="ar-SA" sz="1600" dirty="0" err="1">
                <a:solidFill>
                  <a:srgbClr val="000000"/>
                </a:solidFill>
                <a:ea typeface="Times New Roman"/>
                <a:cs typeface="Traditional Arabic"/>
              </a:rPr>
              <a:t>لاي</a:t>
            </a:r>
            <a:r>
              <a:rPr lang="ar-SA" sz="1600" dirty="0">
                <a:solidFill>
                  <a:srgbClr val="000000"/>
                </a:solidFill>
                <a:ea typeface="Times New Roman"/>
                <a:cs typeface="Traditional Arabic"/>
              </a:rPr>
              <a:t> منهما دخل في حدوثها ،وبخلاف ذلك فأن المسؤولية تتحقق وتلزم الادارة مع المتعاقد معها بتحديد المقصر لمحاسبته</a:t>
            </a:r>
            <a:endParaRPr lang="ar-IQ" sz="1600" b="1" dirty="0"/>
          </a:p>
        </p:txBody>
      </p:sp>
      <p:sp>
        <p:nvSpPr>
          <p:cNvPr id="2" name="Title 1"/>
          <p:cNvSpPr>
            <a:spLocks noGrp="1"/>
          </p:cNvSpPr>
          <p:nvPr>
            <p:ph type="title"/>
          </p:nvPr>
        </p:nvSpPr>
        <p:spPr/>
        <p:txBody>
          <a:bodyPr/>
          <a:lstStyle/>
          <a:p>
            <a:r>
              <a:rPr lang="ar-IQ" dirty="0" smtClean="0"/>
              <a:t>اسباب رهن العقد الاداري</a:t>
            </a:r>
            <a:endParaRPr lang="ar-IQ" dirty="0"/>
          </a:p>
        </p:txBody>
      </p:sp>
    </p:spTree>
    <p:extLst>
      <p:ext uri="{BB962C8B-B14F-4D97-AF65-F5344CB8AC3E}">
        <p14:creationId xmlns:p14="http://schemas.microsoft.com/office/powerpoint/2010/main" val="244680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ar-SA" dirty="0">
                <a:ea typeface="Calibri"/>
                <a:cs typeface="Traditional Arabic"/>
              </a:rPr>
              <a:t>ان عملية رهن العقد الاداري انما تتم على الوثائق الادارية للعقد المبرم بين الادارة والمتعاقد معها ،وهذا الرهن </a:t>
            </a:r>
            <a:r>
              <a:rPr lang="ar-SA" dirty="0" err="1">
                <a:ea typeface="Calibri"/>
                <a:cs typeface="Traditional Arabic"/>
              </a:rPr>
              <a:t>لايمتد</a:t>
            </a:r>
            <a:r>
              <a:rPr lang="ar-SA" dirty="0">
                <a:ea typeface="Calibri"/>
                <a:cs typeface="Traditional Arabic"/>
              </a:rPr>
              <a:t> الى محل العقد الاداري الاصلي ،فلو افترضنا ان هناك عقد اشغال عامة مبرم بين مقاول وادارة معينة وقام المقاول برهن العقد لدى احد المصارف فأن عقد الرهن </a:t>
            </a:r>
            <a:r>
              <a:rPr lang="ar-SA" dirty="0" err="1">
                <a:ea typeface="Calibri"/>
                <a:cs typeface="Traditional Arabic"/>
              </a:rPr>
              <a:t>لايمتد</a:t>
            </a:r>
            <a:r>
              <a:rPr lang="ar-SA" dirty="0">
                <a:ea typeface="Calibri"/>
                <a:cs typeface="Traditional Arabic"/>
              </a:rPr>
              <a:t> الى الاشغال التي قام بها المقاول </a:t>
            </a:r>
            <a:r>
              <a:rPr lang="ar-SA" dirty="0" err="1">
                <a:ea typeface="Calibri"/>
                <a:cs typeface="Traditional Arabic"/>
              </a:rPr>
              <a:t>للادارة</a:t>
            </a:r>
            <a:r>
              <a:rPr lang="ar-SA" dirty="0">
                <a:ea typeface="Calibri"/>
                <a:cs typeface="Traditional Arabic"/>
              </a:rPr>
              <a:t> العامة لان هذه الاشغال انما تعد اموال عامة  والقاعدة هنا عدم جواز التصرف بأموال الدولة العامة، لأنها من متعلقات النظام العام. وكل تصرف (بيع، رهن، هبة وغير ذلك) يقع باطلاً بطلاناً مطلقاً ولكل ذي مصلحة أن يدفع ويتمسك بذلك وبالتالي </a:t>
            </a:r>
            <a:r>
              <a:rPr lang="ar-SA" dirty="0" err="1">
                <a:ea typeface="Calibri"/>
                <a:cs typeface="Traditional Arabic"/>
              </a:rPr>
              <a:t>لايجوز</a:t>
            </a:r>
            <a:r>
              <a:rPr lang="ar-SA" dirty="0">
                <a:ea typeface="Calibri"/>
                <a:cs typeface="Traditional Arabic"/>
              </a:rPr>
              <a:t> ايقاع الرهن عليها ويقتصر حق المصرف على الحقوق الناشئة للمقاول من هذا العقد </a:t>
            </a:r>
            <a:endParaRPr lang="ar-IQ" dirty="0"/>
          </a:p>
        </p:txBody>
      </p:sp>
      <p:sp>
        <p:nvSpPr>
          <p:cNvPr id="2" name="Title 1"/>
          <p:cNvSpPr>
            <a:spLocks noGrp="1"/>
          </p:cNvSpPr>
          <p:nvPr>
            <p:ph type="title"/>
          </p:nvPr>
        </p:nvSpPr>
        <p:spPr/>
        <p:txBody>
          <a:bodyPr/>
          <a:lstStyle/>
          <a:p>
            <a:r>
              <a:rPr lang="ar-IQ" dirty="0" smtClean="0"/>
              <a:t>محل عقد رهن العقد الاداري</a:t>
            </a:r>
            <a:endParaRPr lang="ar-IQ" dirty="0"/>
          </a:p>
        </p:txBody>
      </p:sp>
    </p:spTree>
    <p:extLst>
      <p:ext uri="{BB962C8B-B14F-4D97-AF65-F5344CB8AC3E}">
        <p14:creationId xmlns:p14="http://schemas.microsoft.com/office/powerpoint/2010/main" val="1191202900"/>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Hardcover">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4</TotalTime>
  <Words>444</Words>
  <Application>Microsoft Office PowerPoint</Application>
  <PresentationFormat>On-screen Show (4:3)</PresentationFormat>
  <Paragraphs>6</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Hardcover</vt:lpstr>
      <vt:lpstr>اسباب رهن العقد الاداري</vt:lpstr>
      <vt:lpstr>محل عقد رهن العقد الاداري</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اسبابا </dc:title>
  <dc:creator>مكتب هجرس للحاسبات</dc:creator>
  <cp:lastModifiedBy>Maher</cp:lastModifiedBy>
  <cp:revision>6</cp:revision>
  <dcterms:created xsi:type="dcterms:W3CDTF">2020-05-09T14:47:49Z</dcterms:created>
  <dcterms:modified xsi:type="dcterms:W3CDTF">2020-05-09T14:53:35Z</dcterms:modified>
</cp:coreProperties>
</file>