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58"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17/09/1441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17/09/1441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17/09/1441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lnSpc>
                <a:spcPts val="1915"/>
              </a:lnSpc>
            </a:pPr>
            <a:r>
              <a:rPr lang="ar-SA" sz="2000" b="1" dirty="0">
                <a:solidFill>
                  <a:srgbClr val="000000"/>
                </a:solidFill>
                <a:latin typeface="Times New Roman"/>
                <a:ea typeface="Times New Roman"/>
                <a:cs typeface="+mj-cs"/>
              </a:rPr>
              <a:t>العقد الاداري عمل قانوني اثبت اهميته وضرورته في الحياة الادارية بوصفه النشاط الذي يوفر كافة الاحتياجات </a:t>
            </a:r>
            <a:r>
              <a:rPr lang="ar-SA" sz="2000" b="1" dirty="0" err="1">
                <a:solidFill>
                  <a:srgbClr val="000000"/>
                </a:solidFill>
                <a:latin typeface="Times New Roman"/>
                <a:ea typeface="Times New Roman"/>
                <a:cs typeface="+mj-cs"/>
              </a:rPr>
              <a:t>للادارة</a:t>
            </a:r>
            <a:r>
              <a:rPr lang="ar-SA" sz="2000" b="1" dirty="0">
                <a:solidFill>
                  <a:srgbClr val="000000"/>
                </a:solidFill>
                <a:latin typeface="Times New Roman"/>
                <a:ea typeface="Times New Roman"/>
                <a:cs typeface="+mj-cs"/>
              </a:rPr>
              <a:t> الهادفة الى تطوير المرافق العامة لما يوفره من خبرات ووسائل مادية وعمال ومواد ، ونتيجة لخطورة العقود المبرمة مع الادارة بوصفها تماس مباشر مع الاحتياجات العامة </a:t>
            </a:r>
            <a:r>
              <a:rPr lang="ar-SA" sz="2000" b="1" dirty="0" err="1">
                <a:solidFill>
                  <a:srgbClr val="000000"/>
                </a:solidFill>
                <a:latin typeface="Times New Roman"/>
                <a:ea typeface="Times New Roman"/>
                <a:cs typeface="+mj-cs"/>
              </a:rPr>
              <a:t>للافراد</a:t>
            </a:r>
            <a:r>
              <a:rPr lang="ar-SA" sz="2000" b="1" dirty="0">
                <a:solidFill>
                  <a:srgbClr val="000000"/>
                </a:solidFill>
                <a:latin typeface="Times New Roman"/>
                <a:ea typeface="Times New Roman"/>
                <a:cs typeface="+mj-cs"/>
              </a:rPr>
              <a:t> اليومية والمتجددة والتي اقل </a:t>
            </a:r>
            <a:r>
              <a:rPr lang="ar-SA" sz="2000" b="1" dirty="0" err="1">
                <a:solidFill>
                  <a:srgbClr val="000000"/>
                </a:solidFill>
                <a:latin typeface="Times New Roman"/>
                <a:ea typeface="Times New Roman"/>
                <a:cs typeface="+mj-cs"/>
              </a:rPr>
              <a:t>مايقال</a:t>
            </a:r>
            <a:r>
              <a:rPr lang="ar-SA" sz="2000" b="1" dirty="0">
                <a:solidFill>
                  <a:srgbClr val="000000"/>
                </a:solidFill>
                <a:latin typeface="Times New Roman"/>
                <a:ea typeface="Times New Roman"/>
                <a:cs typeface="+mj-cs"/>
              </a:rPr>
              <a:t> عنها انها </a:t>
            </a:r>
            <a:r>
              <a:rPr lang="ar-SA" sz="2000" b="1" dirty="0" err="1">
                <a:solidFill>
                  <a:srgbClr val="000000"/>
                </a:solidFill>
                <a:latin typeface="Times New Roman"/>
                <a:ea typeface="Times New Roman"/>
                <a:cs typeface="+mj-cs"/>
              </a:rPr>
              <a:t>لاترحم</a:t>
            </a:r>
            <a:r>
              <a:rPr lang="ar-SA" sz="2000" b="1" dirty="0">
                <a:solidFill>
                  <a:srgbClr val="000000"/>
                </a:solidFill>
                <a:latin typeface="Times New Roman"/>
                <a:ea typeface="Times New Roman"/>
                <a:cs typeface="+mj-cs"/>
              </a:rPr>
              <a:t> </a:t>
            </a:r>
            <a:r>
              <a:rPr lang="ar-SA" sz="2000" b="1" dirty="0" err="1">
                <a:solidFill>
                  <a:srgbClr val="000000"/>
                </a:solidFill>
                <a:latin typeface="Times New Roman"/>
                <a:ea typeface="Times New Roman"/>
                <a:cs typeface="+mj-cs"/>
              </a:rPr>
              <a:t>ولاتتوقف</a:t>
            </a:r>
            <a:r>
              <a:rPr lang="ar-SA" sz="2000" b="1" dirty="0">
                <a:solidFill>
                  <a:srgbClr val="000000"/>
                </a:solidFill>
                <a:latin typeface="Times New Roman"/>
                <a:ea typeface="Times New Roman"/>
                <a:cs typeface="+mj-cs"/>
              </a:rPr>
              <a:t> </a:t>
            </a:r>
            <a:r>
              <a:rPr lang="ar-SA" sz="2000" b="1" dirty="0" err="1">
                <a:solidFill>
                  <a:srgbClr val="000000"/>
                </a:solidFill>
                <a:latin typeface="Times New Roman"/>
                <a:ea typeface="Times New Roman"/>
                <a:cs typeface="+mj-cs"/>
              </a:rPr>
              <a:t>ولاتستريح</a:t>
            </a:r>
            <a:r>
              <a:rPr lang="ar-SA" sz="2000" b="1" dirty="0">
                <a:solidFill>
                  <a:srgbClr val="000000"/>
                </a:solidFill>
                <a:latin typeface="Times New Roman"/>
                <a:ea typeface="Times New Roman"/>
                <a:cs typeface="+mj-cs"/>
              </a:rPr>
              <a:t> </a:t>
            </a:r>
            <a:r>
              <a:rPr lang="ar-SA" sz="2000" b="1" dirty="0" err="1">
                <a:solidFill>
                  <a:srgbClr val="000000"/>
                </a:solidFill>
                <a:latin typeface="Times New Roman"/>
                <a:ea typeface="Times New Roman"/>
                <a:cs typeface="+mj-cs"/>
              </a:rPr>
              <a:t>ولاتعرف</a:t>
            </a:r>
            <a:r>
              <a:rPr lang="ar-SA" sz="2000" b="1" dirty="0">
                <a:solidFill>
                  <a:srgbClr val="000000"/>
                </a:solidFill>
                <a:latin typeface="Times New Roman"/>
                <a:ea typeface="Times New Roman"/>
                <a:cs typeface="+mj-cs"/>
              </a:rPr>
              <a:t> الانتظار ،لذلك فالعقد الاداري يجب ان يبقى مواكب لهذه الدوامة من الاحتياجات المتجددة وان يسعى الى الاتصاف بذات الصفات دون عجز او كسل </a:t>
            </a:r>
            <a:r>
              <a:rPr lang="ar-SA" sz="2000" b="1" dirty="0" smtClean="0">
                <a:solidFill>
                  <a:srgbClr val="000000"/>
                </a:solidFill>
                <a:latin typeface="Times New Roman"/>
                <a:ea typeface="Times New Roman"/>
                <a:cs typeface="+mj-cs"/>
              </a:rPr>
              <a:t>.</a:t>
            </a:r>
            <a:endParaRPr lang="ar-IQ" sz="2000" b="1" dirty="0" smtClean="0">
              <a:solidFill>
                <a:srgbClr val="000000"/>
              </a:solidFill>
              <a:latin typeface="Times New Roman"/>
              <a:ea typeface="Times New Roman"/>
              <a:cs typeface="+mj-cs"/>
            </a:endParaRPr>
          </a:p>
          <a:p>
            <a:pPr algn="just">
              <a:lnSpc>
                <a:spcPts val="1915"/>
              </a:lnSpc>
            </a:pPr>
            <a:endParaRPr lang="ar-IQ" sz="2000" b="1" dirty="0">
              <a:solidFill>
                <a:srgbClr val="000000"/>
              </a:solidFill>
              <a:latin typeface="Times New Roman"/>
              <a:ea typeface="Times New Roman"/>
              <a:cs typeface="+mj-cs"/>
            </a:endParaRPr>
          </a:p>
          <a:p>
            <a:pPr algn="just">
              <a:lnSpc>
                <a:spcPts val="1915"/>
              </a:lnSpc>
            </a:pPr>
            <a:endParaRPr lang="ar-IQ" sz="2000" b="1" dirty="0" smtClean="0">
              <a:solidFill>
                <a:srgbClr val="000000"/>
              </a:solidFill>
              <a:latin typeface="Times New Roman"/>
              <a:ea typeface="Times New Roman"/>
              <a:cs typeface="+mj-cs"/>
            </a:endParaRPr>
          </a:p>
          <a:p>
            <a:pPr lvl="0" algn="just">
              <a:lnSpc>
                <a:spcPts val="1915"/>
              </a:lnSpc>
            </a:pPr>
            <a:r>
              <a:rPr lang="ar-SA" sz="1800" b="1" dirty="0" err="1">
                <a:solidFill>
                  <a:srgbClr val="000000"/>
                </a:solidFill>
                <a:latin typeface="Times New Roman"/>
                <a:ea typeface="Times New Roman"/>
                <a:cs typeface="+mj-cs"/>
              </a:rPr>
              <a:t>ولاشيء</a:t>
            </a:r>
            <a:r>
              <a:rPr lang="ar-SA" sz="1800" b="1" dirty="0">
                <a:solidFill>
                  <a:srgbClr val="000000"/>
                </a:solidFill>
                <a:latin typeface="Times New Roman"/>
                <a:ea typeface="Times New Roman"/>
                <a:cs typeface="+mj-cs"/>
              </a:rPr>
              <a:t> يضاهي الجانب المالي اهمية من حيث  ضمان استمرارية العقود الادارية واستمرارية تلبيتها للاحتياجات ،فتوفر الاموال بيد الادارة او بيد المتعاقد معها يمكن ان يسهل أي صعوبة تواجه الادارة والمتعاقد اثناء تنفيذ العقد ،لذلك اشترطت العقود ضرورة توفر الاموال وكذلك الاعمال المماثلة بالنسبة للمتعاقد للتعرف على انجازاته واهميتها ،فضلاً على ان العقود الادارية تقوم على مبدأ الاعتبار الشخصي والذي يكون فيه شخصية المتعاقد محل اعتبار ، وهذا الاعتبار يرجع الى ثقة الادارة بأن المتعاقد معها سوف يحل محلها على اتم وجه </a:t>
            </a:r>
            <a:r>
              <a:rPr lang="ar-SA" sz="1800" b="1" dirty="0" err="1">
                <a:solidFill>
                  <a:srgbClr val="000000"/>
                </a:solidFill>
                <a:latin typeface="Times New Roman"/>
                <a:ea typeface="Times New Roman"/>
                <a:cs typeface="+mj-cs"/>
              </a:rPr>
              <a:t>ولايخذلها</a:t>
            </a:r>
            <a:r>
              <a:rPr lang="ar-SA" sz="1800" b="1" dirty="0">
                <a:solidFill>
                  <a:srgbClr val="000000"/>
                </a:solidFill>
                <a:latin typeface="Times New Roman"/>
                <a:ea typeface="Times New Roman"/>
                <a:cs typeface="+mj-cs"/>
              </a:rPr>
              <a:t> امام جمهور المواطنين واحتياجاتهم .</a:t>
            </a:r>
            <a:endParaRPr lang="en-US" sz="1800" b="1" dirty="0">
              <a:solidFill>
                <a:prstClr val="black"/>
              </a:solidFill>
              <a:latin typeface="Times New Roman"/>
              <a:ea typeface="Times New Roman"/>
              <a:cs typeface="+mj-cs"/>
            </a:endParaRPr>
          </a:p>
          <a:p>
            <a:pPr algn="just">
              <a:lnSpc>
                <a:spcPts val="1915"/>
              </a:lnSpc>
            </a:pPr>
            <a:endParaRPr lang="en-US" sz="1600" dirty="0">
              <a:latin typeface="Times New Roman"/>
              <a:ea typeface="Times New Roman"/>
              <a:cs typeface="+mj-cs"/>
            </a:endParaRPr>
          </a:p>
          <a:p>
            <a:pPr marL="0" indent="0" algn="just">
              <a:lnSpc>
                <a:spcPts val="1915"/>
              </a:lnSpc>
              <a:buNone/>
            </a:pPr>
            <a:endParaRPr lang="ar-IQ" dirty="0"/>
          </a:p>
        </p:txBody>
      </p:sp>
      <p:sp>
        <p:nvSpPr>
          <p:cNvPr id="2" name="Title 1"/>
          <p:cNvSpPr>
            <a:spLocks noGrp="1"/>
          </p:cNvSpPr>
          <p:nvPr>
            <p:ph type="title"/>
          </p:nvPr>
        </p:nvSpPr>
        <p:spPr/>
        <p:txBody>
          <a:bodyPr/>
          <a:lstStyle/>
          <a:p>
            <a:r>
              <a:rPr lang="ar-IQ" dirty="0" smtClean="0"/>
              <a:t>رهن العقد الاداري</a:t>
            </a:r>
            <a:endParaRPr lang="ar-IQ" dirty="0"/>
          </a:p>
        </p:txBody>
      </p:sp>
    </p:spTree>
    <p:extLst>
      <p:ext uri="{BB962C8B-B14F-4D97-AF65-F5344CB8AC3E}">
        <p14:creationId xmlns:p14="http://schemas.microsoft.com/office/powerpoint/2010/main" val="1094418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SA" dirty="0">
                <a:solidFill>
                  <a:srgbClr val="000000"/>
                </a:solidFill>
                <a:ea typeface="Calibri"/>
                <a:cs typeface="Traditional Arabic"/>
              </a:rPr>
              <a:t>عرف عقد رهن العقد الاداري  بأنه " عمل بمقتضاه للمتعاقد مع الادارة مورداً  كان او مقاولاً او خدماتياً الاستفادة من تمويل مؤسسة ائتمانية بغية تنفيذ التزامه تجاه الادارة صاحبة المشروع وهو يأتي كذلك كضمان لوفاء صاحب العقد بالتزاماته تجاه المصرف بشكل يمنح المصرف حق استرداد امواله </a:t>
            </a:r>
            <a:r>
              <a:rPr lang="ar-SA" dirty="0" err="1">
                <a:solidFill>
                  <a:srgbClr val="000000"/>
                </a:solidFill>
                <a:ea typeface="Calibri"/>
                <a:cs typeface="Traditional Arabic"/>
              </a:rPr>
              <a:t>بالافضلية</a:t>
            </a:r>
            <a:r>
              <a:rPr lang="ar-SA" dirty="0">
                <a:solidFill>
                  <a:srgbClr val="000000"/>
                </a:solidFill>
                <a:ea typeface="Calibri"/>
                <a:cs typeface="Traditional Arabic"/>
              </a:rPr>
              <a:t> من مبلغ العقد بعد تنفيذه مع مراعاة بعض الامتيازات </a:t>
            </a:r>
            <a:endParaRPr lang="ar-IQ" dirty="0" smtClean="0">
              <a:solidFill>
                <a:srgbClr val="000000"/>
              </a:solidFill>
              <a:ea typeface="Calibri"/>
              <a:cs typeface="Traditional Arabic"/>
            </a:endParaRPr>
          </a:p>
          <a:p>
            <a:r>
              <a:rPr lang="ar-SA" dirty="0">
                <a:solidFill>
                  <a:srgbClr val="000000"/>
                </a:solidFill>
                <a:ea typeface="Calibri"/>
                <a:cs typeface="Traditional Arabic"/>
              </a:rPr>
              <a:t>كما عرف بأنه " العمل القانوني الذي بموجبه يرصد المتعاقد مع الادارة صفقته لضمان التزام لدى مؤسسة أو عدة مؤسسات ائتمان قصد الاستفادة من تمويل هذه العقد. ويخول للمؤسسات المذكورة حق استرداد أموالها من مبلغ هذه العقد بالأفضلية على جميع الدائنين الآخرين</a:t>
            </a:r>
            <a:endParaRPr lang="ar-IQ" dirty="0"/>
          </a:p>
        </p:txBody>
      </p:sp>
      <p:sp>
        <p:nvSpPr>
          <p:cNvPr id="2" name="Title 1"/>
          <p:cNvSpPr>
            <a:spLocks noGrp="1"/>
          </p:cNvSpPr>
          <p:nvPr>
            <p:ph type="title"/>
          </p:nvPr>
        </p:nvSpPr>
        <p:spPr/>
        <p:txBody>
          <a:bodyPr/>
          <a:lstStyle/>
          <a:p>
            <a:r>
              <a:rPr lang="ar-IQ" dirty="0" smtClean="0"/>
              <a:t>عقد رهن العقد الاداري</a:t>
            </a:r>
            <a:endParaRPr lang="ar-IQ" dirty="0"/>
          </a:p>
        </p:txBody>
      </p:sp>
    </p:spTree>
    <p:extLst>
      <p:ext uri="{BB962C8B-B14F-4D97-AF65-F5344CB8AC3E}">
        <p14:creationId xmlns:p14="http://schemas.microsoft.com/office/powerpoint/2010/main" val="2866225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a:solidFill>
                  <a:srgbClr val="000000"/>
                </a:solidFill>
                <a:ea typeface="Calibri"/>
                <a:cs typeface="Traditional Arabic"/>
              </a:rPr>
              <a:t>تمت الاشارة الى موضوع رهن العقود الادارية في ضوابط وزارة التخطيط والتعاون الانمائي والمعروفة ب (ضوابط رقم 4 ) والمتعلقة بتعليمات تنفيذ العقود الحكومية رقم 2 لسنة 2014 والتي نصت على "لجهة التعاقد الحكومية الموافقة على رهن العقد ومستحقاته لدى احدى المصارف الحكومية او الاهلية العراقية المؤهلة لممارسة هذا الشأن من البنك المركزي العراقي وحسب درجة تصنيفها لغرض توفير التسهيلات المالية للمتعاقدين مع ضرورة مراعاة شروط الدفع المطلوبة بموجب العقد لدفع المستحقات المالية للمتعاقدين وان يتم تحميل المتعاقدين اية فوائد مالية مترتبة عن ذلك </a:t>
            </a:r>
            <a:endParaRPr lang="ar-IQ" dirty="0"/>
          </a:p>
        </p:txBody>
      </p:sp>
      <p:sp>
        <p:nvSpPr>
          <p:cNvPr id="2" name="Title 1"/>
          <p:cNvSpPr>
            <a:spLocks noGrp="1"/>
          </p:cNvSpPr>
          <p:nvPr>
            <p:ph type="title"/>
          </p:nvPr>
        </p:nvSpPr>
        <p:spPr/>
        <p:txBody>
          <a:bodyPr/>
          <a:lstStyle/>
          <a:p>
            <a:r>
              <a:rPr lang="ar-IQ" dirty="0" smtClean="0"/>
              <a:t>اساس رهن العقد الاداري في العراق</a:t>
            </a:r>
            <a:endParaRPr lang="ar-IQ" dirty="0"/>
          </a:p>
        </p:txBody>
      </p:sp>
    </p:spTree>
    <p:extLst>
      <p:ext uri="{BB962C8B-B14F-4D97-AF65-F5344CB8AC3E}">
        <p14:creationId xmlns:p14="http://schemas.microsoft.com/office/powerpoint/2010/main" val="615895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a:solidFill>
                  <a:srgbClr val="000000"/>
                </a:solidFill>
                <a:ea typeface="Calibri"/>
                <a:cs typeface="Traditional Arabic"/>
              </a:rPr>
              <a:t>وابرز مثال مطبق في العراق هو تصريح محافظ ميسان عام 2016 بنية المحافظة للاتفاق مع مصارف اهلية وحكومية لدفع مستحقات جهات التعاقد والشركات المنفذة للمشاريع والموافقة على رهن العقد لدى هذه المصارف واستلام مستحقاتها مع درجة التصنيف .</a:t>
            </a:r>
            <a:endParaRPr lang="ar-IQ" dirty="0"/>
          </a:p>
        </p:txBody>
      </p:sp>
      <p:sp>
        <p:nvSpPr>
          <p:cNvPr id="2" name="Title 1"/>
          <p:cNvSpPr>
            <a:spLocks noGrp="1"/>
          </p:cNvSpPr>
          <p:nvPr>
            <p:ph type="title"/>
          </p:nvPr>
        </p:nvSpPr>
        <p:spPr/>
        <p:txBody>
          <a:bodyPr/>
          <a:lstStyle/>
          <a:p>
            <a:r>
              <a:rPr lang="ar-IQ" dirty="0" smtClean="0"/>
              <a:t>تطبيقات رهن العقد الاداري في العراق</a:t>
            </a:r>
            <a:endParaRPr lang="ar-IQ" dirty="0"/>
          </a:p>
        </p:txBody>
      </p:sp>
    </p:spTree>
    <p:extLst>
      <p:ext uri="{BB962C8B-B14F-4D97-AF65-F5344CB8AC3E}">
        <p14:creationId xmlns:p14="http://schemas.microsoft.com/office/powerpoint/2010/main" val="14275943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TotalTime>
  <Words>412</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Hardcover</vt:lpstr>
      <vt:lpstr>رهن العقد الاداري</vt:lpstr>
      <vt:lpstr>عقد رهن العقد الاداري</vt:lpstr>
      <vt:lpstr>اساس رهن العقد الاداري في العراق</vt:lpstr>
      <vt:lpstr>تطبيقات رهن العقد الاداري في العراق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رهن العقد الاداري</dc:title>
  <cp:lastModifiedBy>Maher</cp:lastModifiedBy>
  <cp:revision>7</cp:revision>
  <dcterms:modified xsi:type="dcterms:W3CDTF">2020-05-09T14:47:30Z</dcterms:modified>
</cp:coreProperties>
</file>