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8ABB09-4A1D-463E-8065-109CC2B7EFAA}" type="datetimeFigureOut">
              <a:rPr lang="ar-SA" smtClean="0"/>
              <a:t>13/09/1441</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34F065-1154-456A-91E3-76DE8E75E17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13/09/1441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13/09/1441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13/09/1441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13/09/1441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13/09/1441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13/09/1441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13/09/1441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13/09/1441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13/09/1441</a:t>
            </a:fld>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13/09/1441</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8ABB09-4A1D-463E-8065-109CC2B7EFAA}" type="datetimeFigureOut">
              <a:rPr lang="ar-SA" smtClean="0"/>
              <a:t>13/09/1441</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التحري</a:t>
            </a:r>
            <a:endParaRPr lang="ar-IQ" dirty="0"/>
          </a:p>
        </p:txBody>
      </p:sp>
      <p:sp>
        <p:nvSpPr>
          <p:cNvPr id="3" name="Content Placeholder 2"/>
          <p:cNvSpPr>
            <a:spLocks noGrp="1"/>
          </p:cNvSpPr>
          <p:nvPr>
            <p:ph idx="1"/>
          </p:nvPr>
        </p:nvSpPr>
        <p:spPr/>
        <p:txBody>
          <a:bodyPr>
            <a:normAutofit/>
          </a:bodyPr>
          <a:lstStyle/>
          <a:p>
            <a:pPr algn="just"/>
            <a:r>
              <a:rPr lang="ar-IQ" dirty="0">
                <a:ea typeface="Times New Roman"/>
                <a:cs typeface="Simplified Arabic"/>
              </a:rPr>
              <a:t>التحري بمثابة مراقبة مشروعة للجريمة والمجرم غايته ضبط الجريمة وفاعلها ،او بمعنى اخر رفع الستار عن الحقيقة واكتشاف الغموض وهو وان كان يمس الحريات العامة التي كفلها الدستور للمواطنين ، الا ان هذا المساس غير مباشر ويتم بعيداً عن </a:t>
            </a:r>
            <a:r>
              <a:rPr lang="ar-IQ" dirty="0" err="1">
                <a:ea typeface="Times New Roman"/>
                <a:cs typeface="Simplified Arabic"/>
              </a:rPr>
              <a:t>المتحرى</a:t>
            </a:r>
            <a:r>
              <a:rPr lang="ar-IQ" dirty="0">
                <a:ea typeface="Times New Roman"/>
                <a:cs typeface="Simplified Arabic"/>
              </a:rPr>
              <a:t> عنه</a:t>
            </a:r>
            <a:r>
              <a:rPr lang="ar-IQ" baseline="30000" dirty="0">
                <a:ea typeface="Times New Roman"/>
                <a:cs typeface="Simplified Arabic"/>
              </a:rPr>
              <a:t>.</a:t>
            </a:r>
            <a:r>
              <a:rPr lang="ar-IQ" dirty="0">
                <a:ea typeface="Times New Roman"/>
                <a:cs typeface="Simplified Arabic"/>
              </a:rPr>
              <a:t>  فهو عمل منظم ومتسلسل يهدف الى جمع المعلومات وفحصها بدقة للوصول الى الحقيقة ،كما انه يعد اجراء مهماً لمنع المخالفات قبل حدوثها او الكشف عنها بعد </a:t>
            </a:r>
            <a:r>
              <a:rPr lang="ar-IQ" dirty="0" err="1">
                <a:ea typeface="Times New Roman"/>
                <a:cs typeface="Simplified Arabic"/>
              </a:rPr>
              <a:t>حدوثها،فهو</a:t>
            </a:r>
            <a:r>
              <a:rPr lang="ar-IQ" dirty="0">
                <a:ea typeface="Times New Roman"/>
                <a:cs typeface="Simplified Arabic"/>
              </a:rPr>
              <a:t> السند الذي تعتمد عليه أجهزة الرقابة  في </a:t>
            </a:r>
            <a:r>
              <a:rPr lang="ar-IQ" dirty="0" err="1">
                <a:ea typeface="Times New Roman"/>
                <a:cs typeface="Simplified Arabic"/>
              </a:rPr>
              <a:t>أعمالها.كما</a:t>
            </a:r>
            <a:r>
              <a:rPr lang="ar-IQ" dirty="0">
                <a:ea typeface="Times New Roman"/>
                <a:cs typeface="Simplified Arabic"/>
              </a:rPr>
              <a:t> انه المرحلة التي تؤسس عليها المراحل اللاحقة  .</a:t>
            </a:r>
            <a:endParaRPr lang="ar-IQ" dirty="0"/>
          </a:p>
        </p:txBody>
      </p:sp>
    </p:spTree>
    <p:extLst>
      <p:ext uri="{BB962C8B-B14F-4D97-AF65-F5344CB8AC3E}">
        <p14:creationId xmlns:p14="http://schemas.microsoft.com/office/powerpoint/2010/main" val="55049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a:ea typeface="Times New Roman"/>
                <a:cs typeface="Simplified Arabic"/>
              </a:rPr>
              <a:t>نطاق التحري </a:t>
            </a:r>
            <a:r>
              <a:rPr lang="ar-IQ" dirty="0">
                <a:ea typeface="Times New Roman"/>
                <a:cs typeface="Simplified Arabic"/>
              </a:rPr>
              <a:t>:- للتحري نطاقان الاول موضوعي والثاني شخصي :-</a:t>
            </a:r>
            <a:endParaRPr lang="ar-IQ" dirty="0"/>
          </a:p>
        </p:txBody>
      </p:sp>
      <p:sp>
        <p:nvSpPr>
          <p:cNvPr id="3" name="Content Placeholder 2"/>
          <p:cNvSpPr>
            <a:spLocks noGrp="1"/>
          </p:cNvSpPr>
          <p:nvPr>
            <p:ph idx="1"/>
          </p:nvPr>
        </p:nvSpPr>
        <p:spPr/>
        <p:txBody>
          <a:bodyPr/>
          <a:lstStyle/>
          <a:p>
            <a:r>
              <a:rPr lang="ar-IQ" dirty="0" smtClean="0"/>
              <a:t>النطاق الموضوعي </a:t>
            </a:r>
          </a:p>
          <a:p>
            <a:r>
              <a:rPr lang="ar-IQ" dirty="0" smtClean="0"/>
              <a:t>النطاق الشخصي </a:t>
            </a:r>
          </a:p>
          <a:p>
            <a:endParaRPr lang="ar-IQ" dirty="0"/>
          </a:p>
        </p:txBody>
      </p:sp>
    </p:spTree>
    <p:extLst>
      <p:ext uri="{BB962C8B-B14F-4D97-AF65-F5344CB8AC3E}">
        <p14:creationId xmlns:p14="http://schemas.microsoft.com/office/powerpoint/2010/main" val="885478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a:ea typeface="Times New Roman"/>
                <a:cs typeface="Simplified Arabic"/>
              </a:rPr>
              <a:t>القيود الواردة على التحري :-</a:t>
            </a:r>
            <a:r>
              <a:rPr lang="ar-IQ" dirty="0">
                <a:ea typeface="Times New Roman"/>
                <a:cs typeface="Simplified Arabic"/>
              </a:rPr>
              <a:t> اهم القيود التي يجب مراعاتها عند اجراء التحري :</a:t>
            </a:r>
            <a:endParaRPr lang="ar-IQ" dirty="0"/>
          </a:p>
        </p:txBody>
      </p:sp>
      <p:sp>
        <p:nvSpPr>
          <p:cNvPr id="3" name="Content Placeholder 2"/>
          <p:cNvSpPr>
            <a:spLocks noGrp="1"/>
          </p:cNvSpPr>
          <p:nvPr>
            <p:ph idx="1"/>
          </p:nvPr>
        </p:nvSpPr>
        <p:spPr/>
        <p:txBody>
          <a:bodyPr/>
          <a:lstStyle/>
          <a:p>
            <a:r>
              <a:rPr lang="ar-IQ" dirty="0" smtClean="0"/>
              <a:t>شرعية الاختصاص </a:t>
            </a:r>
          </a:p>
          <a:p>
            <a:r>
              <a:rPr lang="ar-IQ" dirty="0" smtClean="0"/>
              <a:t>شرعية الوسيلة </a:t>
            </a:r>
          </a:p>
          <a:p>
            <a:pPr marL="0" indent="0">
              <a:buNone/>
            </a:pPr>
            <a:endParaRPr lang="ar-IQ" dirty="0"/>
          </a:p>
        </p:txBody>
      </p:sp>
    </p:spTree>
    <p:extLst>
      <p:ext uri="{BB962C8B-B14F-4D97-AF65-F5344CB8AC3E}">
        <p14:creationId xmlns:p14="http://schemas.microsoft.com/office/powerpoint/2010/main" val="3766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a:ea typeface="Times New Roman"/>
                <a:cs typeface="Simplified Arabic"/>
              </a:rPr>
              <a:t>محل التحري :- </a:t>
            </a:r>
            <a:r>
              <a:rPr lang="ar-IQ" dirty="0">
                <a:ea typeface="Times New Roman"/>
                <a:cs typeface="Simplified Arabic"/>
              </a:rPr>
              <a:t>هناك عدة امور يتم التحري عنها اهمها:-</a:t>
            </a:r>
            <a:endParaRPr lang="ar-IQ" dirty="0"/>
          </a:p>
        </p:txBody>
      </p:sp>
      <p:sp>
        <p:nvSpPr>
          <p:cNvPr id="3" name="Content Placeholder 2"/>
          <p:cNvSpPr>
            <a:spLocks noGrp="1"/>
          </p:cNvSpPr>
          <p:nvPr>
            <p:ph idx="1"/>
          </p:nvPr>
        </p:nvSpPr>
        <p:spPr/>
        <p:txBody>
          <a:bodyPr>
            <a:normAutofit fontScale="47500" lnSpcReduction="20000"/>
          </a:bodyPr>
          <a:lstStyle/>
          <a:p>
            <a:pPr lvl="0" algn="just">
              <a:buFont typeface="+mj-lt"/>
              <a:buAutoNum type="arabicPeriod"/>
            </a:pPr>
            <a:r>
              <a:rPr lang="ar-IQ" dirty="0">
                <a:ea typeface="Times New Roman"/>
                <a:cs typeface="Simplified Arabic"/>
              </a:rPr>
              <a:t>البيانات الشخصية الاساسية ، مثل الاسم تاريخ ومحل الميلاد والاقامة ،الشهادات الدراسية ،ويتم الحصول على هذه المعلومات من خلال الاطلاع على اضبارة الموظف والتأكد من عدم حصول اي تزوير في المعلومات الواردة فيها .</a:t>
            </a:r>
            <a:endParaRPr lang="en-US" dirty="0"/>
          </a:p>
          <a:p>
            <a:pPr lvl="0" algn="just">
              <a:buFont typeface="+mj-lt"/>
              <a:buAutoNum type="arabicPeriod"/>
            </a:pPr>
            <a:r>
              <a:rPr lang="ar-IQ" dirty="0">
                <a:ea typeface="Times New Roman"/>
                <a:cs typeface="Simplified Arabic"/>
              </a:rPr>
              <a:t>الدرجة الوظيفية الحالية والوظائف التي شغلها .</a:t>
            </a:r>
            <a:endParaRPr lang="en-US" dirty="0"/>
          </a:p>
          <a:p>
            <a:pPr lvl="0" algn="just">
              <a:buFont typeface="+mj-lt"/>
              <a:buAutoNum type="arabicPeriod"/>
            </a:pPr>
            <a:r>
              <a:rPr lang="ar-IQ" dirty="0">
                <a:ea typeface="Times New Roman"/>
                <a:cs typeface="Simplified Arabic"/>
              </a:rPr>
              <a:t>تقارير التقييم والكفاية ،وهي التقارير السنوية المعدة عن الموظف ويتم التأكد من التقديرات التي حصل عليها خاصة اخر ثلاثة تقديرات للتأكد من مزايا الموظف وعيوبه.</a:t>
            </a:r>
            <a:endParaRPr lang="en-US" dirty="0"/>
          </a:p>
          <a:p>
            <a:pPr lvl="0" algn="just">
              <a:buFont typeface="+mj-lt"/>
              <a:buAutoNum type="arabicPeriod"/>
            </a:pPr>
            <a:r>
              <a:rPr lang="ar-IQ" dirty="0">
                <a:ea typeface="Times New Roman"/>
                <a:cs typeface="Simplified Arabic"/>
              </a:rPr>
              <a:t>الشكاوى والتحقيقات </a:t>
            </a:r>
            <a:r>
              <a:rPr lang="ar-IQ" dirty="0" err="1">
                <a:ea typeface="Times New Roman"/>
                <a:cs typeface="Simplified Arabic"/>
              </a:rPr>
              <a:t>والجزاءات</a:t>
            </a:r>
            <a:r>
              <a:rPr lang="ar-IQ" dirty="0">
                <a:ea typeface="Times New Roman"/>
                <a:cs typeface="Simplified Arabic"/>
              </a:rPr>
              <a:t>، حيث يتم الاطلاع على الشكاوى التي قدمت بحق الموظف والتحقيقات التي اجريت عليه ،وكذلك الاحكام التي صدرت ضده وتأكيد مدى صحة هذه المعلومات.</a:t>
            </a:r>
            <a:r>
              <a:rPr lang="ar-IQ" baseline="30000" dirty="0">
                <a:ea typeface="Times New Roman"/>
                <a:cs typeface="Simplified Arabic"/>
              </a:rPr>
              <a:t> </a:t>
            </a:r>
            <a:endParaRPr lang="en-US" dirty="0"/>
          </a:p>
          <a:p>
            <a:pPr lvl="0" algn="just">
              <a:buFont typeface="+mj-lt"/>
              <a:buAutoNum type="arabicPeriod"/>
              <a:tabLst>
                <a:tab pos="629920" algn="l"/>
              </a:tabLst>
            </a:pPr>
            <a:r>
              <a:rPr lang="ar-IQ" dirty="0">
                <a:ea typeface="Times New Roman"/>
                <a:cs typeface="Simplified Arabic"/>
              </a:rPr>
              <a:t>الصفات الشخصية ويتم التعرف على الصفات الشخصية للموظف وما يتمتع به من هدوء وذكاء وبعد النظر والاخلاق وسرعة الغضب والغرور والتساهل واللامبالاة ومدى تأثير ذلك في سلوكيات الموظف في عمله وتفاعله مع رؤسائه وزملائه .</a:t>
            </a:r>
            <a:endParaRPr lang="en-US" dirty="0"/>
          </a:p>
          <a:p>
            <a:pPr lvl="0" algn="just">
              <a:buFont typeface="+mj-lt"/>
              <a:buAutoNum type="arabicPeriod"/>
              <a:tabLst>
                <a:tab pos="629920" algn="l"/>
              </a:tabLst>
            </a:pPr>
            <a:r>
              <a:rPr lang="ar-IQ" dirty="0">
                <a:ea typeface="Times New Roman"/>
                <a:cs typeface="Simplified Arabic"/>
              </a:rPr>
              <a:t>السمعة والنزاهة: حيث يتم التحري عن مدى قيام الموظف بالمتاجرة بوظيفته واستغلال منصبه من اجل الحصول </a:t>
            </a:r>
            <a:r>
              <a:rPr lang="ar-IQ" dirty="0" err="1">
                <a:ea typeface="Times New Roman"/>
                <a:cs typeface="Simplified Arabic"/>
              </a:rPr>
              <a:t>عى</a:t>
            </a:r>
            <a:r>
              <a:rPr lang="ar-IQ" dirty="0">
                <a:ea typeface="Times New Roman"/>
                <a:cs typeface="Simplified Arabic"/>
              </a:rPr>
              <a:t> مكاسب شخصية ،وفي حالة وجود </a:t>
            </a:r>
            <a:r>
              <a:rPr lang="ar-IQ" dirty="0" err="1">
                <a:ea typeface="Times New Roman"/>
                <a:cs typeface="Simplified Arabic"/>
              </a:rPr>
              <a:t>مايثبت</a:t>
            </a:r>
            <a:r>
              <a:rPr lang="ar-IQ" dirty="0">
                <a:ea typeface="Times New Roman"/>
                <a:cs typeface="Simplified Arabic"/>
              </a:rPr>
              <a:t> ذلك يجب الحصول على المستندات التي تثبت هذه الوقائع .</a:t>
            </a:r>
            <a:endParaRPr lang="en-US" dirty="0"/>
          </a:p>
          <a:p>
            <a:pPr lvl="0" algn="just">
              <a:buFont typeface="+mj-lt"/>
              <a:buAutoNum type="arabicPeriod"/>
              <a:tabLst>
                <a:tab pos="629920" algn="l"/>
              </a:tabLst>
            </a:pPr>
            <a:r>
              <a:rPr lang="ar-IQ" dirty="0">
                <a:ea typeface="Times New Roman"/>
                <a:cs typeface="Simplified Arabic"/>
              </a:rPr>
              <a:t>الكفاءة في العمل </a:t>
            </a:r>
            <a:r>
              <a:rPr lang="ar-IQ" dirty="0" smtClean="0">
                <a:ea typeface="Times New Roman"/>
                <a:cs typeface="Simplified Arabic"/>
              </a:rPr>
              <a:t>الحالة </a:t>
            </a:r>
            <a:r>
              <a:rPr lang="ar-IQ" dirty="0">
                <a:ea typeface="Times New Roman"/>
                <a:cs typeface="Simplified Arabic"/>
              </a:rPr>
              <a:t>المالية ،ويتم التعرف على </a:t>
            </a:r>
            <a:r>
              <a:rPr lang="ar-IQ" dirty="0" err="1">
                <a:ea typeface="Times New Roman"/>
                <a:cs typeface="Simplified Arabic"/>
              </a:rPr>
              <a:t>مايملكه</a:t>
            </a:r>
            <a:r>
              <a:rPr lang="ar-IQ" dirty="0">
                <a:ea typeface="Times New Roman"/>
                <a:cs typeface="Simplified Arabic"/>
              </a:rPr>
              <a:t> الموظف ومصادر دخله وملاحظة عدم التناسب بين الممتلكات والدخل وكذلك يتم التحري عن ممتلكات اسرة الموظف، ويتم الاطلاع على كشف المصالح المالية (اقرار الذمة المالية ) .</a:t>
            </a:r>
            <a:endParaRPr lang="en-US" dirty="0"/>
          </a:p>
          <a:p>
            <a:pPr lvl="0" algn="just">
              <a:buFont typeface="+mj-lt"/>
              <a:buAutoNum type="arabicPeriod"/>
              <a:tabLst>
                <a:tab pos="629920" algn="l"/>
              </a:tabLst>
            </a:pPr>
            <a:r>
              <a:rPr lang="ar-IQ" dirty="0">
                <a:ea typeface="Times New Roman"/>
                <a:cs typeface="Simplified Arabic"/>
              </a:rPr>
              <a:t>المعلومات السابقة ،ويتم التعرف على هذه المعلومات من خلال اضبارة الموظف او </a:t>
            </a:r>
            <a:r>
              <a:rPr lang="ar-IQ" dirty="0" err="1">
                <a:ea typeface="Times New Roman"/>
                <a:cs typeface="Simplified Arabic"/>
              </a:rPr>
              <a:t>مايعرف</a:t>
            </a:r>
            <a:r>
              <a:rPr lang="ar-IQ" dirty="0">
                <a:ea typeface="Times New Roman"/>
                <a:cs typeface="Simplified Arabic"/>
              </a:rPr>
              <a:t> بالدول الاخرى بنظام الحاسب الالي الذي ينظم كافة المعلومات عن الموظف ويحدثها </a:t>
            </a:r>
            <a:r>
              <a:rPr lang="ar-IQ" dirty="0" err="1">
                <a:ea typeface="Times New Roman"/>
                <a:cs typeface="Simplified Arabic"/>
              </a:rPr>
              <a:t>بأستمرار</a:t>
            </a:r>
            <a:r>
              <a:rPr lang="ar-IQ" dirty="0">
                <a:ea typeface="Times New Roman"/>
                <a:cs typeface="Simplified Arabic"/>
              </a:rPr>
              <a:t> ،ونقترح الاخذ بهذا النظام في العراق واعطاء كل موظف رقم يسمى الرقم القومي ،يمكن من خلال ادخاله التعرف على كافة المعلومات عن الموظف.</a:t>
            </a:r>
            <a:endParaRPr lang="en-US" dirty="0"/>
          </a:p>
          <a:p>
            <a:pPr lvl="0" algn="just">
              <a:buFont typeface="+mj-lt"/>
              <a:buAutoNum type="arabicPeriod"/>
              <a:tabLst>
                <a:tab pos="629920" algn="l"/>
              </a:tabLst>
            </a:pPr>
            <a:r>
              <a:rPr lang="ar-IQ" dirty="0">
                <a:ea typeface="Times New Roman"/>
                <a:cs typeface="Simplified Arabic"/>
              </a:rPr>
              <a:t>المعلومات الاخرى :ويتم الحصول على اي من المعلومات الاخرى التي </a:t>
            </a:r>
            <a:r>
              <a:rPr lang="ar-IQ" dirty="0" err="1">
                <a:ea typeface="Times New Roman"/>
                <a:cs typeface="Simplified Arabic"/>
              </a:rPr>
              <a:t>لاتندرج</a:t>
            </a:r>
            <a:r>
              <a:rPr lang="ar-IQ" dirty="0">
                <a:ea typeface="Times New Roman"/>
                <a:cs typeface="Simplified Arabic"/>
              </a:rPr>
              <a:t> تحت اي من المسميات اعلاه اذا </a:t>
            </a:r>
            <a:r>
              <a:rPr lang="ar-IQ" dirty="0" err="1">
                <a:ea typeface="Times New Roman"/>
                <a:cs typeface="Simplified Arabic"/>
              </a:rPr>
              <a:t>مارأى</a:t>
            </a:r>
            <a:r>
              <a:rPr lang="ar-IQ" dirty="0">
                <a:ea typeface="Times New Roman"/>
                <a:cs typeface="Simplified Arabic"/>
              </a:rPr>
              <a:t> القائم بالتحري ضرورتها من اجل تكملة المعلومات المتوفرة لديه ،ومن هذه المعلومات ( </a:t>
            </a:r>
            <a:r>
              <a:rPr lang="ar-IQ" dirty="0" err="1">
                <a:ea typeface="Times New Roman"/>
                <a:cs typeface="Simplified Arabic"/>
              </a:rPr>
              <a:t>المكافأت</a:t>
            </a:r>
            <a:r>
              <a:rPr lang="ar-IQ" dirty="0">
                <a:ea typeface="Times New Roman"/>
                <a:cs typeface="Simplified Arabic"/>
              </a:rPr>
              <a:t> –الحالة الاجتماعية - </a:t>
            </a:r>
            <a:r>
              <a:rPr lang="ar-IQ" dirty="0" err="1">
                <a:ea typeface="Times New Roman"/>
                <a:cs typeface="Simplified Arabic"/>
              </a:rPr>
              <a:t>الايفادات</a:t>
            </a:r>
            <a:r>
              <a:rPr lang="ar-IQ" dirty="0">
                <a:ea typeface="Times New Roman"/>
                <a:cs typeface="Simplified Arabic"/>
              </a:rPr>
              <a:t> – اعمال اضافية –الشخصيات المهمة التي تنتمي للموظف بصلة –اية معلومات اخرى عن افراد الاسرة ).</a:t>
            </a:r>
            <a:endParaRPr lang="en-US" dirty="0"/>
          </a:p>
          <a:p>
            <a:pPr algn="just">
              <a:lnSpc>
                <a:spcPct val="115000"/>
              </a:lnSpc>
              <a:spcAft>
                <a:spcPts val="1000"/>
              </a:spcAft>
            </a:pPr>
            <a:r>
              <a:rPr lang="ar-IQ" dirty="0">
                <a:ea typeface="Times New Roman"/>
                <a:cs typeface="Simplified Arabic"/>
              </a:rPr>
              <a:t>    </a:t>
            </a:r>
            <a:endParaRPr lang="ar-IQ" dirty="0"/>
          </a:p>
        </p:txBody>
      </p:sp>
    </p:spTree>
    <p:extLst>
      <p:ext uri="{BB962C8B-B14F-4D97-AF65-F5344CB8AC3E}">
        <p14:creationId xmlns:p14="http://schemas.microsoft.com/office/powerpoint/2010/main" val="517805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a:ea typeface="Times New Roman"/>
                <a:cs typeface="Simplified Arabic"/>
              </a:rPr>
              <a:t>اعتبارات التحري:-</a:t>
            </a:r>
            <a:r>
              <a:rPr lang="ar-IQ" dirty="0">
                <a:ea typeface="Times New Roman"/>
                <a:cs typeface="Simplified Arabic"/>
              </a:rPr>
              <a:t>ان اهم الاعتبارات التي يجب مراعاتها عند اجراء التحري :-</a:t>
            </a:r>
            <a:endParaRPr lang="ar-IQ" dirty="0"/>
          </a:p>
        </p:txBody>
      </p:sp>
      <p:sp>
        <p:nvSpPr>
          <p:cNvPr id="3" name="Content Placeholder 2"/>
          <p:cNvSpPr>
            <a:spLocks noGrp="1"/>
          </p:cNvSpPr>
          <p:nvPr>
            <p:ph idx="1"/>
          </p:nvPr>
        </p:nvSpPr>
        <p:spPr/>
        <p:txBody>
          <a:bodyPr>
            <a:normAutofit fontScale="62500" lnSpcReduction="20000"/>
          </a:bodyPr>
          <a:lstStyle/>
          <a:p>
            <a:pPr lvl="0" algn="just">
              <a:buFont typeface="+mj-lt"/>
              <a:buAutoNum type="arabicPeriod"/>
            </a:pPr>
            <a:r>
              <a:rPr lang="ar-IQ" dirty="0">
                <a:ea typeface="Times New Roman"/>
                <a:cs typeface="Simplified Arabic"/>
              </a:rPr>
              <a:t>لسبب ،حيث يجب ان تتوافر اسباب معتبرة من اجل اجراء التحريات على الموظف ،وفي ذلك تقول محكمة القضاء الاداري في مصر اثناء نظرها </a:t>
            </a:r>
            <a:r>
              <a:rPr lang="ar-IQ" dirty="0" err="1">
                <a:ea typeface="Times New Roman"/>
                <a:cs typeface="Simplified Arabic"/>
              </a:rPr>
              <a:t>بالاسباب</a:t>
            </a:r>
            <a:r>
              <a:rPr lang="ar-IQ" dirty="0">
                <a:ea typeface="Times New Roman"/>
                <a:cs typeface="Simplified Arabic"/>
              </a:rPr>
              <a:t> الجدية "ان تستمد من وقائع حقيقية </a:t>
            </a:r>
            <a:r>
              <a:rPr lang="ar-IQ" dirty="0" err="1">
                <a:ea typeface="Times New Roman"/>
                <a:cs typeface="Simplified Arabic"/>
              </a:rPr>
              <a:t>لاوهمية</a:t>
            </a:r>
            <a:r>
              <a:rPr lang="ar-IQ" dirty="0">
                <a:ea typeface="Times New Roman"/>
                <a:cs typeface="Simplified Arabic"/>
              </a:rPr>
              <a:t> </a:t>
            </a:r>
            <a:r>
              <a:rPr lang="ar-IQ" dirty="0" err="1">
                <a:ea typeface="Times New Roman"/>
                <a:cs typeface="Simplified Arabic"/>
              </a:rPr>
              <a:t>ولاصورية</a:t>
            </a:r>
            <a:r>
              <a:rPr lang="ar-IQ" dirty="0">
                <a:ea typeface="Times New Roman"/>
                <a:cs typeface="Simplified Arabic"/>
              </a:rPr>
              <a:t> تتجه بالدلالة على هذا المعنى وان تكون هذه الوقائع بدورها </a:t>
            </a:r>
            <a:r>
              <a:rPr lang="ar-IQ" dirty="0" err="1">
                <a:ea typeface="Times New Roman"/>
                <a:cs typeface="Simplified Arabic"/>
              </a:rPr>
              <a:t>افعالا"معينة</a:t>
            </a:r>
            <a:r>
              <a:rPr lang="ar-IQ" dirty="0">
                <a:ea typeface="Times New Roman"/>
                <a:cs typeface="Simplified Arabic"/>
              </a:rPr>
              <a:t> تثبت في حق الشخص ومرتبطة ارتباطا" </a:t>
            </a:r>
            <a:r>
              <a:rPr lang="ar-IQ" dirty="0" err="1">
                <a:ea typeface="Times New Roman"/>
                <a:cs typeface="Simplified Arabic"/>
              </a:rPr>
              <a:t>مباشرا"بما</a:t>
            </a:r>
            <a:r>
              <a:rPr lang="ar-IQ" dirty="0">
                <a:ea typeface="Times New Roman"/>
                <a:cs typeface="Simplified Arabic"/>
              </a:rPr>
              <a:t> يراد الاستدلال عليه بها ".</a:t>
            </a:r>
            <a:endParaRPr lang="en-US" dirty="0"/>
          </a:p>
          <a:p>
            <a:pPr lvl="0" algn="just">
              <a:buFont typeface="+mj-lt"/>
              <a:buAutoNum type="arabicPeriod"/>
            </a:pPr>
            <a:r>
              <a:rPr lang="ar-IQ" dirty="0">
                <a:ea typeface="Times New Roman"/>
                <a:cs typeface="Simplified Arabic"/>
              </a:rPr>
              <a:t>ان اجراء التحري عن الموظف يجب ان يكون في كافة الاماكن التي كان يشغلها في السابق .</a:t>
            </a:r>
            <a:endParaRPr lang="en-US" dirty="0"/>
          </a:p>
          <a:p>
            <a:pPr lvl="0" algn="just">
              <a:buFont typeface="+mj-lt"/>
              <a:buAutoNum type="arabicPeriod"/>
            </a:pPr>
            <a:r>
              <a:rPr lang="ar-IQ" dirty="0">
                <a:ea typeface="Times New Roman"/>
                <a:cs typeface="Simplified Arabic"/>
              </a:rPr>
              <a:t>الدقة في اختيار المصادر التي يجب الرجوع اليها ممن يتوافر فيهم الصدق والامانة والكتمان والمعرفة الجيدة .</a:t>
            </a:r>
            <a:endParaRPr lang="en-US" dirty="0"/>
          </a:p>
          <a:p>
            <a:pPr lvl="0" algn="just">
              <a:buFont typeface="+mj-lt"/>
              <a:buAutoNum type="arabicPeriod"/>
            </a:pPr>
            <a:r>
              <a:rPr lang="ar-IQ" dirty="0">
                <a:ea typeface="Times New Roman"/>
                <a:cs typeface="Simplified Arabic"/>
              </a:rPr>
              <a:t>الالتزام بالموضوعية في تحليل النتائج التي تم التوصل اليها . ومواجهة الموظف في حالة وجود بعض المأخذ التي تؤثر على صلاحيته.</a:t>
            </a:r>
            <a:endParaRPr lang="en-US" dirty="0"/>
          </a:p>
          <a:p>
            <a:pPr lvl="0" algn="just">
              <a:buFont typeface="+mj-lt"/>
              <a:buAutoNum type="arabicPeriod"/>
            </a:pPr>
            <a:r>
              <a:rPr lang="ar-IQ" dirty="0">
                <a:ea typeface="Times New Roman"/>
                <a:cs typeface="Simplified Arabic"/>
              </a:rPr>
              <a:t>التنحي وعدم المشاركة في جمع المعلومات عن اي موظف يمت الى عضو الرقابة بصلة لتجنب الحرج .</a:t>
            </a:r>
            <a:endParaRPr lang="en-US" dirty="0"/>
          </a:p>
          <a:p>
            <a:pPr lvl="0" algn="just">
              <a:buFont typeface="+mj-lt"/>
              <a:buAutoNum type="arabicPeriod"/>
            </a:pPr>
            <a:r>
              <a:rPr lang="ar-IQ" dirty="0">
                <a:ea typeface="Times New Roman"/>
                <a:cs typeface="Simplified Arabic"/>
              </a:rPr>
              <a:t>ان تكون كافة الوقائع المسندة الى الموظف مؤيدة ومستندة الى ادلة، وان </a:t>
            </a:r>
            <a:r>
              <a:rPr lang="ar-IQ" dirty="0" err="1">
                <a:ea typeface="Times New Roman"/>
                <a:cs typeface="Simplified Arabic"/>
              </a:rPr>
              <a:t>لايتم</a:t>
            </a:r>
            <a:r>
              <a:rPr lang="ar-IQ" dirty="0">
                <a:ea typeface="Times New Roman"/>
                <a:cs typeface="Simplified Arabic"/>
              </a:rPr>
              <a:t> اعتماد واقعة دون دليل.</a:t>
            </a:r>
            <a:endParaRPr lang="en-US" dirty="0"/>
          </a:p>
          <a:p>
            <a:pPr lvl="0" algn="just">
              <a:buFont typeface="+mj-lt"/>
              <a:buAutoNum type="arabicPeriod"/>
            </a:pPr>
            <a:r>
              <a:rPr lang="ar-IQ" dirty="0">
                <a:ea typeface="Times New Roman"/>
                <a:cs typeface="Simplified Arabic"/>
              </a:rPr>
              <a:t>الرجوع </a:t>
            </a:r>
            <a:r>
              <a:rPr lang="ar-IQ" dirty="0" err="1">
                <a:ea typeface="Times New Roman"/>
                <a:cs typeface="Simplified Arabic"/>
              </a:rPr>
              <a:t>لاهل</a:t>
            </a:r>
            <a:r>
              <a:rPr lang="ar-IQ" dirty="0">
                <a:ea typeface="Times New Roman"/>
                <a:cs typeface="Simplified Arabic"/>
              </a:rPr>
              <a:t> الخبرة والفنيين بالنسبة الى المأخذ الفنية التي تؤخذ على الموظف .</a:t>
            </a:r>
            <a:endParaRPr lang="en-US" dirty="0"/>
          </a:p>
          <a:p>
            <a:pPr lvl="0" algn="just">
              <a:buFont typeface="+mj-lt"/>
              <a:buAutoNum type="arabicPeriod"/>
            </a:pPr>
            <a:r>
              <a:rPr lang="ar-IQ" dirty="0">
                <a:ea typeface="Times New Roman"/>
                <a:cs typeface="Simplified Arabic"/>
              </a:rPr>
              <a:t>تأكيد او نفي </a:t>
            </a:r>
            <a:r>
              <a:rPr lang="ar-IQ" dirty="0" err="1">
                <a:ea typeface="Times New Roman"/>
                <a:cs typeface="Simplified Arabic"/>
              </a:rPr>
              <a:t>مايتكرر</a:t>
            </a:r>
            <a:r>
              <a:rPr lang="ar-IQ" dirty="0">
                <a:ea typeface="Times New Roman"/>
                <a:cs typeface="Simplified Arabic"/>
              </a:rPr>
              <a:t> على الموظف .</a:t>
            </a:r>
            <a:endParaRPr lang="en-US" dirty="0"/>
          </a:p>
          <a:p>
            <a:endParaRPr lang="ar-IQ" dirty="0"/>
          </a:p>
        </p:txBody>
      </p:sp>
    </p:spTree>
    <p:extLst>
      <p:ext uri="{BB962C8B-B14F-4D97-AF65-F5344CB8AC3E}">
        <p14:creationId xmlns:p14="http://schemas.microsoft.com/office/powerpoint/2010/main" val="972863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gn="justLow">
              <a:lnSpc>
                <a:spcPct val="115000"/>
              </a:lnSpc>
              <a:spcBef>
                <a:spcPct val="20000"/>
              </a:spcBef>
              <a:spcAft>
                <a:spcPts val="1000"/>
              </a:spcAft>
            </a:pPr>
            <a:r>
              <a:rPr lang="ar-IQ" sz="2500" b="1" u="sng" dirty="0">
                <a:solidFill>
                  <a:prstClr val="black"/>
                </a:solidFill>
                <a:ea typeface="Times New Roman"/>
                <a:cs typeface="Simplified Arabic"/>
              </a:rPr>
              <a:t>تقرير التحري :-</a:t>
            </a:r>
            <a:r>
              <a:rPr lang="ar-IQ" sz="2500" dirty="0">
                <a:solidFill>
                  <a:prstClr val="black"/>
                </a:solidFill>
                <a:ea typeface="Times New Roman"/>
                <a:cs typeface="Simplified Arabic"/>
              </a:rPr>
              <a:t> </a:t>
            </a:r>
            <a:r>
              <a:rPr lang="ar-IQ" sz="2500" dirty="0" smtClean="0">
                <a:solidFill>
                  <a:prstClr val="black"/>
                </a:solidFill>
                <a:ea typeface="Times New Roman"/>
                <a:cs typeface="Simplified Arabic"/>
              </a:rPr>
              <a:t>ويجب </a:t>
            </a:r>
            <a:r>
              <a:rPr lang="ar-IQ" sz="2500" dirty="0">
                <a:solidFill>
                  <a:prstClr val="black"/>
                </a:solidFill>
                <a:ea typeface="Times New Roman"/>
                <a:cs typeface="Simplified Arabic"/>
              </a:rPr>
              <a:t>ان يتضـمن تقـرير التحـري </a:t>
            </a:r>
            <a:r>
              <a:rPr lang="ar-IQ" sz="2500" dirty="0" err="1">
                <a:solidFill>
                  <a:prstClr val="black"/>
                </a:solidFill>
                <a:ea typeface="Times New Roman"/>
                <a:cs typeface="Simplified Arabic"/>
              </a:rPr>
              <a:t>مايـلي</a:t>
            </a:r>
            <a:r>
              <a:rPr lang="ar-IQ" sz="2500" dirty="0">
                <a:solidFill>
                  <a:prstClr val="black"/>
                </a:solidFill>
                <a:ea typeface="Times New Roman"/>
                <a:cs typeface="Simplified Arabic"/>
              </a:rPr>
              <a:t> :</a:t>
            </a:r>
            <a:r>
              <a:rPr lang="en-US" sz="1600" dirty="0">
                <a:solidFill>
                  <a:prstClr val="black"/>
                </a:solidFill>
                <a:ea typeface="Calibri"/>
                <a:cs typeface="Arial"/>
              </a:rPr>
              <a:t/>
            </a:r>
            <a:br>
              <a:rPr lang="en-US" sz="1600" dirty="0">
                <a:solidFill>
                  <a:prstClr val="black"/>
                </a:solidFill>
                <a:ea typeface="Calibri"/>
                <a:cs typeface="Arial"/>
              </a:rPr>
            </a:br>
            <a:endParaRPr lang="ar-IQ" dirty="0"/>
          </a:p>
        </p:txBody>
      </p:sp>
      <p:sp>
        <p:nvSpPr>
          <p:cNvPr id="3" name="Content Placeholder 2"/>
          <p:cNvSpPr>
            <a:spLocks noGrp="1"/>
          </p:cNvSpPr>
          <p:nvPr>
            <p:ph idx="1"/>
          </p:nvPr>
        </p:nvSpPr>
        <p:spPr/>
        <p:txBody>
          <a:bodyPr>
            <a:normAutofit/>
          </a:bodyPr>
          <a:lstStyle/>
          <a:p>
            <a:pPr lvl="0" algn="just">
              <a:buSzPts val="1400"/>
              <a:buFont typeface="+mj-lt"/>
              <a:buAutoNum type="arabicPeriod"/>
            </a:pPr>
            <a:r>
              <a:rPr lang="ar-IQ" dirty="0" smtClean="0">
                <a:ea typeface="Times New Roman"/>
                <a:cs typeface="Simplified Arabic"/>
              </a:rPr>
              <a:t>تأريخ </a:t>
            </a:r>
            <a:r>
              <a:rPr lang="ar-IQ" dirty="0">
                <a:ea typeface="Times New Roman"/>
                <a:cs typeface="Simplified Arabic"/>
              </a:rPr>
              <a:t>التقرير ،ويفضل ان يتضمن  اضافة الى التاريخ الساعة واليوم .</a:t>
            </a:r>
            <a:endParaRPr lang="en-US" dirty="0"/>
          </a:p>
          <a:p>
            <a:pPr lvl="0" algn="just">
              <a:buSzPts val="1400"/>
              <a:buFont typeface="+mj-lt"/>
              <a:buAutoNum type="arabicPeriod"/>
            </a:pPr>
            <a:r>
              <a:rPr lang="ar-IQ" dirty="0">
                <a:ea typeface="Times New Roman"/>
                <a:cs typeface="Simplified Arabic"/>
              </a:rPr>
              <a:t>تحديد نوعية المخالفة ومكان حدوثها.</a:t>
            </a:r>
            <a:endParaRPr lang="en-US" dirty="0"/>
          </a:p>
          <a:p>
            <a:pPr lvl="0" algn="just">
              <a:buSzPts val="1400"/>
              <a:buFont typeface="+mj-lt"/>
              <a:buAutoNum type="arabicPeriod"/>
            </a:pPr>
            <a:r>
              <a:rPr lang="ar-IQ" dirty="0">
                <a:ea typeface="Times New Roman"/>
                <a:cs typeface="Simplified Arabic"/>
              </a:rPr>
              <a:t>الجهة التي يعنون اليها التقرير .</a:t>
            </a:r>
            <a:endParaRPr lang="en-US" dirty="0"/>
          </a:p>
          <a:p>
            <a:pPr lvl="0" algn="just">
              <a:buSzPts val="1400"/>
              <a:buFont typeface="+mj-lt"/>
              <a:buAutoNum type="arabicPeriod"/>
            </a:pPr>
            <a:r>
              <a:rPr lang="ar-IQ" dirty="0">
                <a:ea typeface="Times New Roman"/>
                <a:cs typeface="Simplified Arabic"/>
              </a:rPr>
              <a:t>بيان مدى ثقة القائم بالتحري من المعلومات وما اسفرت عنه التحريات من نتائج تؤكد وقوع العمل .</a:t>
            </a:r>
            <a:endParaRPr lang="en-US" dirty="0"/>
          </a:p>
          <a:p>
            <a:pPr lvl="0" algn="just">
              <a:buSzPts val="1400"/>
              <a:buFont typeface="+mj-lt"/>
              <a:buAutoNum type="arabicPeriod"/>
            </a:pPr>
            <a:r>
              <a:rPr lang="ar-IQ" dirty="0">
                <a:ea typeface="Times New Roman"/>
                <a:cs typeface="Simplified Arabic"/>
              </a:rPr>
              <a:t>اسم وتوقيع ووظيفة القائم بالتحري.</a:t>
            </a:r>
            <a:endParaRPr lang="en-US" dirty="0"/>
          </a:p>
          <a:p>
            <a:pPr lvl="0" algn="just">
              <a:buSzPts val="1400"/>
              <a:buFont typeface="+mj-lt"/>
              <a:buAutoNum type="arabicPeriod"/>
            </a:pPr>
            <a:r>
              <a:rPr lang="ar-IQ" dirty="0">
                <a:ea typeface="Times New Roman"/>
                <a:cs typeface="Simplified Arabic"/>
              </a:rPr>
              <a:t>ارفاق الادلة التي حصل عليها القائم بالتحري مع التقرير .</a:t>
            </a:r>
            <a:endParaRPr lang="en-US" dirty="0"/>
          </a:p>
          <a:p>
            <a:endParaRPr lang="ar-IQ" dirty="0"/>
          </a:p>
        </p:txBody>
      </p:sp>
    </p:spTree>
    <p:extLst>
      <p:ext uri="{BB962C8B-B14F-4D97-AF65-F5344CB8AC3E}">
        <p14:creationId xmlns:p14="http://schemas.microsoft.com/office/powerpoint/2010/main" val="9336369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TotalTime>
  <Words>701</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Austin</vt:lpstr>
      <vt:lpstr>التحري</vt:lpstr>
      <vt:lpstr>نطاق التحري :- للتحري نطاقان الاول موضوعي والثاني شخصي :-</vt:lpstr>
      <vt:lpstr>القيود الواردة على التحري :- اهم القيود التي يجب مراعاتها عند اجراء التحري :</vt:lpstr>
      <vt:lpstr>محل التحري :- هناك عدة امور يتم التحري عنها اهمها:-</vt:lpstr>
      <vt:lpstr>اعتبارات التحري:-ان اهم الاعتبارات التي يجب مراعاتها عند اجراء التحري :-</vt:lpstr>
      <vt:lpstr>تقرير التحري :- ويجب ان يتضـمن تقـرير التحـري مايـلي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التحري</dc:title>
  <cp:lastModifiedBy>Maher</cp:lastModifiedBy>
  <cp:revision>6</cp:revision>
  <dcterms:modified xsi:type="dcterms:W3CDTF">2020-05-05T14:42:43Z</dcterms:modified>
</cp:coreProperties>
</file>