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B8ABB09-4A1D-463E-8065-109CC2B7EFAA}" type="datetimeFigureOut">
              <a:rPr lang="ar-SA" smtClean="0"/>
              <a:t>21/08/1441</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B34F065-1154-456A-91E3-76DE8E75E17B}"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21/08/1441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21/08/1441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21/08/1441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21/08/1441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21/08/1441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21/08/1441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21/08/1441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21/08/1441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21/08/1441</a:t>
            </a:fld>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21/08/1441</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B8ABB09-4A1D-463E-8065-109CC2B7EFAA}" type="datetimeFigureOut">
              <a:rPr lang="ar-SA" smtClean="0"/>
              <a:t>21/08/1441</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اختصاصات اجهزة الرقابة الادارية</a:t>
            </a:r>
            <a:endParaRPr lang="ar-IQ" dirty="0"/>
          </a:p>
        </p:txBody>
      </p:sp>
      <p:sp>
        <p:nvSpPr>
          <p:cNvPr id="3" name="Content Placeholder 2"/>
          <p:cNvSpPr>
            <a:spLocks noGrp="1"/>
          </p:cNvSpPr>
          <p:nvPr>
            <p:ph idx="1"/>
          </p:nvPr>
        </p:nvSpPr>
        <p:spPr/>
        <p:txBody>
          <a:bodyPr/>
          <a:lstStyle/>
          <a:p>
            <a:pPr marL="0" indent="0" algn="just">
              <a:lnSpc>
                <a:spcPct val="115000"/>
              </a:lnSpc>
              <a:buNone/>
              <a:tabLst>
                <a:tab pos="179705" algn="l"/>
                <a:tab pos="269875" algn="l"/>
              </a:tabLst>
            </a:pPr>
            <a:r>
              <a:rPr lang="ar-IQ" dirty="0" smtClean="0"/>
              <a:t>1- التفتيش :-</a:t>
            </a:r>
            <a:r>
              <a:rPr lang="ar-IQ" dirty="0">
                <a:ea typeface="Times New Roman"/>
                <a:cs typeface="Simplified Arabic"/>
              </a:rPr>
              <a:t>التفتيش اجراء الغرض منه فحص سلامة الاعمال الادارية من الناحيتين الموضوعية والشكلية ،للتحقق من مشروعية الاعمال وتنفيذ ما تأمر به السلطات العامة وما تنهى عنه لضمان حسن سير العمل الاداري وتفادي الاخطاء</a:t>
            </a:r>
            <a:r>
              <a:rPr lang="ar-IQ" baseline="30000" dirty="0">
                <a:ea typeface="Times New Roman"/>
                <a:cs typeface="Simplified Arabic"/>
              </a:rPr>
              <a:t>()</a:t>
            </a:r>
            <a:r>
              <a:rPr lang="ar-IQ" dirty="0">
                <a:ea typeface="Times New Roman"/>
                <a:cs typeface="Simplified Arabic"/>
              </a:rPr>
              <a:t>، ثم يتم بعد ذلك تفريغ النتائج التي توصل اليها الجهاز الرقابي بتقرير يعد </a:t>
            </a:r>
            <a:r>
              <a:rPr lang="ar-IQ" dirty="0" err="1" smtClean="0">
                <a:ea typeface="Times New Roman"/>
                <a:cs typeface="Simplified Arabic"/>
              </a:rPr>
              <a:t>خصيصا"لهذا</a:t>
            </a:r>
            <a:r>
              <a:rPr lang="ar-IQ" dirty="0">
                <a:ea typeface="Times New Roman"/>
                <a:cs typeface="Simplified Arabic"/>
              </a:rPr>
              <a:t> </a:t>
            </a:r>
            <a:r>
              <a:rPr lang="ar-IQ" dirty="0" smtClean="0">
                <a:ea typeface="Times New Roman"/>
                <a:cs typeface="Simplified Arabic"/>
              </a:rPr>
              <a:t>الغرض.</a:t>
            </a:r>
            <a:endParaRPr lang="en-US" sz="1600" dirty="0">
              <a:ea typeface="Times New Roman"/>
              <a:cs typeface="Arial"/>
            </a:endParaRPr>
          </a:p>
          <a:p>
            <a:endParaRPr lang="ar-IQ" dirty="0"/>
          </a:p>
        </p:txBody>
      </p:sp>
    </p:spTree>
    <p:extLst>
      <p:ext uri="{BB962C8B-B14F-4D97-AF65-F5344CB8AC3E}">
        <p14:creationId xmlns:p14="http://schemas.microsoft.com/office/powerpoint/2010/main" val="428243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dirty="0">
                <a:latin typeface="Simplified Arabic"/>
                <a:ea typeface="Times New Roman"/>
                <a:cs typeface="PT Bold Heading"/>
              </a:rPr>
              <a:t>الطبيعة القانونية للتفتيش الذي تجريه الاجهزة الرقابية:-</a:t>
            </a:r>
            <a:endParaRPr lang="ar-IQ" dirty="0"/>
          </a:p>
        </p:txBody>
      </p:sp>
      <p:sp>
        <p:nvSpPr>
          <p:cNvPr id="3" name="Content Placeholder 2"/>
          <p:cNvSpPr>
            <a:spLocks noGrp="1"/>
          </p:cNvSpPr>
          <p:nvPr>
            <p:ph idx="1"/>
          </p:nvPr>
        </p:nvSpPr>
        <p:spPr/>
        <p:txBody>
          <a:bodyPr>
            <a:normAutofit fontScale="92500" lnSpcReduction="20000"/>
          </a:bodyPr>
          <a:lstStyle/>
          <a:p>
            <a:r>
              <a:rPr lang="ar-IQ" dirty="0">
                <a:ea typeface="Times New Roman"/>
                <a:cs typeface="Simplified Arabic"/>
              </a:rPr>
              <a:t>ان التفتيش بالمعنى العام هو اجراء من اجراءات التحقيق الذي يستهدف البحث عن الادلة بغض النظر عن ارادة </a:t>
            </a:r>
            <a:r>
              <a:rPr lang="ar-IQ" dirty="0" smtClean="0">
                <a:ea typeface="Times New Roman"/>
                <a:cs typeface="Simplified Arabic"/>
              </a:rPr>
              <a:t>الاشخاص.</a:t>
            </a:r>
          </a:p>
          <a:p>
            <a:r>
              <a:rPr lang="ar-IQ" dirty="0">
                <a:ea typeface="Times New Roman"/>
                <a:cs typeface="Simplified Arabic"/>
              </a:rPr>
              <a:t>التفتيش الاداري </a:t>
            </a:r>
            <a:r>
              <a:rPr lang="ar-IQ" dirty="0" smtClean="0">
                <a:ea typeface="Times New Roman"/>
                <a:cs typeface="Simplified Arabic"/>
              </a:rPr>
              <a:t>:- </a:t>
            </a:r>
            <a:r>
              <a:rPr lang="ar-IQ" dirty="0">
                <a:ea typeface="Times New Roman"/>
                <a:cs typeface="Simplified Arabic"/>
              </a:rPr>
              <a:t>وهو اجراء يباشر لغرض </a:t>
            </a:r>
            <a:r>
              <a:rPr lang="ar-IQ" dirty="0" err="1">
                <a:ea typeface="Times New Roman"/>
                <a:cs typeface="Simplified Arabic"/>
              </a:rPr>
              <a:t>لايتصل</a:t>
            </a:r>
            <a:r>
              <a:rPr lang="ar-IQ" dirty="0">
                <a:ea typeface="Times New Roman"/>
                <a:cs typeface="Simplified Arabic"/>
              </a:rPr>
              <a:t> بجمع الادلة ويخرج تماماً عن اعمال التحقيق </a:t>
            </a:r>
            <a:endParaRPr lang="ar-IQ" dirty="0" smtClean="0">
              <a:ea typeface="Times New Roman"/>
              <a:cs typeface="Simplified Arabic"/>
            </a:endParaRPr>
          </a:p>
          <a:p>
            <a:pPr algn="justLow">
              <a:lnSpc>
                <a:spcPct val="115000"/>
              </a:lnSpc>
              <a:spcAft>
                <a:spcPts val="1000"/>
              </a:spcAft>
            </a:pPr>
            <a:r>
              <a:rPr lang="ar-IQ" dirty="0">
                <a:ea typeface="Times New Roman"/>
                <a:cs typeface="Simplified Arabic"/>
              </a:rPr>
              <a:t>هو اجراء قد يرتب اثاراً قانونية معترفاً بها تتجسد بثبوت المخالفة او نفيها بحق </a:t>
            </a:r>
            <a:r>
              <a:rPr lang="ar-IQ" dirty="0" err="1">
                <a:ea typeface="Times New Roman"/>
                <a:cs typeface="Simplified Arabic"/>
              </a:rPr>
              <a:t>مرتكبها،فهو</a:t>
            </a:r>
            <a:r>
              <a:rPr lang="ar-IQ" dirty="0">
                <a:ea typeface="Times New Roman"/>
                <a:cs typeface="Simplified Arabic"/>
              </a:rPr>
              <a:t> يأخذ بعض مظاهر التفتيش الاداري </a:t>
            </a:r>
            <a:r>
              <a:rPr lang="ar-IQ" dirty="0" err="1">
                <a:ea typeface="Times New Roman"/>
                <a:cs typeface="Simplified Arabic"/>
              </a:rPr>
              <a:t>لانه</a:t>
            </a:r>
            <a:r>
              <a:rPr lang="ar-IQ" dirty="0">
                <a:ea typeface="Times New Roman"/>
                <a:cs typeface="Simplified Arabic"/>
              </a:rPr>
              <a:t> يستهدف البحث عن المخالفة الادارية ويمارس من جهة ادارية ،</a:t>
            </a:r>
            <a:r>
              <a:rPr lang="ar-IQ" dirty="0" err="1">
                <a:ea typeface="Times New Roman"/>
                <a:cs typeface="Simplified Arabic"/>
              </a:rPr>
              <a:t>وهوايضا</a:t>
            </a:r>
            <a:r>
              <a:rPr lang="ar-IQ" dirty="0">
                <a:ea typeface="Times New Roman"/>
                <a:cs typeface="Simplified Arabic"/>
              </a:rPr>
              <a:t>" قد يأخذ شكلاً قضائياً بوصفه اجراء من اجراءات التحقيق ويستطيع القائم به ان يقوم بممارسة بعض الصلاحيات القضائية (وضع </a:t>
            </a:r>
            <a:r>
              <a:rPr lang="ar-IQ" dirty="0" err="1">
                <a:ea typeface="Times New Roman"/>
                <a:cs typeface="Simplified Arabic"/>
              </a:rPr>
              <a:t>اليد-الاستيضاح-القبض،..الخ</a:t>
            </a:r>
            <a:r>
              <a:rPr lang="ar-IQ" dirty="0">
                <a:ea typeface="Times New Roman"/>
                <a:cs typeface="Simplified Arabic"/>
              </a:rPr>
              <a:t>) .</a:t>
            </a:r>
            <a:endParaRPr lang="en-US" sz="2000" dirty="0">
              <a:ea typeface="Calibri"/>
              <a:cs typeface="Arial"/>
            </a:endParaRPr>
          </a:p>
          <a:p>
            <a:endParaRPr lang="ar-IQ" dirty="0"/>
          </a:p>
        </p:txBody>
      </p:sp>
    </p:spTree>
    <p:extLst>
      <p:ext uri="{BB962C8B-B14F-4D97-AF65-F5344CB8AC3E}">
        <p14:creationId xmlns:p14="http://schemas.microsoft.com/office/powerpoint/2010/main" val="2379463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b="1" u="sng" dirty="0">
                <a:latin typeface="Simplified Arabic"/>
                <a:ea typeface="Times New Roman"/>
                <a:cs typeface="PT Bold Heading"/>
              </a:rPr>
              <a:t>محل </a:t>
            </a:r>
            <a:r>
              <a:rPr lang="ar-IQ" b="1" u="sng" dirty="0" smtClean="0">
                <a:latin typeface="Simplified Arabic"/>
                <a:ea typeface="Times New Roman"/>
                <a:cs typeface="PT Bold Heading"/>
              </a:rPr>
              <a:t>التفتيش</a:t>
            </a:r>
            <a:endParaRPr lang="ar-IQ" dirty="0"/>
          </a:p>
        </p:txBody>
      </p:sp>
      <p:sp>
        <p:nvSpPr>
          <p:cNvPr id="3" name="Content Placeholder 2"/>
          <p:cNvSpPr>
            <a:spLocks noGrp="1"/>
          </p:cNvSpPr>
          <p:nvPr>
            <p:ph idx="1"/>
          </p:nvPr>
        </p:nvSpPr>
        <p:spPr/>
        <p:txBody>
          <a:bodyPr>
            <a:normAutofit/>
          </a:bodyPr>
          <a:lstStyle/>
          <a:p>
            <a:r>
              <a:rPr lang="ar-IQ" b="1" u="sng" dirty="0">
                <a:ea typeface="Times New Roman"/>
                <a:cs typeface="Simplified Arabic"/>
              </a:rPr>
              <a:t>تفتيش اماكن عمل الموظفين</a:t>
            </a:r>
            <a:r>
              <a:rPr lang="ar-IQ" dirty="0">
                <a:ea typeface="Times New Roman"/>
                <a:cs typeface="Simplified Arabic"/>
              </a:rPr>
              <a:t>:-  ان تفتيش اماكن العمل </a:t>
            </a:r>
            <a:r>
              <a:rPr lang="ar-IQ" dirty="0" err="1">
                <a:ea typeface="Times New Roman"/>
                <a:cs typeface="Simplified Arabic"/>
              </a:rPr>
              <a:t>لاتحتاج</a:t>
            </a:r>
            <a:r>
              <a:rPr lang="ar-IQ" dirty="0">
                <a:ea typeface="Times New Roman"/>
                <a:cs typeface="Simplified Arabic"/>
              </a:rPr>
              <a:t> الى اذن من جهة معينة ،وكل </a:t>
            </a:r>
            <a:r>
              <a:rPr lang="ar-IQ" dirty="0" err="1">
                <a:ea typeface="Times New Roman"/>
                <a:cs typeface="Simplified Arabic"/>
              </a:rPr>
              <a:t>مايتطلبه</a:t>
            </a:r>
            <a:r>
              <a:rPr lang="ar-IQ" dirty="0">
                <a:ea typeface="Times New Roman"/>
                <a:cs typeface="Simplified Arabic"/>
              </a:rPr>
              <a:t> الامر اعلام الرئيس الاداري للمكان المراد تفتيشه بمجيء اللجنة التفتيشية ورغبتها بأجراء التفتيش حتى </a:t>
            </a:r>
            <a:r>
              <a:rPr lang="ar-IQ" dirty="0" err="1">
                <a:ea typeface="Times New Roman"/>
                <a:cs typeface="Simplified Arabic"/>
              </a:rPr>
              <a:t>لايفاجأ</a:t>
            </a:r>
            <a:r>
              <a:rPr lang="ar-IQ" dirty="0">
                <a:ea typeface="Times New Roman"/>
                <a:cs typeface="Simplified Arabic"/>
              </a:rPr>
              <a:t> الموظف بأجراء التفتيش ويؤدي الى حصول الفوضى والاضطراب فــي العمـل </a:t>
            </a:r>
            <a:endParaRPr lang="ar-IQ" dirty="0" smtClean="0">
              <a:ea typeface="Times New Roman"/>
              <a:cs typeface="Simplified Arabic"/>
            </a:endParaRPr>
          </a:p>
          <a:p>
            <a:r>
              <a:rPr lang="ar-IQ" b="1" u="sng" dirty="0">
                <a:ea typeface="Times New Roman"/>
                <a:cs typeface="Simplified Arabic"/>
              </a:rPr>
              <a:t>تفتيش الموظف العام:-</a:t>
            </a:r>
            <a:r>
              <a:rPr lang="ar-IQ" dirty="0">
                <a:ea typeface="Times New Roman"/>
                <a:cs typeface="Simplified Arabic"/>
              </a:rPr>
              <a:t> اجاز القانون المصري للرقابة الادارية تفتيش الموظفين الذين تنسب اليهم المخالفة الادارية ،وعندما نقول الموظف فأن هذا يشمل كل </a:t>
            </a:r>
            <a:r>
              <a:rPr lang="ar-IQ" dirty="0" err="1">
                <a:ea typeface="Times New Roman"/>
                <a:cs typeface="Simplified Arabic"/>
              </a:rPr>
              <a:t>مايعود</a:t>
            </a:r>
            <a:r>
              <a:rPr lang="ar-IQ" dirty="0">
                <a:ea typeface="Times New Roman"/>
                <a:cs typeface="Simplified Arabic"/>
              </a:rPr>
              <a:t> اليه ،كدراجته وحيواناته وادوات الزينة والحقائب والاحزمة والمظلة والعصا </a:t>
            </a:r>
            <a:endParaRPr lang="ar-IQ" dirty="0"/>
          </a:p>
        </p:txBody>
      </p:sp>
    </p:spTree>
    <p:extLst>
      <p:ext uri="{BB962C8B-B14F-4D97-AF65-F5344CB8AC3E}">
        <p14:creationId xmlns:p14="http://schemas.microsoft.com/office/powerpoint/2010/main" val="989366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92500" lnSpcReduction="10000"/>
          </a:bodyPr>
          <a:lstStyle/>
          <a:p>
            <a:pPr algn="just"/>
            <a:r>
              <a:rPr lang="ar-IQ" b="1" u="sng" dirty="0">
                <a:ea typeface="Times New Roman"/>
                <a:cs typeface="Simplified Arabic"/>
              </a:rPr>
              <a:t>-تفتيش منزل الموظف العام</a:t>
            </a:r>
            <a:r>
              <a:rPr lang="ar-IQ" dirty="0">
                <a:ea typeface="Times New Roman"/>
                <a:cs typeface="Simplified Arabic"/>
              </a:rPr>
              <a:t> :-</a:t>
            </a:r>
            <a:endParaRPr lang="en-US" dirty="0"/>
          </a:p>
          <a:p>
            <a:r>
              <a:rPr lang="ar-IQ" dirty="0">
                <a:ea typeface="Times New Roman"/>
                <a:cs typeface="Simplified Arabic"/>
              </a:rPr>
              <a:t> وكذلك اجاز القانون في الدول المقارنة تفتيش  منازل </a:t>
            </a:r>
            <a:r>
              <a:rPr lang="ar-IQ" dirty="0" err="1">
                <a:ea typeface="Times New Roman"/>
                <a:cs typeface="Simplified Arabic"/>
              </a:rPr>
              <a:t>الموظفين،حيث</a:t>
            </a:r>
            <a:r>
              <a:rPr lang="ar-IQ" dirty="0">
                <a:ea typeface="Times New Roman"/>
                <a:cs typeface="Simplified Arabic"/>
              </a:rPr>
              <a:t> ان منزل الموظف ليس ملجأ يتيح له ان يبقى بمنأى عن قبضة العدالة ، وعندما نقول المنازل فهذا يشمل المساكن الخاصة والمساكن الحكومية حتى لو كانت ملحقة بمكان العمل ،مادامت مخصصة فعلاً </a:t>
            </a:r>
            <a:r>
              <a:rPr lang="ar-IQ" dirty="0" err="1">
                <a:ea typeface="Times New Roman"/>
                <a:cs typeface="Simplified Arabic"/>
              </a:rPr>
              <a:t>للاقامة</a:t>
            </a:r>
            <a:r>
              <a:rPr lang="ar-IQ" dirty="0">
                <a:ea typeface="Times New Roman"/>
                <a:cs typeface="Simplified Arabic"/>
              </a:rPr>
              <a:t> </a:t>
            </a:r>
            <a:r>
              <a:rPr lang="ar-IQ" dirty="0" smtClean="0">
                <a:ea typeface="Times New Roman"/>
                <a:cs typeface="Simplified Arabic"/>
              </a:rPr>
              <a:t>والسك</a:t>
            </a:r>
          </a:p>
          <a:p>
            <a:pPr marL="179705" indent="-179705" algn="just">
              <a:lnSpc>
                <a:spcPct val="115000"/>
              </a:lnSpc>
              <a:tabLst>
                <a:tab pos="179705" algn="l"/>
                <a:tab pos="269875" algn="l"/>
              </a:tabLst>
            </a:pPr>
            <a:r>
              <a:rPr lang="ar-IQ" b="1" u="sng" dirty="0">
                <a:ea typeface="Times New Roman"/>
                <a:cs typeface="Simplified Arabic"/>
              </a:rPr>
              <a:t>تفتيش سيارة الموظف :-</a:t>
            </a:r>
            <a:r>
              <a:rPr lang="ar-IQ" dirty="0">
                <a:ea typeface="Times New Roman"/>
                <a:cs typeface="Simplified Arabic"/>
              </a:rPr>
              <a:t> للسيارة الخاصة حرمة تستمدها من اتصالها بشخص </a:t>
            </a:r>
            <a:r>
              <a:rPr lang="ar-IQ" dirty="0" err="1" smtClean="0">
                <a:ea typeface="Times New Roman"/>
                <a:cs typeface="Simplified Arabic"/>
              </a:rPr>
              <a:t>صاحبها،لذلك</a:t>
            </a:r>
            <a:r>
              <a:rPr lang="ar-IQ" dirty="0" smtClean="0">
                <a:ea typeface="Times New Roman"/>
                <a:cs typeface="Simplified Arabic"/>
              </a:rPr>
              <a:t> </a:t>
            </a:r>
            <a:r>
              <a:rPr lang="ar-IQ" dirty="0">
                <a:ea typeface="Times New Roman"/>
                <a:cs typeface="Simplified Arabic"/>
              </a:rPr>
              <a:t>يسري عليها </a:t>
            </a:r>
            <a:r>
              <a:rPr lang="ar-IQ" dirty="0" err="1">
                <a:ea typeface="Times New Roman"/>
                <a:cs typeface="Simplified Arabic"/>
              </a:rPr>
              <a:t>مايسري</a:t>
            </a:r>
            <a:r>
              <a:rPr lang="ar-IQ" dirty="0">
                <a:ea typeface="Times New Roman"/>
                <a:cs typeface="Simplified Arabic"/>
              </a:rPr>
              <a:t> على تفتيش الموظف العام ،ويستطيع عضو الجهاز الرقابي اذا </a:t>
            </a:r>
            <a:r>
              <a:rPr lang="ar-IQ" dirty="0" err="1">
                <a:ea typeface="Times New Roman"/>
                <a:cs typeface="Simplified Arabic"/>
              </a:rPr>
              <a:t>ماظن</a:t>
            </a:r>
            <a:r>
              <a:rPr lang="ar-IQ" dirty="0">
                <a:ea typeface="Times New Roman"/>
                <a:cs typeface="Simplified Arabic"/>
              </a:rPr>
              <a:t> </a:t>
            </a:r>
            <a:r>
              <a:rPr lang="ar-IQ" dirty="0" err="1">
                <a:ea typeface="Times New Roman"/>
                <a:cs typeface="Simplified Arabic"/>
              </a:rPr>
              <a:t>لاسباب</a:t>
            </a:r>
            <a:r>
              <a:rPr lang="ar-IQ" dirty="0">
                <a:ea typeface="Times New Roman"/>
                <a:cs typeface="Simplified Arabic"/>
              </a:rPr>
              <a:t> معقولة ان هناك مستندات او وثائق داخل السيارة ان يطلب من الموظف اجراء </a:t>
            </a:r>
            <a:r>
              <a:rPr lang="ar-IQ" dirty="0" smtClean="0">
                <a:ea typeface="Times New Roman"/>
                <a:cs typeface="Simplified Arabic"/>
              </a:rPr>
              <a:t>التفتيش</a:t>
            </a:r>
            <a:endParaRPr lang="ar-IQ" dirty="0"/>
          </a:p>
        </p:txBody>
      </p:sp>
    </p:spTree>
    <p:extLst>
      <p:ext uri="{BB962C8B-B14F-4D97-AF65-F5344CB8AC3E}">
        <p14:creationId xmlns:p14="http://schemas.microsoft.com/office/powerpoint/2010/main" val="4157482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b="1" u="sng" dirty="0">
                <a:ea typeface="Times New Roman"/>
                <a:cs typeface="Simplified Arabic"/>
              </a:rPr>
              <a:t>تفتيش غير الموظف :-</a:t>
            </a:r>
            <a:r>
              <a:rPr lang="ar-IQ" dirty="0">
                <a:ea typeface="Times New Roman"/>
                <a:cs typeface="Simplified Arabic"/>
              </a:rPr>
              <a:t> لعضو الجهاز الرقابي تفتيش غير الموظف في المكان الذي يتواجد به الموظف اذا </a:t>
            </a:r>
            <a:r>
              <a:rPr lang="ar-IQ" dirty="0" err="1">
                <a:ea typeface="Times New Roman"/>
                <a:cs typeface="Simplified Arabic"/>
              </a:rPr>
              <a:t>ماوجد</a:t>
            </a:r>
            <a:r>
              <a:rPr lang="ar-IQ" dirty="0">
                <a:ea typeface="Times New Roman"/>
                <a:cs typeface="Simplified Arabic"/>
              </a:rPr>
              <a:t> ان هناك دلائل قوية على قيامه </a:t>
            </a:r>
            <a:r>
              <a:rPr lang="ar-IQ" dirty="0" err="1">
                <a:ea typeface="Times New Roman"/>
                <a:cs typeface="Simplified Arabic"/>
              </a:rPr>
              <a:t>بأخفاء</a:t>
            </a:r>
            <a:r>
              <a:rPr lang="ar-IQ" dirty="0">
                <a:ea typeface="Times New Roman"/>
                <a:cs typeface="Simplified Arabic"/>
              </a:rPr>
              <a:t> شيء او اذا كان تفتيشه يساهم في كشف الحقيقة ،كأن يقوم الموظف المختص بتسليمه اوراقاً او مستندات عندما شاهد عضو الجهاز الرقابي قادما" .</a:t>
            </a:r>
            <a:endParaRPr lang="ar-IQ" dirty="0"/>
          </a:p>
        </p:txBody>
      </p:sp>
    </p:spTree>
    <p:extLst>
      <p:ext uri="{BB962C8B-B14F-4D97-AF65-F5344CB8AC3E}">
        <p14:creationId xmlns:p14="http://schemas.microsoft.com/office/powerpoint/2010/main" val="1091491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اذن التفتيش</a:t>
            </a:r>
            <a:endParaRPr lang="ar-IQ" dirty="0"/>
          </a:p>
        </p:txBody>
      </p:sp>
      <p:sp>
        <p:nvSpPr>
          <p:cNvPr id="3" name="Content Placeholder 2"/>
          <p:cNvSpPr>
            <a:spLocks noGrp="1"/>
          </p:cNvSpPr>
          <p:nvPr>
            <p:ph idx="1"/>
          </p:nvPr>
        </p:nvSpPr>
        <p:spPr/>
        <p:txBody>
          <a:bodyPr>
            <a:normAutofit/>
          </a:bodyPr>
          <a:lstStyle/>
          <a:p>
            <a:pPr marL="180340" indent="-180340" algn="just">
              <a:lnSpc>
                <a:spcPct val="115000"/>
              </a:lnSpc>
              <a:spcAft>
                <a:spcPts val="600"/>
              </a:spcAft>
              <a:tabLst>
                <a:tab pos="179705" algn="l"/>
                <a:tab pos="269875" algn="l"/>
              </a:tabLst>
            </a:pPr>
            <a:r>
              <a:rPr lang="ar-IQ" dirty="0">
                <a:ea typeface="Times New Roman"/>
                <a:cs typeface="Simplified Arabic"/>
              </a:rPr>
              <a:t>يختلف اشتراط الحصول على الاذن بالتفتيش </a:t>
            </a:r>
            <a:r>
              <a:rPr lang="ar-IQ" dirty="0" err="1">
                <a:ea typeface="Times New Roman"/>
                <a:cs typeface="Simplified Arabic"/>
              </a:rPr>
              <a:t>بأختلاف</a:t>
            </a:r>
            <a:r>
              <a:rPr lang="ar-IQ" dirty="0">
                <a:ea typeface="Times New Roman"/>
                <a:cs typeface="Simplified Arabic"/>
              </a:rPr>
              <a:t> الغرض من التفتيش ،</a:t>
            </a:r>
            <a:r>
              <a:rPr lang="ar-IQ" dirty="0" err="1">
                <a:ea typeface="Times New Roman"/>
                <a:cs typeface="Simplified Arabic"/>
              </a:rPr>
              <a:t>فأذا</a:t>
            </a:r>
            <a:r>
              <a:rPr lang="ar-IQ" dirty="0">
                <a:ea typeface="Times New Roman"/>
                <a:cs typeface="Simplified Arabic"/>
              </a:rPr>
              <a:t> كان التفتيش الذي يجريه الجهاز الرقابي لغرض اجراءات التحقيق في الجرائم التي ارتكبها الموظــــف ،هنا يجب الحصول على اذن </a:t>
            </a:r>
            <a:r>
              <a:rPr lang="ar-IQ" dirty="0" err="1">
                <a:ea typeface="Times New Roman"/>
                <a:cs typeface="Simplified Arabic"/>
              </a:rPr>
              <a:t>لاجراء</a:t>
            </a:r>
            <a:r>
              <a:rPr lang="ar-IQ" dirty="0">
                <a:ea typeface="Times New Roman"/>
                <a:cs typeface="Simplified Arabic"/>
              </a:rPr>
              <a:t> </a:t>
            </a:r>
            <a:r>
              <a:rPr lang="ar-IQ" dirty="0" err="1">
                <a:ea typeface="Times New Roman"/>
                <a:cs typeface="Simplified Arabic"/>
              </a:rPr>
              <a:t>التفتيش،ويتم</a:t>
            </a:r>
            <a:r>
              <a:rPr lang="ar-IQ" dirty="0">
                <a:ea typeface="Times New Roman"/>
                <a:cs typeface="Simplified Arabic"/>
              </a:rPr>
              <a:t> الحصول على هذا الاذن من قاضي المحكمة المختصة اختصاصاً </a:t>
            </a:r>
            <a:r>
              <a:rPr lang="ar-IQ" dirty="0" smtClean="0">
                <a:ea typeface="Times New Roman"/>
                <a:cs typeface="Simplified Arabic"/>
              </a:rPr>
              <a:t>مكانياً </a:t>
            </a:r>
            <a:r>
              <a:rPr lang="ar-IQ" dirty="0">
                <a:ea typeface="Times New Roman"/>
                <a:cs typeface="Simplified Arabic"/>
              </a:rPr>
              <a:t>،   وعند حصول عضو الجهاز الرقابي على الاذن فأنه يمتلك كقاعدة عامة </a:t>
            </a:r>
            <a:r>
              <a:rPr lang="ar-IQ" dirty="0" err="1">
                <a:ea typeface="Times New Roman"/>
                <a:cs typeface="Simplified Arabic"/>
              </a:rPr>
              <a:t>مايمتلكه</a:t>
            </a:r>
            <a:r>
              <a:rPr lang="ar-IQ" dirty="0">
                <a:ea typeface="Times New Roman"/>
                <a:cs typeface="Simplified Arabic"/>
              </a:rPr>
              <a:t> المحقق من صلاحيات حيث يستطيع ان يقوم بتفتيش المتهم وتفتيش سيارته ومسكنه وملابسه وكل </a:t>
            </a:r>
            <a:r>
              <a:rPr lang="ar-IQ" dirty="0" err="1">
                <a:ea typeface="Times New Roman"/>
                <a:cs typeface="Simplified Arabic"/>
              </a:rPr>
              <a:t>مايشك</a:t>
            </a:r>
            <a:r>
              <a:rPr lang="ar-IQ" dirty="0">
                <a:ea typeface="Times New Roman"/>
                <a:cs typeface="Simplified Arabic"/>
              </a:rPr>
              <a:t> بان له علاقة </a:t>
            </a:r>
            <a:r>
              <a:rPr lang="ar-IQ" dirty="0" smtClean="0">
                <a:ea typeface="Times New Roman"/>
                <a:cs typeface="Simplified Arabic"/>
              </a:rPr>
              <a:t>بالجريمة</a:t>
            </a:r>
            <a:endParaRPr lang="ar-IQ" dirty="0"/>
          </a:p>
        </p:txBody>
      </p:sp>
    </p:spTree>
    <p:extLst>
      <p:ext uri="{BB962C8B-B14F-4D97-AF65-F5344CB8AC3E}">
        <p14:creationId xmlns:p14="http://schemas.microsoft.com/office/powerpoint/2010/main" val="3103651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الخطة التفتيشي</a:t>
            </a:r>
            <a:r>
              <a:rPr lang="ar-IQ" dirty="0"/>
              <a:t>ة</a:t>
            </a:r>
          </a:p>
        </p:txBody>
      </p:sp>
      <p:sp>
        <p:nvSpPr>
          <p:cNvPr id="3" name="Content Placeholder 2"/>
          <p:cNvSpPr>
            <a:spLocks noGrp="1"/>
          </p:cNvSpPr>
          <p:nvPr>
            <p:ph idx="1"/>
          </p:nvPr>
        </p:nvSpPr>
        <p:spPr/>
        <p:txBody>
          <a:bodyPr/>
          <a:lstStyle/>
          <a:p>
            <a:r>
              <a:rPr lang="ar-IQ" dirty="0">
                <a:ea typeface="Times New Roman"/>
                <a:cs typeface="Simplified Arabic"/>
              </a:rPr>
              <a:t>يجب على القائمين بالتفتيش اعداد خطة للعملية التفتيشية قبل الشروع بها ،وهذا يسهل لهم العملية التفتيشية من خلال التوجه مباشرة الى  المكان والشيء المراد تفتيشه وتجنب اختلاط الامور واتساع  العملية التفتيشية دون مبرر ،ولتحقيق ذلك يجب التركيز على الامور الاتية (جمع المعلومات – حصر الاماكن المراد تفتيشها – اعداد خطط متعددة واختيار افضلها – اعداد خطة بديلة في حالة فشل الخطة الاصلية – الاقتناع بأهمية الخطة – الاعداد لتنفيذ الخطة )</a:t>
            </a:r>
            <a:r>
              <a:rPr lang="ar-IQ" baseline="30000" dirty="0">
                <a:ea typeface="Times New Roman"/>
                <a:cs typeface="Simplified Arabic"/>
              </a:rPr>
              <a:t> </a:t>
            </a:r>
            <a:endParaRPr lang="ar-IQ" dirty="0"/>
          </a:p>
        </p:txBody>
      </p:sp>
    </p:spTree>
    <p:extLst>
      <p:ext uri="{BB962C8B-B14F-4D97-AF65-F5344CB8AC3E}">
        <p14:creationId xmlns:p14="http://schemas.microsoft.com/office/powerpoint/2010/main" val="3694701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تقرير التفتيش</a:t>
            </a:r>
            <a:endParaRPr lang="ar-IQ" dirty="0"/>
          </a:p>
        </p:txBody>
      </p:sp>
      <p:sp>
        <p:nvSpPr>
          <p:cNvPr id="3" name="Content Placeholder 2"/>
          <p:cNvSpPr>
            <a:spLocks noGrp="1"/>
          </p:cNvSpPr>
          <p:nvPr>
            <p:ph idx="1"/>
          </p:nvPr>
        </p:nvSpPr>
        <p:spPr/>
        <p:txBody>
          <a:bodyPr/>
          <a:lstStyle/>
          <a:p>
            <a:pPr marL="0" indent="0" algn="just">
              <a:lnSpc>
                <a:spcPct val="115000"/>
              </a:lnSpc>
              <a:spcAft>
                <a:spcPts val="600"/>
              </a:spcAft>
              <a:buNone/>
              <a:tabLst>
                <a:tab pos="179705" algn="l"/>
                <a:tab pos="269875" algn="l"/>
              </a:tabLst>
            </a:pPr>
            <a:r>
              <a:rPr lang="ar-IQ" dirty="0" smtClean="0">
                <a:ea typeface="Times New Roman"/>
                <a:cs typeface="Simplified Arabic"/>
              </a:rPr>
              <a:t>يجب </a:t>
            </a:r>
            <a:r>
              <a:rPr lang="ar-IQ" dirty="0">
                <a:ea typeface="Times New Roman"/>
                <a:cs typeface="Simplified Arabic"/>
              </a:rPr>
              <a:t>على عضو الجهاز الرقابي ان يختتم اعماله التفتيشية بأعداد تقرير </a:t>
            </a:r>
            <a:r>
              <a:rPr lang="ar-IQ" dirty="0" err="1">
                <a:ea typeface="Times New Roman"/>
                <a:cs typeface="Simplified Arabic"/>
              </a:rPr>
              <a:t>بالاجراءات</a:t>
            </a:r>
            <a:r>
              <a:rPr lang="ar-IQ" dirty="0">
                <a:ea typeface="Times New Roman"/>
                <a:cs typeface="Simplified Arabic"/>
              </a:rPr>
              <a:t> التفتيشية التي قام بها والنتيجة التي توصل </a:t>
            </a:r>
            <a:r>
              <a:rPr lang="ar-IQ" dirty="0" err="1" smtClean="0">
                <a:ea typeface="Times New Roman"/>
                <a:cs typeface="Simplified Arabic"/>
              </a:rPr>
              <a:t>اليها.ويجب</a:t>
            </a:r>
            <a:r>
              <a:rPr lang="ar-IQ" dirty="0" smtClean="0">
                <a:ea typeface="Times New Roman"/>
                <a:cs typeface="Simplified Arabic"/>
              </a:rPr>
              <a:t> </a:t>
            </a:r>
            <a:r>
              <a:rPr lang="ar-IQ" dirty="0">
                <a:ea typeface="Times New Roman"/>
                <a:cs typeface="Simplified Arabic"/>
              </a:rPr>
              <a:t>القيام بذلك حتى لو لم يسفر التفتيش عن ضبط </a:t>
            </a:r>
            <a:r>
              <a:rPr lang="ar-IQ" dirty="0" err="1">
                <a:ea typeface="Times New Roman"/>
                <a:cs typeface="Simplified Arabic"/>
              </a:rPr>
              <a:t>شئ</a:t>
            </a:r>
            <a:r>
              <a:rPr lang="ar-IQ" dirty="0">
                <a:ea typeface="Times New Roman"/>
                <a:cs typeface="Simplified Arabic"/>
              </a:rPr>
              <a:t> </a:t>
            </a:r>
            <a:r>
              <a:rPr lang="ar-IQ" dirty="0" err="1" smtClean="0">
                <a:ea typeface="Times New Roman"/>
                <a:cs typeface="Simplified Arabic"/>
              </a:rPr>
              <a:t>ما،فالتفتيش</a:t>
            </a:r>
            <a:r>
              <a:rPr lang="ar-IQ" dirty="0" smtClean="0">
                <a:ea typeface="Times New Roman"/>
                <a:cs typeface="Simplified Arabic"/>
              </a:rPr>
              <a:t> </a:t>
            </a:r>
            <a:r>
              <a:rPr lang="ar-IQ" dirty="0">
                <a:ea typeface="Times New Roman"/>
                <a:cs typeface="Simplified Arabic"/>
              </a:rPr>
              <a:t>اجراء الغرض منه التحقق من  ثبوت المخالفة وكذلك </a:t>
            </a:r>
            <a:r>
              <a:rPr lang="ar-IQ" dirty="0" smtClean="0">
                <a:ea typeface="Times New Roman"/>
                <a:cs typeface="Simplified Arabic"/>
              </a:rPr>
              <a:t>نفيها</a:t>
            </a:r>
            <a:r>
              <a:rPr lang="en-US" dirty="0" smtClean="0"/>
              <a:t> </a:t>
            </a:r>
            <a:r>
              <a:rPr lang="ar-IQ" sz="2400" dirty="0" smtClean="0">
                <a:ea typeface="Times New Roman"/>
                <a:cs typeface="Simplified Arabic"/>
              </a:rPr>
              <a:t>.</a:t>
            </a:r>
            <a:endParaRPr lang="en-US" sz="1600" dirty="0">
              <a:ea typeface="Times New Roman"/>
              <a:cs typeface="Arial"/>
            </a:endParaRPr>
          </a:p>
          <a:p>
            <a:pPr marL="0" indent="0">
              <a:buNone/>
            </a:pPr>
            <a:endParaRPr lang="ar-IQ" dirty="0"/>
          </a:p>
        </p:txBody>
      </p:sp>
    </p:spTree>
    <p:extLst>
      <p:ext uri="{BB962C8B-B14F-4D97-AF65-F5344CB8AC3E}">
        <p14:creationId xmlns:p14="http://schemas.microsoft.com/office/powerpoint/2010/main" val="16599576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TotalTime>
  <Words>578</Words>
  <Application>Microsoft Office PowerPoint</Application>
  <PresentationFormat>On-screen Show (4:3)</PresentationFormat>
  <Paragraphs>19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Austin</vt:lpstr>
      <vt:lpstr>اختصاصات اجهزة الرقابة الادارية</vt:lpstr>
      <vt:lpstr>الطبيعة القانونية للتفتيش الذي تجريه الاجهزة الرقابية:-</vt:lpstr>
      <vt:lpstr>محل التفتيش</vt:lpstr>
      <vt:lpstr>PowerPoint Presentation</vt:lpstr>
      <vt:lpstr>PowerPoint Presentation</vt:lpstr>
      <vt:lpstr>اذن التفتيش</vt:lpstr>
      <vt:lpstr>الخطة التفتيشية</vt:lpstr>
      <vt:lpstr>تقرير التفتيش</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اختصاصات اجهزة الرقابة الادارية</dc:title>
  <dc:creator>مكتب هجرس للحاسبات</dc:creator>
  <cp:lastModifiedBy>Maher</cp:lastModifiedBy>
  <cp:revision>9</cp:revision>
  <dcterms:created xsi:type="dcterms:W3CDTF">2020-04-14T16:32:02Z</dcterms:created>
  <dcterms:modified xsi:type="dcterms:W3CDTF">2020-04-14T16:41:27Z</dcterms:modified>
</cp:coreProperties>
</file>