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84" r:id="rId6"/>
    <p:sldId id="285" r:id="rId7"/>
    <p:sldId id="261" r:id="rId8"/>
    <p:sldId id="279" r:id="rId9"/>
  </p:sldIdLst>
  <p:sldSz cx="9144000" cy="5143500" type="screen16x9"/>
  <p:notesSz cx="6858000" cy="9144000"/>
  <p:embeddedFontLst>
    <p:embeddedFont>
      <p:font typeface="Encode Sans ExtraLight" charset="0"/>
      <p:regular r:id="rId11"/>
      <p:bold r:id="rId12"/>
    </p:embeddedFont>
    <p:embeddedFont>
      <p:font typeface="Encode Sans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23123B5-4D2F-4A62-AA34-7E066B6A604A}">
  <a:tblStyle styleId="{423123B5-4D2F-4A62-AA34-7E066B6A60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8119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BA3B2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493950"/>
            <a:ext cx="9144000" cy="1649400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747300" y="3493900"/>
            <a:ext cx="1649400" cy="1649400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BA3B2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4044100"/>
            <a:ext cx="9144000" cy="1099200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022400" y="4044100"/>
            <a:ext cx="1099200" cy="1099200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3527100" y="2474305"/>
            <a:ext cx="2089800" cy="0"/>
          </a:xfrm>
          <a:prstGeom prst="straightConnector1">
            <a:avLst/>
          </a:prstGeom>
          <a:noFill/>
          <a:ln w="19050" cap="flat" cmpd="sng">
            <a:solidFill>
              <a:srgbClr val="F55C21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rgbClr val="BA3B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" name="Shape 21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rgbClr val="F55C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w="19050" cap="flat" cmpd="sng">
            <a:solidFill>
              <a:srgbClr val="BA3B2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404225" y="1194150"/>
            <a:ext cx="6335400" cy="30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▪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3593400" y="8451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b="1">
                <a:solidFill>
                  <a:srgbClr val="F55C21"/>
                </a:solidFill>
                <a:latin typeface="Encode Sans"/>
                <a:ea typeface="Encode Sans"/>
                <a:cs typeface="Encode Sans"/>
                <a:sym typeface="Encode Sans"/>
              </a:rPr>
              <a:t>“</a:t>
            </a:r>
            <a:endParaRPr sz="6800" b="1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28" name="Shape 2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rgbClr val="BA3B2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29" name="Shape 2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" name="Shape 31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rgbClr val="F55C2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hape 45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46" name="Shape 46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rgbClr val="BA3B2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47" name="Shape 47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" name="Shape 49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rgbClr val="F55C2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rgbClr val="BA3B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Shape 81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rgbClr val="F55C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7272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55C21"/>
              </a:buClr>
              <a:buSzPts val="2400"/>
              <a:buFont typeface="Encode Sans ExtraLight"/>
              <a:buChar char="▪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spcBef>
                <a:spcPts val="0"/>
              </a:spcBef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algn="ctr">
              <a:spcBef>
                <a:spcPts val="0"/>
              </a:spcBef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algn="ctr">
              <a:spcBef>
                <a:spcPts val="0"/>
              </a:spcBef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algn="ctr">
              <a:spcBef>
                <a:spcPts val="0"/>
              </a:spcBef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algn="ctr">
              <a:spcBef>
                <a:spcPts val="0"/>
              </a:spcBef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algn="ctr">
              <a:spcBef>
                <a:spcPts val="0"/>
              </a:spcBef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algn="ctr">
              <a:spcBef>
                <a:spcPts val="0"/>
              </a:spcBef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algn="ctr">
              <a:spcBef>
                <a:spcPts val="0"/>
              </a:spcBef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اصول تشريع الوصية</a:t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sz="2000" dirty="0" smtClean="0"/>
              <a:t>الاربعاء 2020/3/25</a:t>
            </a:r>
            <a:endParaRPr dirty="0"/>
          </a:p>
        </p:txBody>
      </p:sp>
      <p:grpSp>
        <p:nvGrpSpPr>
          <p:cNvPr id="92" name="Shape 92"/>
          <p:cNvGrpSpPr/>
          <p:nvPr/>
        </p:nvGrpSpPr>
        <p:grpSpPr>
          <a:xfrm>
            <a:off x="4131085" y="3900717"/>
            <a:ext cx="881739" cy="835747"/>
            <a:chOff x="5300400" y="3670175"/>
            <a:chExt cx="421300" cy="399325"/>
          </a:xfrm>
        </p:grpSpPr>
        <p:sp>
          <p:nvSpPr>
            <p:cNvPr id="93" name="Shape 9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580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الاساس الشرعي والقانوني للقول بصحة الوصية</a:t>
            </a:r>
            <a:endParaRPr dirty="0"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1907704" y="1200150"/>
            <a:ext cx="6138900" cy="3108300"/>
          </a:xfrm>
        </p:spPr>
        <p:txBody>
          <a:bodyPr/>
          <a:lstStyle/>
          <a:p>
            <a:pPr algn="r" rtl="1"/>
            <a:r>
              <a:rPr lang="ar-IQ" sz="3600" dirty="0" smtClean="0"/>
              <a:t>القرآن الكريم </a:t>
            </a:r>
          </a:p>
          <a:p>
            <a:pPr algn="r" rtl="1"/>
            <a:r>
              <a:rPr lang="ar-IQ" sz="3600" dirty="0" smtClean="0"/>
              <a:t>السنة النبوية</a:t>
            </a:r>
          </a:p>
          <a:p>
            <a:pPr algn="r" rtl="1"/>
            <a:r>
              <a:rPr lang="ar-IQ" sz="3600" dirty="0" smtClean="0"/>
              <a:t>الاجماع </a:t>
            </a:r>
          </a:p>
          <a:p>
            <a:pPr algn="r" rtl="1"/>
            <a:r>
              <a:rPr lang="ar-IQ" sz="3600" dirty="0" smtClean="0"/>
              <a:t>المعقول</a:t>
            </a:r>
            <a:endParaRPr lang="ar-IQ" sz="36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67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r>
              <a:rPr lang="en" dirty="0" smtClean="0"/>
              <a:t>.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>القرآن الكريم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وردت العديد من الايات القرآنية التي تؤكد على شرعية الوصية </a:t>
            </a:r>
            <a:endParaRPr dirty="0"/>
          </a:p>
        </p:txBody>
      </p:sp>
      <p:grpSp>
        <p:nvGrpSpPr>
          <p:cNvPr id="121" name="Shape 121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22" name="Shape 12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79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404225" y="1194150"/>
            <a:ext cx="6335400" cy="30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1"/>
            <a:r>
              <a:rPr lang="ar-IQ" sz="3600" i="0" dirty="0"/>
              <a:t>كُتِبَ عَلَيْكُمْ إِذَا حَضَرَ أَحَدَكُمُ الْمَوْتُ إِن تَرَكَ خَيْراً الْوَصِيَّةُ لِلْوَالِدَيْنِ وَالأقْرَبِينَ بِالْمَعْرُوفِ حَقّاً عَلَى الْمُتَّقِينَ </a:t>
            </a:r>
            <a:endParaRPr lang="ar-IQ" sz="3600" dirty="0"/>
          </a:p>
          <a:p>
            <a:pPr rtl="1"/>
            <a:r>
              <a:rPr lang="ar-IQ" sz="2400" i="0" dirty="0" smtClean="0"/>
              <a:t>البقرة الاية 180</a:t>
            </a:r>
            <a:endParaRPr lang="ar-IQ" sz="2400" dirty="0"/>
          </a:p>
          <a:p>
            <a:pPr rtl="1"/>
            <a:r>
              <a:rPr lang="ar-IQ" sz="3600" dirty="0"/>
              <a:t/>
            </a:r>
            <a:br>
              <a:rPr lang="ar-IQ" sz="3600" dirty="0"/>
            </a:br>
            <a:endParaRPr sz="3600" dirty="0"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661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ar-IQ" i="0" dirty="0"/>
              <a:t>يِا أَيُّهَا الَّذِينَ آمَنُواْ شَهَادَةُ بَيْنِكُمْ إِذَا حَضَرَ أَحَدَكُمُ الْمَوْتُ حِينَ الْوَصِيَّةِ اثْنَانِ ذَوَا عَدْلٍ مِّنكُمْ أَوْ آخَرَانِ مِنْ غَيْرِكُم</a:t>
            </a:r>
            <a:endParaRPr lang="ar-IQ" dirty="0"/>
          </a:p>
          <a:p>
            <a:pPr rtl="1"/>
            <a:r>
              <a:rPr lang="ar-IQ" sz="2400" i="0" dirty="0" smtClean="0"/>
              <a:t>المائدة الاية 106</a:t>
            </a:r>
            <a:endParaRPr lang="ar-IQ" sz="2400" dirty="0"/>
          </a:p>
          <a:p>
            <a:pPr rtl="1"/>
            <a:r>
              <a:rPr lang="ar-IQ" dirty="0"/>
              <a:t/>
            </a:r>
            <a:br>
              <a:rPr lang="ar-IQ" dirty="0"/>
            </a:br>
            <a:endParaRPr lang="ar-IQ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75497"/>
      </p:ext>
    </p:extLst>
  </p:cSld>
  <p:clrMapOvr>
    <a:masterClrMapping/>
  </p:clrMapOvr>
  <p:transition advTm="1786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i="0" dirty="0"/>
              <a:t>إِن كَانَ لَهُ إِخْوَةٌ فَلأُمِّهِ السُّدُسُ مِن بَعْدِ وَصِيَّةٍ يُوصِي بِهَا أَوْ دَيْنٍ</a:t>
            </a:r>
            <a:endParaRPr lang="ar-IQ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0514"/>
      </p:ext>
    </p:extLst>
  </p:cSld>
  <p:clrMapOvr>
    <a:masterClrMapping/>
  </p:clrMapOvr>
  <p:transition advTm="1897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r" rtl="1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ar-IQ" sz="6000" dirty="0" smtClean="0"/>
              <a:t>السنة النبوية </a:t>
            </a:r>
          </a:p>
          <a:p>
            <a:pPr marL="457200" lvl="0" indent="-381000" algn="r" rtl="1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ar-IQ" sz="6000" dirty="0" smtClean="0"/>
              <a:t>المتمثلة باحاديث النبي محمد</a:t>
            </a:r>
          </a:p>
          <a:p>
            <a:pPr marL="457200" lvl="0" indent="-381000" algn="ctr" rtl="1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ar-IQ" sz="3200" dirty="0" smtClean="0"/>
              <a:t>صلى الله عليه واله </a:t>
            </a:r>
          </a:p>
          <a:p>
            <a:pPr marL="457200" lvl="0" indent="-381000" algn="r" rtl="1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endParaRPr sz="6000" dirty="0"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sz="2800" dirty="0" smtClean="0"/>
              <a:t>الاصل التشريعي الثاني</a:t>
            </a:r>
            <a:endParaRPr lang="ar-IQ" sz="28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489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ctrTitle" idx="4294967295"/>
          </p:nvPr>
        </p:nvSpPr>
        <p:spPr>
          <a:xfrm>
            <a:off x="762000" y="440350"/>
            <a:ext cx="437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55C21"/>
                </a:solidFill>
              </a:rPr>
              <a:t>THANKS!</a:t>
            </a:r>
            <a:endParaRPr sz="6000">
              <a:solidFill>
                <a:srgbClr val="F55C21"/>
              </a:solidFill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subTitle" idx="4294967295"/>
          </p:nvPr>
        </p:nvSpPr>
        <p:spPr>
          <a:xfrm>
            <a:off x="762000" y="1639975"/>
            <a:ext cx="4373700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ANY QUESTIONS?</a:t>
            </a:r>
            <a:endParaRPr dirty="0">
              <a:solidFill>
                <a:srgbClr val="FFFFFF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You can find me at</a:t>
            </a:r>
            <a:r>
              <a:rPr lang="en" dirty="0" smtClean="0"/>
              <a:t>:</a:t>
            </a:r>
            <a:endParaRPr lang="ar-IQ" dirty="0" smtClean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Google </a:t>
            </a:r>
            <a:r>
              <a:rPr lang="en-US" dirty="0" err="1" smtClean="0"/>
              <a:t>clasroom</a:t>
            </a:r>
            <a:endParaRPr dirty="0"/>
          </a:p>
        </p:txBody>
      </p:sp>
      <p:grpSp>
        <p:nvGrpSpPr>
          <p:cNvPr id="310" name="Shape 310"/>
          <p:cNvGrpSpPr/>
          <p:nvPr/>
        </p:nvGrpSpPr>
        <p:grpSpPr>
          <a:xfrm>
            <a:off x="5397193" y="1023197"/>
            <a:ext cx="2668517" cy="2466838"/>
            <a:chOff x="5975075" y="2327500"/>
            <a:chExt cx="420100" cy="388350"/>
          </a:xfrm>
        </p:grpSpPr>
        <p:sp>
          <p:nvSpPr>
            <p:cNvPr id="311" name="Shape 31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4F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F4F5C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4F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F4F5C"/>
                </a:solidFill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833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ert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111</Words>
  <Application>Microsoft Office PowerPoint</Application>
  <PresentationFormat>On-screen Show (16:9)</PresentationFormat>
  <Paragraphs>29</Paragraphs>
  <Slides>8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Encode Sans ExtraLight</vt:lpstr>
      <vt:lpstr>Encode Sans</vt:lpstr>
      <vt:lpstr>Laertes template</vt:lpstr>
      <vt:lpstr>اصول تشريع الوصية  الاربعاء 2020/3/25</vt:lpstr>
      <vt:lpstr>الاساس الشرعي والقانوني للقول بصحة الوصية</vt:lpstr>
      <vt:lpstr>1. القرآن الكريم</vt:lpstr>
      <vt:lpstr>PowerPoint Presentation</vt:lpstr>
      <vt:lpstr>PowerPoint Presentation</vt:lpstr>
      <vt:lpstr>PowerPoint Presentation</vt:lpstr>
      <vt:lpstr>الاصل التشريعي الثاني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 تشريع الوصية  الاربعاء 2020/3/25</dc:title>
  <dc:creator>spiderhouse</dc:creator>
  <cp:lastModifiedBy>spiderhouse</cp:lastModifiedBy>
  <cp:revision>9</cp:revision>
  <dcterms:modified xsi:type="dcterms:W3CDTF">2020-03-26T08:16:13Z</dcterms:modified>
</cp:coreProperties>
</file>