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0"/>
            <a:ext cx="9313817" cy="2337525"/>
          </a:xfrm>
        </p:spPr>
        <p:txBody>
          <a:bodyPr>
            <a:noAutofit/>
          </a:bodyPr>
          <a:lstStyle/>
          <a:p>
            <a:pPr algn="just">
              <a:spcBef>
                <a:spcPts val="0"/>
              </a:spcBef>
            </a:pPr>
            <a:r>
              <a:rPr lang="ar-IQ" sz="1400" dirty="0" smtClean="0">
                <a:latin typeface="Simplified Arabic" panose="02020603050405020304" pitchFamily="18" charset="-78"/>
                <a:cs typeface="Simplified Arabic" panose="02020603050405020304" pitchFamily="18" charset="-78"/>
              </a:rPr>
              <a:t>عند تعدد الفاعلين الأصليين في المساهمة الاصلية قد يرتكب احدهم او بعضهم جريمة أخرى غير التي أرادوا ارتكابها ولكنها نتيجة محتملة لها كما لو ساهم فاعلان في جريمة سرقة منزل فداهمهما المجني عليه صاحب المنزل فقتله احدهما، هنا تنبه المشرع العراقي الى هذه الحالة فعالجها في المادة (53) عقوبات عراقي ونص على ( انه يعاقب المساهم في الجريمة فاعلا او شريكا بعقوبة الجريمة التي وقعت فعلا ولو كانت غير التي قصد ارتكابها متى كانت الجريمة التي وقعت نتيجة محتملة للمساهمة التي حصلت). </a:t>
            </a:r>
            <a:r>
              <a:rPr lang="ar-IQ" sz="1400" dirty="0" smtClean="0">
                <a:latin typeface="Simplified Arabic" panose="02020603050405020304" pitchFamily="18" charset="-78"/>
                <a:cs typeface="Simplified Arabic" panose="02020603050405020304" pitchFamily="18" charset="-78"/>
              </a:rPr>
              <a:t>ويكفي ان تكون النتائج متوقعة في ذاتها سواء توقعها المساهم نفسه ام لم يتوقعها مادام يؤدي اليها المجرى العادي للأمور.</a:t>
            </a:r>
          </a:p>
          <a:p>
            <a:pPr algn="just">
              <a:spcBef>
                <a:spcPts val="0"/>
              </a:spcBef>
            </a:pPr>
            <a:r>
              <a:rPr lang="ar-IQ" sz="1400" dirty="0" smtClean="0">
                <a:latin typeface="Simplified Arabic" panose="02020603050405020304" pitchFamily="18" charset="-78"/>
                <a:cs typeface="Simplified Arabic" panose="02020603050405020304" pitchFamily="18" charset="-78"/>
              </a:rPr>
              <a:t>أما بصدد عقوبة الفاعل الأصلي في الجريمة فهنا يعاقب بالعقوبة المقررة قانونا لها سواء ارتكبها لوحده او مع غيره او ساهم في ارتكابها اذا كانت تتكون من جملة أفعال فقام عمدا بارتكاب احداها او دفع شخصا غير مسؤول جزائيا على تنفيذ الفعل المكون لها، واذا أوقف سلوك الفاعل او خاب اثره لسبب لا دخل لأرادته فيه عوقب بعقوبة الشروع، وفي ذلك تقول المادة (50) عقوبات " كل من ساهم بوصفه فاعلا او شريكا في ارتكاب جريمة يعاقب بالعقوبة المقررة لها، ما لم ينص القانون على خلاف ذلك". </a:t>
            </a:r>
            <a:r>
              <a:rPr lang="ar-IQ" sz="1400" smtClean="0">
                <a:latin typeface="Simplified Arabic" panose="02020603050405020304" pitchFamily="18" charset="-78"/>
                <a:cs typeface="Simplified Arabic" panose="02020603050405020304" pitchFamily="18" charset="-78"/>
              </a:rPr>
              <a:t>ولا </a:t>
            </a:r>
            <a:r>
              <a:rPr lang="ar-IQ" sz="1400" dirty="0" smtClean="0">
                <a:latin typeface="Simplified Arabic" panose="02020603050405020304" pitchFamily="18" charset="-78"/>
                <a:cs typeface="Simplified Arabic" panose="02020603050405020304" pitchFamily="18" charset="-78"/>
              </a:rPr>
              <a:t>يجعل المشرع العراقي من تعدد الفاعلين الأصليين في الجريمة ظرفا مشددا للعقاب كقاعدة عامة ، ومع ذلك جعل تعدد الفاعلين في بعض الجرائم كما هو الشأن في جريمة السرقة ظرفا مشددا </a:t>
            </a:r>
            <a:r>
              <a:rPr lang="ar-IQ" sz="1400" smtClean="0">
                <a:latin typeface="Simplified Arabic" panose="02020603050405020304" pitchFamily="18" charset="-78"/>
                <a:cs typeface="Simplified Arabic" panose="02020603050405020304" pitchFamily="18" charset="-78"/>
              </a:rPr>
              <a:t>قانونيا للعقوبة.</a:t>
            </a:r>
            <a:endParaRPr lang="ar-IQ" sz="1400" dirty="0" smtClean="0">
              <a:latin typeface="Simplified Arabic" panose="02020603050405020304" pitchFamily="18" charset="-78"/>
              <a:cs typeface="Simplified Arabic" panose="02020603050405020304" pitchFamily="18" charset="-78"/>
            </a:endParaRPr>
          </a:p>
        </p:txBody>
      </p:sp>
      <p:sp>
        <p:nvSpPr>
          <p:cNvPr id="3" name="عنوان 2"/>
          <p:cNvSpPr>
            <a:spLocks noGrp="1"/>
          </p:cNvSpPr>
          <p:nvPr>
            <p:ph type="ctrTitle"/>
          </p:nvPr>
        </p:nvSpPr>
        <p:spPr>
          <a:xfrm>
            <a:off x="1476103" y="1803405"/>
            <a:ext cx="9448800" cy="913669"/>
          </a:xfrm>
        </p:spPr>
        <p:txBody>
          <a:bodyPr>
            <a:normAutofit/>
          </a:bodyPr>
          <a:lstStyle/>
          <a:p>
            <a:pPr algn="ctr"/>
            <a:r>
              <a:rPr lang="ar-IQ" sz="1400" dirty="0"/>
              <a:t>النتيجة المحتملة في المساهمة الاصلية وعقوبة الفاعل الاصلي للجريمة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293</TotalTime>
  <Words>244</Words>
  <Application>Microsoft Office PowerPoint</Application>
  <PresentationFormat>شاشة عريضة</PresentationFormat>
  <Paragraphs>3</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النتيجة المحتملة في المساهمة الاصلية وعقوبة الفاعل الاصلي للجريمة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35</cp:revision>
  <dcterms:created xsi:type="dcterms:W3CDTF">2020-01-06T12:18:57Z</dcterms:created>
  <dcterms:modified xsi:type="dcterms:W3CDTF">2020-03-04T13:55:21Z</dcterms:modified>
</cp:coreProperties>
</file>