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0"/>
            <a:ext cx="9313817" cy="2337525"/>
          </a:xfrm>
        </p:spPr>
        <p:txBody>
          <a:bodyPr>
            <a:noAutofit/>
          </a:bodyPr>
          <a:lstStyle/>
          <a:p>
            <a:pPr algn="just">
              <a:spcBef>
                <a:spcPts val="0"/>
              </a:spcBef>
            </a:pPr>
            <a:r>
              <a:rPr lang="ar-IQ" sz="1400" dirty="0" smtClean="0">
                <a:latin typeface="Simplified Arabic" panose="02020603050405020304" pitchFamily="18" charset="-78"/>
                <a:cs typeface="Simplified Arabic" panose="02020603050405020304" pitchFamily="18" charset="-78"/>
              </a:rPr>
              <a:t>يراد </a:t>
            </a:r>
            <a:r>
              <a:rPr lang="ar-IQ" sz="1400" b="1" dirty="0" smtClean="0">
                <a:latin typeface="Simplified Arabic" panose="02020603050405020304" pitchFamily="18" charset="-78"/>
                <a:cs typeface="Simplified Arabic" panose="02020603050405020304" pitchFamily="18" charset="-78"/>
              </a:rPr>
              <a:t>بالمساهمة الاصلية في الجريمة </a:t>
            </a:r>
            <a:r>
              <a:rPr lang="ar-IQ" sz="1400" dirty="0" smtClean="0">
                <a:latin typeface="Simplified Arabic" panose="02020603050405020304" pitchFamily="18" charset="-78"/>
                <a:cs typeface="Simplified Arabic" panose="02020603050405020304" pitchFamily="18" charset="-78"/>
              </a:rPr>
              <a:t>هو القيام بدور رئيس في تنفيذها فيكون القائم بهذا الدور هو المساهم الأصلي في الجريمة، ويعد فاعلا للجريمة وفق المادة (47) عقوبات:</a:t>
            </a:r>
          </a:p>
          <a:p>
            <a:pPr algn="just">
              <a:spcBef>
                <a:spcPts val="0"/>
              </a:spcBef>
            </a:pPr>
            <a:r>
              <a:rPr lang="ar-IQ" sz="1400" dirty="0" smtClean="0">
                <a:latin typeface="Simplified Arabic" panose="02020603050405020304" pitchFamily="18" charset="-78"/>
                <a:cs typeface="Simplified Arabic" panose="02020603050405020304" pitchFamily="18" charset="-78"/>
              </a:rPr>
              <a:t>1- من ارتكبها وحده أو مع غيره 2- من ساهم في ارتكابها اذا كانت تتكون من جملة أفعال فقام عمدا اثناء ارتكابها بعمل من الاعمال المكونة لها 3- من دفع بأية وسيلة (الفاعل المعنوي) شخصا على تنفيذ الفعل المكون للجريمة اذا كان هذا الشخص غير مسؤول جزائيا عنها لأي سبب 4- الشريك الذي يحضر مسرح الجريمة اثناء ارتكابها. </a:t>
            </a:r>
            <a:endParaRPr lang="ar-IQ" sz="1400" dirty="0">
              <a:latin typeface="Simplified Arabic" panose="02020603050405020304" pitchFamily="18" charset="-78"/>
              <a:cs typeface="Simplified Arabic" panose="02020603050405020304" pitchFamily="18" charset="-78"/>
            </a:endParaRPr>
          </a:p>
          <a:p>
            <a:pPr algn="just">
              <a:spcBef>
                <a:spcPts val="0"/>
              </a:spcBef>
            </a:pPr>
            <a:r>
              <a:rPr lang="ar-IQ" sz="1400" dirty="0" smtClean="0">
                <a:latin typeface="Simplified Arabic" panose="02020603050405020304" pitchFamily="18" charset="-78"/>
                <a:cs typeface="Simplified Arabic" panose="02020603050405020304" pitchFamily="18" charset="-78"/>
              </a:rPr>
              <a:t>ويرد </a:t>
            </a:r>
            <a:r>
              <a:rPr lang="ar-IQ" sz="1400" b="1" dirty="0" smtClean="0">
                <a:latin typeface="Simplified Arabic" panose="02020603050405020304" pitchFamily="18" charset="-78"/>
                <a:cs typeface="Simplified Arabic" panose="02020603050405020304" pitchFamily="18" charset="-78"/>
              </a:rPr>
              <a:t>قيد على فكرة الفاعل الأصلي في الجريمة </a:t>
            </a:r>
            <a:r>
              <a:rPr lang="ar-IQ" sz="1400" dirty="0" smtClean="0">
                <a:latin typeface="Simplified Arabic" panose="02020603050405020304" pitchFamily="18" charset="-78"/>
                <a:cs typeface="Simplified Arabic" panose="02020603050405020304" pitchFamily="18" charset="-78"/>
              </a:rPr>
              <a:t>وهو صاحب الدور الرئيس في تنفيذها لا بد من ان يكون عمله الذي ساهم به في دوره هذا معاصرا لتنفيذ الجريمة، أما اذا كان الفاعل قد دخل في ارتكاب الجريمة عن طريق قيامه بعمل يعتبر محققا للبدء في التنفيذ المحقق للشروع فيها فلا يعد فاعلا اصليا الا اذا اتى بعمل يحقق الركن المادي للجريمة او جزء منه أي عمل من الاعمال المكونة له.</a:t>
            </a:r>
          </a:p>
          <a:p>
            <a:pPr algn="just">
              <a:spcBef>
                <a:spcPts val="0"/>
              </a:spcBef>
            </a:pPr>
            <a:r>
              <a:rPr lang="ar-IQ" sz="1400" dirty="0" smtClean="0">
                <a:latin typeface="Simplified Arabic" panose="02020603050405020304" pitchFamily="18" charset="-78"/>
                <a:cs typeface="Simplified Arabic" panose="02020603050405020304" pitchFamily="18" charset="-78"/>
              </a:rPr>
              <a:t>أما القصد الجرمي في المساهمة الأصلية، فهو شرط لا بد منه لتحقق حالة الفاعل الأصلي في الجريمة ولذلك سماه البعض بالركن المعنوي للمساهمة الاصلية، ويتحقق هذا الشرط عند تحقق نية (التدخل) في الجريمة لدى المساهم الأصلي، وتتحقق هذه النية لدى الفاعليين الأصليين في الجريمة أنما يولد بينهم نوعا من العلاقة الذهنية الرابطة بينهم، وتتحقق نية التداخل هذه في الجرائم العمدية عندما ينصب علم كل من الفاعليين على فعله وافعال الاخرين ويكون مريدا للنتيجة الجرمية أيضا</a:t>
            </a:r>
            <a:r>
              <a:rPr lang="ar-IQ" sz="1400" smtClean="0">
                <a:latin typeface="Simplified Arabic" panose="02020603050405020304" pitchFamily="18" charset="-78"/>
                <a:cs typeface="Simplified Arabic" panose="02020603050405020304" pitchFamily="18" charset="-78"/>
              </a:rPr>
              <a:t>، وليس بشرط </a:t>
            </a:r>
            <a:r>
              <a:rPr lang="ar-IQ" sz="1400" dirty="0" smtClean="0">
                <a:latin typeface="Simplified Arabic" panose="02020603050405020304" pitchFamily="18" charset="-78"/>
                <a:cs typeface="Simplified Arabic" panose="02020603050405020304" pitchFamily="18" charset="-78"/>
              </a:rPr>
              <a:t>لتحقق نية التداخل هذه قيام اتفاق سابق بين المساهمين او حتى تفاهم مسبق، لأن الرباط المعنوي الجامع بينهم (الرابطة الذهنية) تتحقق لمجرد تلاقيهم في مكان الجريمة واحساس كل منهم بوجود الأخر وانصراف ارادته في تلك اللحظة بالذات الى ما يتطابق مع إرادة الأخر ولو لم ينعقد بينهم قرار مشترك بشأن الجريمة.</a:t>
            </a:r>
            <a:endParaRPr lang="ar-IQ" sz="1400" dirty="0" smtClean="0">
              <a:latin typeface="Simplified Arabic" panose="02020603050405020304" pitchFamily="18" charset="-78"/>
              <a:cs typeface="Simplified Arabic" panose="02020603050405020304" pitchFamily="18" charset="-78"/>
            </a:endParaRPr>
          </a:p>
          <a:p>
            <a:pPr algn="just">
              <a:spcBef>
                <a:spcPts val="0"/>
              </a:spcBef>
            </a:pPr>
            <a:endParaRPr lang="ar-IQ" sz="1400" dirty="0" smtClean="0">
              <a:latin typeface="Simplified Arabic" panose="02020603050405020304" pitchFamily="18" charset="-78"/>
              <a:cs typeface="Simplified Arabic" panose="02020603050405020304" pitchFamily="18" charset="-78"/>
            </a:endParaRPr>
          </a:p>
        </p:txBody>
      </p:sp>
      <p:sp>
        <p:nvSpPr>
          <p:cNvPr id="3" name="عنوان 2"/>
          <p:cNvSpPr>
            <a:spLocks noGrp="1"/>
          </p:cNvSpPr>
          <p:nvPr>
            <p:ph type="ctrTitle"/>
          </p:nvPr>
        </p:nvSpPr>
        <p:spPr>
          <a:xfrm>
            <a:off x="1476103" y="1803405"/>
            <a:ext cx="9448800" cy="913669"/>
          </a:xfrm>
        </p:spPr>
        <p:txBody>
          <a:bodyPr>
            <a:normAutofit/>
          </a:bodyPr>
          <a:lstStyle/>
          <a:p>
            <a:pPr algn="ctr"/>
            <a:r>
              <a:rPr lang="ar-IQ" sz="1400" dirty="0" smtClean="0"/>
              <a:t>المساهمة الاصلية في الجريمة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277</TotalTime>
  <Words>308</Words>
  <Application>Microsoft Office PowerPoint</Application>
  <PresentationFormat>شاشة عريضة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المساهمة الاصلية في الجريمة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33</cp:revision>
  <dcterms:created xsi:type="dcterms:W3CDTF">2020-01-06T12:18:57Z</dcterms:created>
  <dcterms:modified xsi:type="dcterms:W3CDTF">2020-03-04T13:31:55Z</dcterms:modified>
</cp:coreProperties>
</file>