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a:xfrm>
            <a:off x="1371600" y="4323845"/>
            <a:ext cx="6400800" cy="365125"/>
          </a:xfrm>
        </p:spPr>
        <p:txBody>
          <a:bodyPr/>
          <a:lstStyle/>
          <a:p>
            <a:endParaRPr lang="ar-IQ"/>
          </a:p>
        </p:txBody>
      </p:sp>
      <p:sp>
        <p:nvSpPr>
          <p:cNvPr id="6" name="Slide Number Placeholder 5"/>
          <p:cNvSpPr>
            <a:spLocks noGrp="1"/>
          </p:cNvSpPr>
          <p:nvPr>
            <p:ph type="sldNum" sz="quarter" idx="12"/>
          </p:nvPr>
        </p:nvSpPr>
        <p:spPr>
          <a:xfrm>
            <a:off x="8077200" y="1430866"/>
            <a:ext cx="2743200"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999625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073297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العنوان والتسمية التوضيحية">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a:xfrm>
            <a:off x="685800" y="379941"/>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4757592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اقتباس مع تسمية توضيحية">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ar-SA" smtClean="0"/>
              <a:t>انقر لتحرير نمط العنوان الرئيسي</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a:xfrm>
            <a:off x="685800" y="379941"/>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3793806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بطاقة اسم">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a:xfrm>
            <a:off x="685800" y="378883"/>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9637592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ar-SA" smtClean="0"/>
              <a:t>انقر لتحرير نمط العنوان الرئيسي</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70416C7C-B121-4B26-B38F-9FAD3216F6DA}" type="datetimeFigureOut">
              <a:rPr lang="ar-IQ" smtClean="0"/>
              <a:t>10/07/1441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5913746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ar-SA" smtClean="0"/>
              <a:t>انقر لتحرير نمط العنوان الرئيسي</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70416C7C-B121-4B26-B38F-9FAD3216F6DA}" type="datetimeFigureOut">
              <a:rPr lang="ar-IQ" smtClean="0"/>
              <a:t>10/07/1441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5251752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22323481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a:xfrm>
            <a:off x="685800" y="381000"/>
            <a:ext cx="6991492" cy="365125"/>
          </a:xfrm>
        </p:spPr>
        <p:txBody>
          <a:bodyPr/>
          <a:lstStyle/>
          <a:p>
            <a:endParaRPr lang="ar-IQ"/>
          </a:p>
        </p:txBody>
      </p:sp>
      <p:sp>
        <p:nvSpPr>
          <p:cNvPr id="6" name="Slide Number Placeholder 5"/>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849756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426094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a:xfrm>
            <a:off x="685800" y="381001"/>
            <a:ext cx="6991492" cy="364065"/>
          </a:xfrm>
        </p:spPr>
        <p:txBody>
          <a:bodyPr/>
          <a:lstStyle/>
          <a:p>
            <a:endParaRPr lang="ar-IQ"/>
          </a:p>
        </p:txBody>
      </p:sp>
      <p:sp>
        <p:nvSpPr>
          <p:cNvPr id="6" name="Slide Number Placeholder 5"/>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792876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227486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685800" y="3132666"/>
            <a:ext cx="5311775" cy="3086019"/>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6172200" y="3132666"/>
            <a:ext cx="5334000" cy="3086019"/>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70416C7C-B121-4B26-B38F-9FAD3216F6DA}" type="datetimeFigureOut">
              <a:rPr lang="ar-IQ" smtClean="0"/>
              <a:t>10/07/1441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140905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70416C7C-B121-4B26-B38F-9FAD3216F6DA}" type="datetimeFigureOut">
              <a:rPr lang="ar-IQ" smtClean="0"/>
              <a:t>10/07/1441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298347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416C7C-B121-4B26-B38F-9FAD3216F6DA}" type="datetimeFigureOut">
              <a:rPr lang="ar-IQ" smtClean="0"/>
              <a:t>10/07/1441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403752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716662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30848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0416C7C-B121-4B26-B38F-9FAD3216F6DA}" type="datetimeFigureOut">
              <a:rPr lang="ar-IQ" smtClean="0"/>
              <a:t>10/07/1441</a:t>
            </a:fld>
            <a:endParaRPr lang="ar-IQ"/>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850C573-BC7B-42DC-B68F-344FA83B4DD1}" type="slidenum">
              <a:rPr lang="ar-IQ" smtClean="0"/>
              <a:t>‹#›</a:t>
            </a:fld>
            <a:endParaRPr lang="ar-IQ"/>
          </a:p>
        </p:txBody>
      </p:sp>
    </p:spTree>
    <p:extLst>
      <p:ext uri="{BB962C8B-B14F-4D97-AF65-F5344CB8AC3E}">
        <p14:creationId xmlns:p14="http://schemas.microsoft.com/office/powerpoint/2010/main" val="395727160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فرعي 3"/>
          <p:cNvSpPr>
            <a:spLocks noGrp="1"/>
          </p:cNvSpPr>
          <p:nvPr>
            <p:ph type="subTitle" idx="1"/>
          </p:nvPr>
        </p:nvSpPr>
        <p:spPr>
          <a:xfrm>
            <a:off x="1371600" y="3632200"/>
            <a:ext cx="9313817" cy="2337525"/>
          </a:xfrm>
        </p:spPr>
        <p:txBody>
          <a:bodyPr>
            <a:noAutofit/>
          </a:bodyPr>
          <a:lstStyle/>
          <a:p>
            <a:pPr algn="just">
              <a:spcBef>
                <a:spcPts val="0"/>
              </a:spcBef>
            </a:pPr>
            <a:r>
              <a:rPr lang="ar-IQ" sz="1400" dirty="0" smtClean="0">
                <a:latin typeface="Simplified Arabic" panose="02020603050405020304" pitchFamily="18" charset="-78"/>
                <a:cs typeface="Simplified Arabic" panose="02020603050405020304" pitchFamily="18" charset="-78"/>
              </a:rPr>
              <a:t>للمساهمة في الجريمة صورتين هما المساهمة الاصلية وفيها يسمى كل من ساهم في ارتكاب الجريمة بهذه الصورة (بالفاعل الأصلي) ويسمى عمله بالفعل الأصلي في الجريمة، والمساهمة التبعية ويسمى كل من ساهم بارتكاب الجريمة بهذه الصورة (بالشريك) في الجريمة ويسمى عمله بالاشتراك في الجريمة وتتحقق بقيام المساهم بدور غير أساسي (ثانوي) في الجريمة.</a:t>
            </a:r>
          </a:p>
          <a:p>
            <a:pPr algn="just">
              <a:spcBef>
                <a:spcPts val="0"/>
              </a:spcBef>
            </a:pPr>
            <a:r>
              <a:rPr lang="ar-IQ" sz="1400" dirty="0" smtClean="0">
                <a:latin typeface="Simplified Arabic" panose="02020603050405020304" pitchFamily="18" charset="-78"/>
                <a:cs typeface="Simplified Arabic" panose="02020603050405020304" pitchFamily="18" charset="-78"/>
              </a:rPr>
              <a:t>وللتمييز بين الصورتين هناك نظريتين كان الفقه من خلالها في نزاع وخلاف وهما:</a:t>
            </a:r>
            <a:r>
              <a:rPr lang="ar-IQ" sz="1400" dirty="0">
                <a:latin typeface="Simplified Arabic" panose="02020603050405020304" pitchFamily="18" charset="-78"/>
                <a:cs typeface="Simplified Arabic" panose="02020603050405020304" pitchFamily="18" charset="-78"/>
              </a:rPr>
              <a:t> </a:t>
            </a:r>
            <a:r>
              <a:rPr lang="ar-IQ" sz="1400" dirty="0" smtClean="0">
                <a:latin typeface="Simplified Arabic" panose="02020603050405020304" pitchFamily="18" charset="-78"/>
                <a:cs typeface="Simplified Arabic" panose="02020603050405020304" pitchFamily="18" charset="-78"/>
              </a:rPr>
              <a:t>النظرية الشخصية ويرى أنصارها ان معيار التمييز بين المساهمة الاصلية والمساهمة التبعية يكمن في الركن المعنوي للجريمة، أي تعتمد على اعتبارات شخصية مردها إرادة من اقترف الفعل الذي ساهم به في ارتكاب الجريمة، فالمساهم الأصلي في نظرها من تتوافر لديه نية الفاعل الأصلي، بينما المساهم التبعي هو من تتوافر لديه نية الشريك، الأول ينظر للجريمة باعتبارها مشروعه الاجرامي هو سيده ويعتبر غيره من زملائه مجرد اتباع له في الجريمة يعملون لحسابه، والثاني هو من ينظر للجريمة باعتبارها مشروع غيره، أما هو فمجرد معضد لصاحب المشروع وعامل لحسابه.</a:t>
            </a:r>
          </a:p>
          <a:p>
            <a:pPr algn="just">
              <a:spcBef>
                <a:spcPts val="0"/>
              </a:spcBef>
            </a:pPr>
            <a:r>
              <a:rPr lang="ar-IQ" sz="1400" dirty="0" smtClean="0">
                <a:latin typeface="Simplified Arabic" panose="02020603050405020304" pitchFamily="18" charset="-78"/>
                <a:cs typeface="Simplified Arabic" panose="02020603050405020304" pitchFamily="18" charset="-78"/>
              </a:rPr>
              <a:t>من ناحية أخرى ظهرت نظرية أخرى وهي النظرية الموضوعية ويرى أنصارها ان معيار التمييز بين المساهمة الاصلية والمساهمة التبعية يكمن في الركن المادي للجريمة أي في نوع السلوك الذي يرتكبه المتهم ومقدار خطورته على الحق الذي يحميه القانون، ولذلك قيل أن المساهم الأصلي هو من يرتكب سلوكا يعد عملا تنفيذيا للجريمة، أما المساهم التبعي هو من يرتكب سلوكا يمهد به للعمل التنفيذي للجريمة، وقد أخذ المشرع العراقي بالنظرية </a:t>
            </a:r>
            <a:r>
              <a:rPr lang="ar-IQ" sz="1400" smtClean="0">
                <a:latin typeface="Simplified Arabic" panose="02020603050405020304" pitchFamily="18" charset="-78"/>
                <a:cs typeface="Simplified Arabic" panose="02020603050405020304" pitchFamily="18" charset="-78"/>
              </a:rPr>
              <a:t>الموضوعية للتمييز يين</a:t>
            </a:r>
            <a:r>
              <a:rPr lang="ar-IQ" sz="1400" dirty="0" smtClean="0">
                <a:latin typeface="Simplified Arabic" panose="02020603050405020304" pitchFamily="18" charset="-78"/>
                <a:cs typeface="Simplified Arabic" panose="02020603050405020304" pitchFamily="18" charset="-78"/>
              </a:rPr>
              <a:t> صورتي المساهمة في الجريمة الى العمل التنفيذي والعمل التحضيري في الجريمة واعتبار الأول مساهم اصلي والثاني مساهم تبعي وفقا للمواد 47 و48 و49 عقوبات عراقي.</a:t>
            </a:r>
          </a:p>
        </p:txBody>
      </p:sp>
      <p:sp>
        <p:nvSpPr>
          <p:cNvPr id="3" name="عنوان 2"/>
          <p:cNvSpPr>
            <a:spLocks noGrp="1"/>
          </p:cNvSpPr>
          <p:nvPr>
            <p:ph type="ctrTitle"/>
          </p:nvPr>
        </p:nvSpPr>
        <p:spPr>
          <a:xfrm>
            <a:off x="1476103" y="1803405"/>
            <a:ext cx="9448800" cy="913669"/>
          </a:xfrm>
        </p:spPr>
        <p:txBody>
          <a:bodyPr>
            <a:normAutofit/>
          </a:bodyPr>
          <a:lstStyle/>
          <a:p>
            <a:pPr algn="ctr"/>
            <a:r>
              <a:rPr lang="ar-IQ" sz="1400" dirty="0" smtClean="0"/>
              <a:t>صور المساهمة في الجريمة</a:t>
            </a:r>
            <a:endParaRPr lang="ar-IQ" sz="1400" dirty="0"/>
          </a:p>
        </p:txBody>
      </p:sp>
    </p:spTree>
    <p:extLst>
      <p:ext uri="{BB962C8B-B14F-4D97-AF65-F5344CB8AC3E}">
        <p14:creationId xmlns:p14="http://schemas.microsoft.com/office/powerpoint/2010/main" val="621478700"/>
      </p:ext>
    </p:extLst>
  </p:cSld>
  <p:clrMapOvr>
    <a:masterClrMapping/>
  </p:clrMapOvr>
</p:sld>
</file>

<file path=ppt/theme/theme1.xml><?xml version="1.0" encoding="utf-8"?>
<a:theme xmlns:a="http://schemas.openxmlformats.org/drawingml/2006/main" name="مسلك بخاري">
  <a:themeElements>
    <a:clrScheme name="مسلك بخاري">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مسلك بخاري">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مسلك بخاري">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مسلك بخاري</Template>
  <TotalTime>253</TotalTime>
  <Words>272</Words>
  <Application>Microsoft Office PowerPoint</Application>
  <PresentationFormat>شاشة عريضة</PresentationFormat>
  <Paragraphs>4</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Century Gothic</vt:lpstr>
      <vt:lpstr>Simplified Arabic</vt:lpstr>
      <vt:lpstr>Times New Roman</vt:lpstr>
      <vt:lpstr>مسلك بخاري</vt:lpstr>
      <vt:lpstr>صور المساهمة في الجريمة</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تطبيق القانون الجنائي من حيث الزمان – مبدأ عدم رجعية القانون الجنائي للماضي</dc:title>
  <dc:creator>Mazin</dc:creator>
  <cp:lastModifiedBy>Mazin</cp:lastModifiedBy>
  <cp:revision>30</cp:revision>
  <dcterms:created xsi:type="dcterms:W3CDTF">2020-01-06T12:18:57Z</dcterms:created>
  <dcterms:modified xsi:type="dcterms:W3CDTF">2020-03-04T13:01:17Z</dcterms:modified>
</cp:coreProperties>
</file>