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a:xfrm>
            <a:off x="1371600" y="4323845"/>
            <a:ext cx="6400800" cy="365125"/>
          </a:xfrm>
        </p:spPr>
        <p:txBody>
          <a:bodyPr/>
          <a:lstStyle/>
          <a:p>
            <a:endParaRPr lang="ar-IQ"/>
          </a:p>
        </p:txBody>
      </p:sp>
      <p:sp>
        <p:nvSpPr>
          <p:cNvPr id="6" name="Slide Number Placeholder 5"/>
          <p:cNvSpPr>
            <a:spLocks noGrp="1"/>
          </p:cNvSpPr>
          <p:nvPr>
            <p:ph type="sldNum" sz="quarter" idx="12"/>
          </p:nvPr>
        </p:nvSpPr>
        <p:spPr>
          <a:xfrm>
            <a:off x="8077200" y="1430866"/>
            <a:ext cx="2743200"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999625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073297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العنوان والتسمية التوضيحية">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a:xfrm>
            <a:off x="685800" y="379941"/>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4757592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اقتباس مع تسمية توضيحية">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ar-SA" smtClean="0"/>
              <a:t>انقر لتحرير نمط العنوان الرئيسي</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a:xfrm>
            <a:off x="685800" y="379941"/>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3793806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بطاقة اسم">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a:xfrm>
            <a:off x="685800" y="378883"/>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9637592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ar-SA" smtClean="0"/>
              <a:t>انقر لتحرير نمط العنوان الرئيسي</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70416C7C-B121-4B26-B38F-9FAD3216F6DA}" type="datetimeFigureOut">
              <a:rPr lang="ar-IQ" smtClean="0"/>
              <a:t>10/07/1441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5913746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ar-SA" smtClean="0"/>
              <a:t>انقر لتحرير نمط العنوان الرئيسي</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70416C7C-B121-4B26-B38F-9FAD3216F6DA}" type="datetimeFigureOut">
              <a:rPr lang="ar-IQ" smtClean="0"/>
              <a:t>10/07/1441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5251752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22323481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a:xfrm>
            <a:off x="685800" y="381000"/>
            <a:ext cx="6991492" cy="365125"/>
          </a:xfrm>
        </p:spPr>
        <p:txBody>
          <a:bodyPr/>
          <a:lstStyle/>
          <a:p>
            <a:endParaRPr lang="ar-IQ"/>
          </a:p>
        </p:txBody>
      </p:sp>
      <p:sp>
        <p:nvSpPr>
          <p:cNvPr id="6" name="Slide Number Placeholder 5"/>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849756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426094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a:xfrm>
            <a:off x="685800" y="381001"/>
            <a:ext cx="6991492" cy="364065"/>
          </a:xfrm>
        </p:spPr>
        <p:txBody>
          <a:bodyPr/>
          <a:lstStyle/>
          <a:p>
            <a:endParaRPr lang="ar-IQ"/>
          </a:p>
        </p:txBody>
      </p:sp>
      <p:sp>
        <p:nvSpPr>
          <p:cNvPr id="6" name="Slide Number Placeholder 5"/>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792876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227486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685800" y="3132666"/>
            <a:ext cx="5311775" cy="3086019"/>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6172200" y="3132666"/>
            <a:ext cx="5334000" cy="3086019"/>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70416C7C-B121-4B26-B38F-9FAD3216F6DA}" type="datetimeFigureOut">
              <a:rPr lang="ar-IQ" smtClean="0"/>
              <a:t>10/07/1441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140905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70416C7C-B121-4B26-B38F-9FAD3216F6DA}" type="datetimeFigureOut">
              <a:rPr lang="ar-IQ" smtClean="0"/>
              <a:t>10/07/1441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298347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416C7C-B121-4B26-B38F-9FAD3216F6DA}" type="datetimeFigureOut">
              <a:rPr lang="ar-IQ" smtClean="0"/>
              <a:t>10/07/1441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403752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716662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30848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0416C7C-B121-4B26-B38F-9FAD3216F6DA}" type="datetimeFigureOut">
              <a:rPr lang="ar-IQ" smtClean="0"/>
              <a:t>10/07/1441</a:t>
            </a:fld>
            <a:endParaRPr lang="ar-IQ"/>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850C573-BC7B-42DC-B68F-344FA83B4DD1}" type="slidenum">
              <a:rPr lang="ar-IQ" smtClean="0"/>
              <a:t>‹#›</a:t>
            </a:fld>
            <a:endParaRPr lang="ar-IQ"/>
          </a:p>
        </p:txBody>
      </p:sp>
    </p:spTree>
    <p:extLst>
      <p:ext uri="{BB962C8B-B14F-4D97-AF65-F5344CB8AC3E}">
        <p14:creationId xmlns:p14="http://schemas.microsoft.com/office/powerpoint/2010/main" val="395727160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فرعي 3"/>
          <p:cNvSpPr>
            <a:spLocks noGrp="1"/>
          </p:cNvSpPr>
          <p:nvPr>
            <p:ph type="subTitle" idx="1"/>
          </p:nvPr>
        </p:nvSpPr>
        <p:spPr>
          <a:xfrm>
            <a:off x="1371600" y="3632201"/>
            <a:ext cx="9313817" cy="1566816"/>
          </a:xfrm>
        </p:spPr>
        <p:txBody>
          <a:bodyPr>
            <a:noAutofit/>
          </a:bodyPr>
          <a:lstStyle/>
          <a:p>
            <a:pPr algn="just">
              <a:spcBef>
                <a:spcPts val="0"/>
              </a:spcBef>
            </a:pPr>
            <a:r>
              <a:rPr lang="ar-IQ" sz="1400" dirty="0" smtClean="0">
                <a:latin typeface="Simplified Arabic" panose="02020603050405020304" pitchFamily="18" charset="-78"/>
                <a:cs typeface="Simplified Arabic" panose="02020603050405020304" pitchFamily="18" charset="-78"/>
              </a:rPr>
              <a:t>يمكن رد الاتجاهات الفقهية المختلفة في المساهمة بالجريمة الى نظامين: نظام وحد الجريمة ويراد به ان الجريمة التي يرتكبها الفاعلون الاصليون ويساعدهم فيها الشركاء هي جريمة واحدة وتأتي مسؤولية الشركاء من استعارتهم الجرمية من الفاعلين الأصليين استعارة مطلقة، لأن افعالهم هي في الأصل مباحة ولكنها أصبحت معاقب عليها لعلاقتها بارتكاب الجريمة أي بأفعال الفاعليين الأصليين، ومن ثم اذا لم يرتكب الفاعل الأصلي الجريمة فان الشركاء لا يعاقبون، ومذهب الاستعارة المطلقة بمقتضاه لا يعاقب الشريك الا اذا عوقب الفاعل الأصلي، كما انه يساوي في العقوبة بين الفاعل والشريك ودور الشريك عادة اخف واقل خطورة من دور الفاعل فضلا عن أنه يمد الى الشريك جميع ظروف الجريمة وظروف الفاعل.</a:t>
            </a:r>
          </a:p>
          <a:p>
            <a:pPr algn="just">
              <a:spcBef>
                <a:spcPts val="0"/>
              </a:spcBef>
            </a:pPr>
            <a:r>
              <a:rPr lang="ar-IQ" sz="1400" dirty="0" smtClean="0">
                <a:latin typeface="Simplified Arabic" panose="02020603050405020304" pitchFamily="18" charset="-78"/>
                <a:cs typeface="Simplified Arabic" panose="02020603050405020304" pitchFamily="18" charset="-78"/>
              </a:rPr>
              <a:t>لذلك لجأت بعض القوانين الى التخلي عن مذهب الاستعارة المطلقة وفضلت مذهب الاستعارة النسبية الذي يخفف عقوبة الشريك بالنسبة لعقوبة الفاعل الأصلي، وقد اخذ المشرع العراقي بنظام وحدة الجريمة وأقر مذهب الاستعارة المطلقة حيث عاقب الشريك بالعقوبة المقررة قانونا للجريمة التي ساهم فيها ومع ذلك فقد اخذ بضرورة التمييز بين الفاعل والشريك ورتب على هذا التمييز احكام خاصة المادة (50) كما ترك للقاضي حق تفريد العقوبة بالنسبة للفاعل والشريك ولم يطبق الظروف الشخصية المشددة للعقوبة الخاصة بالفاعل على الشريك الخاصة بمذهب الاستعارة المطلقة  ألا اذا كان عالما به وهذه من أسس مذهب </a:t>
            </a:r>
            <a:r>
              <a:rPr lang="ar-IQ" sz="1400" smtClean="0">
                <a:latin typeface="Simplified Arabic" panose="02020603050405020304" pitchFamily="18" charset="-78"/>
                <a:cs typeface="Simplified Arabic" panose="02020603050405020304" pitchFamily="18" charset="-78"/>
              </a:rPr>
              <a:t>الاستعارة النسبية</a:t>
            </a:r>
            <a:endParaRPr lang="ar-IQ" sz="1400" dirty="0" smtClean="0">
              <a:latin typeface="Simplified Arabic" panose="02020603050405020304" pitchFamily="18" charset="-78"/>
              <a:cs typeface="Simplified Arabic" panose="02020603050405020304" pitchFamily="18" charset="-78"/>
            </a:endParaRPr>
          </a:p>
          <a:p>
            <a:pPr algn="just"/>
            <a:r>
              <a:rPr lang="ar-IQ" sz="1400" dirty="0" smtClean="0">
                <a:latin typeface="Simplified Arabic" panose="02020603050405020304" pitchFamily="18" charset="-78"/>
                <a:cs typeface="Simplified Arabic" panose="02020603050405020304" pitchFamily="18" charset="-78"/>
              </a:rPr>
              <a:t> </a:t>
            </a:r>
            <a:endParaRPr lang="ar-IQ" sz="1400" dirty="0" smtClean="0">
              <a:latin typeface="Simplified Arabic" panose="02020603050405020304" pitchFamily="18" charset="-78"/>
              <a:cs typeface="Simplified Arabic" panose="02020603050405020304" pitchFamily="18" charset="-78"/>
            </a:endParaRPr>
          </a:p>
        </p:txBody>
      </p:sp>
      <p:sp>
        <p:nvSpPr>
          <p:cNvPr id="3" name="عنوان 2"/>
          <p:cNvSpPr>
            <a:spLocks noGrp="1"/>
          </p:cNvSpPr>
          <p:nvPr>
            <p:ph type="ctrTitle"/>
          </p:nvPr>
        </p:nvSpPr>
        <p:spPr>
          <a:xfrm>
            <a:off x="1476103" y="1803405"/>
            <a:ext cx="9448800" cy="913669"/>
          </a:xfrm>
        </p:spPr>
        <p:txBody>
          <a:bodyPr>
            <a:normAutofit/>
          </a:bodyPr>
          <a:lstStyle/>
          <a:p>
            <a:pPr algn="ctr"/>
            <a:r>
              <a:rPr lang="ar-IQ" sz="1400" dirty="0" smtClean="0"/>
              <a:t>الاتجاهات الفقهية في المساهمة بالجريمة</a:t>
            </a:r>
            <a:endParaRPr lang="ar-IQ" sz="1400" dirty="0"/>
          </a:p>
        </p:txBody>
      </p:sp>
    </p:spTree>
    <p:extLst>
      <p:ext uri="{BB962C8B-B14F-4D97-AF65-F5344CB8AC3E}">
        <p14:creationId xmlns:p14="http://schemas.microsoft.com/office/powerpoint/2010/main" val="621478700"/>
      </p:ext>
    </p:extLst>
  </p:cSld>
  <p:clrMapOvr>
    <a:masterClrMapping/>
  </p:clrMapOvr>
</p:sld>
</file>

<file path=ppt/theme/theme1.xml><?xml version="1.0" encoding="utf-8"?>
<a:theme xmlns:a="http://schemas.openxmlformats.org/drawingml/2006/main" name="مسلك بخاري">
  <a:themeElements>
    <a:clrScheme name="مسلك بخاري">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مسلك بخاري">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مسلك بخاري">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مسلك بخاري</Template>
  <TotalTime>232</TotalTime>
  <Words>216</Words>
  <Application>Microsoft Office PowerPoint</Application>
  <PresentationFormat>شاشة عريضة</PresentationFormat>
  <Paragraphs>4</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Century Gothic</vt:lpstr>
      <vt:lpstr>Simplified Arabic</vt:lpstr>
      <vt:lpstr>Times New Roman</vt:lpstr>
      <vt:lpstr>مسلك بخاري</vt:lpstr>
      <vt:lpstr>الاتجاهات الفقهية في المساهمة بالجريمة</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تطبيق القانون الجنائي من حيث الزمان – مبدأ عدم رجعية القانون الجنائي للماضي</dc:title>
  <dc:creator>Mazin</dc:creator>
  <cp:lastModifiedBy>Mazin</cp:lastModifiedBy>
  <cp:revision>27</cp:revision>
  <dcterms:created xsi:type="dcterms:W3CDTF">2020-01-06T12:18:57Z</dcterms:created>
  <dcterms:modified xsi:type="dcterms:W3CDTF">2020-03-04T12:37:42Z</dcterms:modified>
</cp:coreProperties>
</file>