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1371600" y="4323845"/>
            <a:ext cx="6400800" cy="365125"/>
          </a:xfrm>
        </p:spPr>
        <p:txBody>
          <a:bodyPr/>
          <a:lstStyle/>
          <a:p>
            <a:endParaRPr lang="ar-IQ"/>
          </a:p>
        </p:txBody>
      </p:sp>
      <p:sp>
        <p:nvSpPr>
          <p:cNvPr id="6" name="Slide Number Placeholder 5"/>
          <p:cNvSpPr>
            <a:spLocks noGrp="1"/>
          </p:cNvSpPr>
          <p:nvPr>
            <p:ph type="sldNum" sz="quarter" idx="12"/>
          </p:nvPr>
        </p:nvSpPr>
        <p:spPr>
          <a:xfrm>
            <a:off x="8077200" y="1430866"/>
            <a:ext cx="2743200"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99962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073297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العنوان والتسمية التوضيحية">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475759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اقتباس مع تسمية توضيحية">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9941"/>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37938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بطاقة اسم">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a:xfrm>
            <a:off x="685800" y="378883"/>
            <a:ext cx="6991492" cy="365125"/>
          </a:xfrm>
        </p:spPr>
        <p:txBody>
          <a:bodyPr/>
          <a:lstStyle/>
          <a:p>
            <a:endParaRPr lang="ar-IQ"/>
          </a:p>
        </p:txBody>
      </p:sp>
      <p:sp>
        <p:nvSpPr>
          <p:cNvPr id="7" name="Slide Number Placeholder 6"/>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963759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5913746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525175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22323481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0"/>
            <a:ext cx="6991492" cy="36512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849756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426094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11"/>
          </p:nvPr>
        </p:nvSpPr>
        <p:spPr>
          <a:xfrm>
            <a:off x="685800" y="381001"/>
            <a:ext cx="6991492" cy="364065"/>
          </a:xfrm>
        </p:spPr>
        <p:txBody>
          <a:bodyPr/>
          <a:lstStyle/>
          <a:p>
            <a:endParaRPr lang="ar-IQ"/>
          </a:p>
        </p:txBody>
      </p:sp>
      <p:sp>
        <p:nvSpPr>
          <p:cNvPr id="6" name="Slide Number Placeholder 5"/>
          <p:cNvSpPr>
            <a:spLocks noGrp="1"/>
          </p:cNvSpPr>
          <p:nvPr>
            <p:ph type="sldNum" sz="quarter" idx="12"/>
          </p:nvPr>
        </p:nvSpPr>
        <p:spPr>
          <a:xfrm>
            <a:off x="10862452" y="381000"/>
            <a:ext cx="643748" cy="365125"/>
          </a:xfrm>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79287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227486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685800" y="3132666"/>
            <a:ext cx="5311775"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6172200" y="3132666"/>
            <a:ext cx="5334000" cy="308601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70416C7C-B121-4B26-B38F-9FAD3216F6DA}" type="datetimeFigureOut">
              <a:rPr lang="ar-IQ" smtClean="0"/>
              <a:t>10/07/1441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1140905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70416C7C-B121-4B26-B38F-9FAD3216F6DA}" type="datetimeFigureOut">
              <a:rPr lang="ar-IQ" smtClean="0"/>
              <a:t>10/07/1441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298347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16C7C-B121-4B26-B38F-9FAD3216F6DA}" type="datetimeFigureOut">
              <a:rPr lang="ar-IQ" smtClean="0"/>
              <a:t>10/07/1441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403752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71666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70416C7C-B121-4B26-B38F-9FAD3216F6DA}" type="datetimeFigureOut">
              <a:rPr lang="ar-IQ" smtClean="0"/>
              <a:t>10/07/1441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850C573-BC7B-42DC-B68F-344FA83B4DD1}" type="slidenum">
              <a:rPr lang="ar-IQ" smtClean="0"/>
              <a:t>‹#›</a:t>
            </a:fld>
            <a:endParaRPr lang="ar-IQ"/>
          </a:p>
        </p:txBody>
      </p:sp>
    </p:spTree>
    <p:extLst>
      <p:ext uri="{BB962C8B-B14F-4D97-AF65-F5344CB8AC3E}">
        <p14:creationId xmlns:p14="http://schemas.microsoft.com/office/powerpoint/2010/main" val="33084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0416C7C-B121-4B26-B38F-9FAD3216F6DA}" type="datetimeFigureOut">
              <a:rPr lang="ar-IQ" smtClean="0"/>
              <a:t>10/07/1441</a:t>
            </a:fld>
            <a:endParaRPr lang="ar-IQ"/>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850C573-BC7B-42DC-B68F-344FA83B4DD1}" type="slidenum">
              <a:rPr lang="ar-IQ" smtClean="0"/>
              <a:t>‹#›</a:t>
            </a:fld>
            <a:endParaRPr lang="ar-IQ"/>
          </a:p>
        </p:txBody>
      </p:sp>
    </p:spTree>
    <p:extLst>
      <p:ext uri="{BB962C8B-B14F-4D97-AF65-F5344CB8AC3E}">
        <p14:creationId xmlns:p14="http://schemas.microsoft.com/office/powerpoint/2010/main" val="395727160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فرعي 3"/>
          <p:cNvSpPr>
            <a:spLocks noGrp="1"/>
          </p:cNvSpPr>
          <p:nvPr>
            <p:ph type="subTitle" idx="1"/>
          </p:nvPr>
        </p:nvSpPr>
        <p:spPr>
          <a:xfrm>
            <a:off x="1371600" y="3632201"/>
            <a:ext cx="9313817" cy="1566816"/>
          </a:xfrm>
        </p:spPr>
        <p:txBody>
          <a:bodyPr>
            <a:noAutofit/>
          </a:bodyPr>
          <a:lstStyle/>
          <a:p>
            <a:pPr algn="just"/>
            <a:r>
              <a:rPr lang="ar-IQ" sz="1400" dirty="0" smtClean="0">
                <a:latin typeface="Simplified Arabic" panose="02020603050405020304" pitchFamily="18" charset="-78"/>
                <a:cs typeface="Simplified Arabic" panose="02020603050405020304" pitchFamily="18" charset="-78"/>
              </a:rPr>
              <a:t>الجريمة المستحيلة هي الجريمة التي مهما بذل الجاني فيها من جهد لا يمنك ان تتحقق كما لو سرق شخص حاجة من جيب شخص اخر وظهر انها مملوكة للجاني نفسه، واختلف الفقهاء حول العقاب على الجريمة المستحيلة وظهرت عدة مذاهب، فهناك المذهب المادي (الموضوعي) لا يعاقب على الجريمة المستحيلة اطلاقا لعدم وجود سلوك يكون الجريمة، والمذهب المادي الذي توسع في فكرته وقسم الاستحالة الى مطلقة ونسبية من حيث موضوع الجريمة ووسيلة ارتكابها ولاعقاب على الأولى والعقاب على الثانية، ومذهب (جارو) الذي قسم الاستحالة الى قانونية ومادية الأولى لا عقاب عليها والثانية يعاقب عليها بعقوبة الشروع، والمذهب الشخصي وهو الراجح لدى الفقه والقانون الجنائي يرى ان الحكمة من العقاب على الشروع هي مواجهة الخطورة الاجرامية التي يكشف عنها سلوك الجاني، ومن ثم يستحق العقاب سواء كانت النتيجة ممكنة او مستحيلة وأيا كانت درجة استحالتها، </a:t>
            </a:r>
            <a:r>
              <a:rPr lang="ar-IQ" sz="1400" dirty="0" err="1" smtClean="0">
                <a:latin typeface="Simplified Arabic" panose="02020603050405020304" pitchFamily="18" charset="-78"/>
                <a:cs typeface="Simplified Arabic" panose="02020603050405020304" pitchFamily="18" charset="-78"/>
              </a:rPr>
              <a:t>وبهذ</a:t>
            </a:r>
            <a:r>
              <a:rPr lang="ar-IQ" sz="1400" dirty="0" smtClean="0">
                <a:latin typeface="Simplified Arabic" panose="02020603050405020304" pitchFamily="18" charset="-78"/>
                <a:cs typeface="Simplified Arabic" panose="02020603050405020304" pitchFamily="18" charset="-78"/>
              </a:rPr>
              <a:t> الرأي اخذ المشرع العراقي في المادة (30) عقوبات عراقي.  </a:t>
            </a:r>
            <a:endParaRPr lang="ar-IQ" sz="1400" dirty="0" smtClean="0">
              <a:latin typeface="Simplified Arabic" panose="02020603050405020304" pitchFamily="18" charset="-78"/>
              <a:cs typeface="Simplified Arabic" panose="02020603050405020304" pitchFamily="18" charset="-78"/>
            </a:endParaRPr>
          </a:p>
        </p:txBody>
      </p:sp>
      <p:sp>
        <p:nvSpPr>
          <p:cNvPr id="3" name="عنوان 2"/>
          <p:cNvSpPr>
            <a:spLocks noGrp="1"/>
          </p:cNvSpPr>
          <p:nvPr>
            <p:ph type="ctrTitle"/>
          </p:nvPr>
        </p:nvSpPr>
        <p:spPr>
          <a:xfrm>
            <a:off x="1476103" y="1803405"/>
            <a:ext cx="9448800" cy="913669"/>
          </a:xfrm>
        </p:spPr>
        <p:txBody>
          <a:bodyPr>
            <a:normAutofit/>
          </a:bodyPr>
          <a:lstStyle/>
          <a:p>
            <a:pPr algn="ctr"/>
            <a:r>
              <a:rPr lang="ar-IQ" sz="1400" dirty="0" smtClean="0"/>
              <a:t>الجريمة المستحيلة</a:t>
            </a:r>
            <a:endParaRPr lang="ar-IQ" sz="1400" dirty="0"/>
          </a:p>
        </p:txBody>
      </p:sp>
    </p:spTree>
    <p:extLst>
      <p:ext uri="{BB962C8B-B14F-4D97-AF65-F5344CB8AC3E}">
        <p14:creationId xmlns:p14="http://schemas.microsoft.com/office/powerpoint/2010/main" val="621478700"/>
      </p:ext>
    </p:extLst>
  </p:cSld>
  <p:clrMapOvr>
    <a:masterClrMapping/>
  </p:clrMapOvr>
</p:sld>
</file>

<file path=ppt/theme/theme1.xml><?xml version="1.0" encoding="utf-8"?>
<a:theme xmlns:a="http://schemas.openxmlformats.org/drawingml/2006/main" name="مسلك بخاري">
  <a:themeElements>
    <a:clrScheme name="مسلك بخاري">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مسلك بخاري">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مسلك بخاري">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مسلك بخاري</Template>
  <TotalTime>188</TotalTime>
  <Words>158</Words>
  <Application>Microsoft Office PowerPoint</Application>
  <PresentationFormat>شاشة عريضة</PresentationFormat>
  <Paragraphs>2</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Century Gothic</vt:lpstr>
      <vt:lpstr>Simplified Arabic</vt:lpstr>
      <vt:lpstr>Times New Roman</vt:lpstr>
      <vt:lpstr>مسلك بخاري</vt:lpstr>
      <vt:lpstr>الجريمة المستحيلة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 القانون الجنائي من حيث الزمان – مبدأ عدم رجعية القانون الجنائي للماضي</dc:title>
  <dc:creator>Mazin</dc:creator>
  <cp:lastModifiedBy>Mazin</cp:lastModifiedBy>
  <cp:revision>20</cp:revision>
  <dcterms:created xsi:type="dcterms:W3CDTF">2020-01-06T12:18:57Z</dcterms:created>
  <dcterms:modified xsi:type="dcterms:W3CDTF">2020-03-04T11:47:55Z</dcterms:modified>
</cp:coreProperties>
</file>