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880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52718"/>
            <a:ext cx="8058521" cy="140053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ar-SA" altLang="ar-IQ" sz="4000" dirty="0"/>
              <a:t>الاختصاص </a:t>
            </a:r>
            <a:r>
              <a:rPr lang="ar-IQ" altLang="ar-IQ" sz="4000" dirty="0" smtClean="0"/>
              <a:t>العيني</a:t>
            </a:r>
            <a:r>
              <a:rPr lang="ar-SA" altLang="ar-IQ" sz="4000" dirty="0"/>
              <a:t/>
            </a:r>
            <a:br>
              <a:rPr lang="ar-SA" altLang="ar-IQ" sz="4000" dirty="0"/>
            </a:br>
            <a:r>
              <a:rPr lang="ar-SA" altLang="ar-IQ" sz="4000" dirty="0"/>
              <a:t>مبدأ عينية القانون الجنائي</a:t>
            </a:r>
            <a:r>
              <a:rPr lang="ar-IQ" altLang="ar-IQ" sz="4000" dirty="0"/>
              <a:t/>
            </a:r>
            <a:br>
              <a:rPr lang="ar-IQ" altLang="ar-IQ" sz="4000" dirty="0"/>
            </a:br>
            <a:endParaRPr lang="en-US" altLang="ar-IQ" sz="4000" dirty="0"/>
          </a:p>
        </p:txBody>
      </p:sp>
      <p:grpSp>
        <p:nvGrpSpPr>
          <p:cNvPr id="14341" name="Group 19"/>
          <p:cNvGrpSpPr>
            <a:grpSpLocks/>
          </p:cNvGrpSpPr>
          <p:nvPr/>
        </p:nvGrpSpPr>
        <p:grpSpPr bwMode="auto">
          <a:xfrm>
            <a:off x="1724025" y="1971287"/>
            <a:ext cx="7915489" cy="3089202"/>
            <a:chOff x="-168" y="1521"/>
            <a:chExt cx="5824" cy="1718"/>
          </a:xfrm>
        </p:grpSpPr>
        <p:sp>
          <p:nvSpPr>
            <p:cNvPr id="14342" name="Line 4"/>
            <p:cNvSpPr>
              <a:spLocks noChangeShapeType="1"/>
            </p:cNvSpPr>
            <p:nvPr/>
          </p:nvSpPr>
          <p:spPr bwMode="auto">
            <a:xfrm>
              <a:off x="930" y="1525"/>
              <a:ext cx="41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4343" name="Line 5"/>
            <p:cNvSpPr>
              <a:spLocks noChangeShapeType="1"/>
            </p:cNvSpPr>
            <p:nvPr/>
          </p:nvSpPr>
          <p:spPr bwMode="auto">
            <a:xfrm>
              <a:off x="5063" y="1525"/>
              <a:ext cx="1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4344" name="Line 6"/>
            <p:cNvSpPr>
              <a:spLocks noChangeShapeType="1"/>
            </p:cNvSpPr>
            <p:nvPr/>
          </p:nvSpPr>
          <p:spPr bwMode="auto">
            <a:xfrm flipH="1">
              <a:off x="3120" y="1521"/>
              <a:ext cx="1" cy="2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4346" name="Line 13"/>
            <p:cNvSpPr>
              <a:spLocks noChangeShapeType="1"/>
            </p:cNvSpPr>
            <p:nvPr/>
          </p:nvSpPr>
          <p:spPr bwMode="auto">
            <a:xfrm flipH="1">
              <a:off x="930" y="1525"/>
              <a:ext cx="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4347" name="Text Box 14"/>
            <p:cNvSpPr txBox="1">
              <a:spLocks noChangeArrowheads="1"/>
            </p:cNvSpPr>
            <p:nvPr/>
          </p:nvSpPr>
          <p:spPr bwMode="auto">
            <a:xfrm>
              <a:off x="4422" y="1842"/>
              <a:ext cx="1234" cy="1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IQ" sz="1600" dirty="0"/>
                <a:t>معنى المبدأ</a:t>
              </a:r>
              <a:endParaRPr lang="ar-IQ" altLang="ar-IQ" sz="1600" dirty="0"/>
            </a:p>
            <a:p>
              <a:pPr algn="ctr" eaLnBrk="1" hangingPunct="1"/>
              <a:r>
                <a:rPr lang="ar-SA" altLang="ar-IQ" dirty="0"/>
                <a:t> </a:t>
              </a:r>
            </a:p>
            <a:p>
              <a:pPr algn="ctr" eaLnBrk="1" hangingPunct="1"/>
              <a:endParaRPr lang="ar-IQ" altLang="ar-IQ" dirty="0" smtClean="0"/>
            </a:p>
            <a:p>
              <a:pPr algn="ctr" eaLnBrk="1" hangingPunct="1"/>
              <a:r>
                <a:rPr lang="ar-SA" altLang="ar-IQ" dirty="0" smtClean="0"/>
                <a:t>سريان </a:t>
              </a:r>
              <a:r>
                <a:rPr lang="ar-SA" altLang="ar-IQ" dirty="0"/>
                <a:t>القانون الجنائي على الجريمة أيا كان مكان ارتكابها </a:t>
              </a:r>
              <a:r>
                <a:rPr lang="ar-SA" altLang="ar-IQ" dirty="0" smtClean="0"/>
                <a:t>أو </a:t>
              </a:r>
              <a:r>
                <a:rPr lang="ar-SA" altLang="ar-IQ" dirty="0"/>
                <a:t>جنسية مرتكبها.</a:t>
              </a:r>
              <a:endParaRPr lang="en-US" altLang="ar-IQ" dirty="0"/>
            </a:p>
          </p:txBody>
        </p:sp>
        <p:sp>
          <p:nvSpPr>
            <p:cNvPr id="14348" name="Line 15"/>
            <p:cNvSpPr>
              <a:spLocks noChangeShapeType="1"/>
            </p:cNvSpPr>
            <p:nvPr/>
          </p:nvSpPr>
          <p:spPr bwMode="auto">
            <a:xfrm>
              <a:off x="5063" y="2074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4349" name="Text Box 16"/>
            <p:cNvSpPr txBox="1">
              <a:spLocks noChangeArrowheads="1"/>
            </p:cNvSpPr>
            <p:nvPr/>
          </p:nvSpPr>
          <p:spPr bwMode="auto">
            <a:xfrm>
              <a:off x="2608" y="1797"/>
              <a:ext cx="998" cy="1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IQ" sz="1600" dirty="0"/>
                <a:t>مبررات المبدأ</a:t>
              </a:r>
              <a:endParaRPr lang="ar-IQ" altLang="ar-IQ" sz="1600" dirty="0"/>
            </a:p>
            <a:p>
              <a:pPr algn="ctr" eaLnBrk="1" hangingPunct="1"/>
              <a:endParaRPr lang="ar-SA" altLang="ar-IQ" dirty="0"/>
            </a:p>
            <a:p>
              <a:pPr algn="ctr" eaLnBrk="1" hangingPunct="1"/>
              <a:endParaRPr lang="ar-IQ" altLang="ar-IQ" dirty="0" smtClean="0"/>
            </a:p>
            <a:p>
              <a:pPr algn="ctr" eaLnBrk="1" hangingPunct="1"/>
              <a:r>
                <a:rPr lang="ar-SA" altLang="ar-IQ" dirty="0" smtClean="0"/>
                <a:t>الحرص </a:t>
              </a:r>
              <a:r>
                <a:rPr lang="ar-SA" altLang="ar-IQ" dirty="0"/>
                <a:t>على حماية مصالح الدولة ال</a:t>
              </a:r>
              <a:r>
                <a:rPr lang="ar-IQ" altLang="ar-IQ" dirty="0"/>
                <a:t>أ</a:t>
              </a:r>
              <a:r>
                <a:rPr lang="ar-SA" altLang="ar-IQ" dirty="0"/>
                <a:t>ساسية ولعدم ثقة الدولة بقضاء وعقاب الدول الأخرى</a:t>
              </a:r>
              <a:r>
                <a:rPr lang="ar-IQ" altLang="ar-IQ" dirty="0"/>
                <a:t>.</a:t>
              </a:r>
              <a:endParaRPr lang="en-US" altLang="ar-IQ" dirty="0"/>
            </a:p>
          </p:txBody>
        </p:sp>
        <p:sp>
          <p:nvSpPr>
            <p:cNvPr id="14350" name="Line 17"/>
            <p:cNvSpPr>
              <a:spLocks noChangeShapeType="1"/>
            </p:cNvSpPr>
            <p:nvPr/>
          </p:nvSpPr>
          <p:spPr bwMode="auto">
            <a:xfrm>
              <a:off x="3107" y="2024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4351" name="Text Box 18"/>
            <p:cNvSpPr txBox="1">
              <a:spLocks noChangeArrowheads="1"/>
            </p:cNvSpPr>
            <p:nvPr/>
          </p:nvSpPr>
          <p:spPr bwMode="auto">
            <a:xfrm>
              <a:off x="-168" y="1815"/>
              <a:ext cx="2232" cy="1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800100" indent="-3429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257300" indent="-3429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714500" indent="-3429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171700" indent="-3429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628900" indent="-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3086100" indent="-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543300" indent="-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4000500" indent="-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IQ" sz="1600" dirty="0"/>
                <a:t>المبدأ في قانون العقوبات العراقي </a:t>
              </a:r>
            </a:p>
            <a:p>
              <a:pPr eaLnBrk="1" hangingPunct="1"/>
              <a:r>
                <a:rPr lang="ar-SA" altLang="ar-IQ" sz="1600" dirty="0"/>
                <a:t>يطبق على نوعين من الجرائم:</a:t>
              </a:r>
            </a:p>
            <a:p>
              <a:pPr eaLnBrk="1" hangingPunct="1"/>
              <a:r>
                <a:rPr lang="ar-IQ" altLang="ar-IQ" sz="1600" dirty="0"/>
                <a:t>1- </a:t>
              </a:r>
              <a:r>
                <a:rPr lang="ar-SA" altLang="ar-IQ" sz="1600" dirty="0"/>
                <a:t>الجرائم الماسة بأمن الدولة الداخلي والخارجي </a:t>
              </a:r>
              <a:r>
                <a:rPr lang="ar-IQ" altLang="ar-IQ" sz="1600" dirty="0" smtClean="0"/>
                <a:t>أو</a:t>
              </a:r>
              <a:r>
                <a:rPr lang="ar-SA" altLang="ar-IQ" sz="1600" dirty="0" smtClean="0"/>
                <a:t> </a:t>
              </a:r>
              <a:r>
                <a:rPr lang="ar-SA" altLang="ar-IQ" sz="1600" dirty="0"/>
                <a:t>النظام الجمهوري </a:t>
              </a:r>
              <a:r>
                <a:rPr lang="ar-SA" altLang="ar-IQ" sz="1600" dirty="0" smtClean="0"/>
                <a:t>أو </a:t>
              </a:r>
              <a:r>
                <a:rPr lang="ar-SA" altLang="ar-IQ" sz="1600" dirty="0"/>
                <a:t>السندات المالية المأذون بإصدارها قانونا.</a:t>
              </a:r>
            </a:p>
            <a:p>
              <a:pPr eaLnBrk="1" hangingPunct="1"/>
              <a:r>
                <a:rPr lang="ar-IQ" altLang="ar-IQ" sz="1600" dirty="0"/>
                <a:t>2- </a:t>
              </a:r>
              <a:r>
                <a:rPr lang="ar-SA" altLang="ar-IQ" sz="1600" dirty="0"/>
                <a:t>جرائم التزوير في </a:t>
              </a:r>
              <a:r>
                <a:rPr lang="ar-SA" altLang="ar-IQ" sz="1600" dirty="0" smtClean="0"/>
                <a:t>الأوراق </a:t>
              </a:r>
              <a:r>
                <a:rPr lang="ar-SA" altLang="ar-IQ" sz="1600" dirty="0"/>
                <a:t>الرسمية.</a:t>
              </a:r>
            </a:p>
            <a:p>
              <a:pPr eaLnBrk="1" hangingPunct="1"/>
              <a:r>
                <a:rPr lang="ar-IQ" altLang="ar-IQ" sz="1600" dirty="0"/>
                <a:t>3- </a:t>
              </a:r>
              <a:r>
                <a:rPr lang="ar-SA" altLang="ar-IQ" sz="1600" dirty="0"/>
                <a:t>جرائم تزوير </a:t>
              </a:r>
              <a:r>
                <a:rPr lang="ar-IQ" altLang="ar-IQ" sz="1600" dirty="0" smtClean="0"/>
                <a:t>أو </a:t>
              </a:r>
              <a:r>
                <a:rPr lang="ar-SA" altLang="ar-IQ" sz="1600" dirty="0"/>
                <a:t>تقليد </a:t>
              </a:r>
              <a:r>
                <a:rPr lang="ar-SA" altLang="ar-IQ" sz="1600" dirty="0" smtClean="0"/>
                <a:t>أو </a:t>
              </a:r>
              <a:r>
                <a:rPr lang="ar-SA" altLang="ar-IQ" sz="1600" dirty="0"/>
                <a:t>تزييف العملة الورقية </a:t>
              </a:r>
              <a:r>
                <a:rPr lang="ar-IQ" altLang="ar-IQ" sz="1600" dirty="0" smtClean="0"/>
                <a:t>أو</a:t>
              </a:r>
              <a:r>
                <a:rPr lang="ar-SA" altLang="ar-IQ" sz="1600" dirty="0" smtClean="0"/>
                <a:t> </a:t>
              </a:r>
              <a:r>
                <a:rPr lang="ar-SA" altLang="ar-IQ" sz="1600" dirty="0"/>
                <a:t>المسكوكات المعدنية </a:t>
              </a:r>
              <a:r>
                <a:rPr lang="ar-SA" altLang="ar-IQ" sz="1600" dirty="0" smtClean="0"/>
                <a:t>المتداولة </a:t>
              </a:r>
              <a:r>
                <a:rPr lang="ar-SA" altLang="ar-IQ" sz="1600" dirty="0"/>
                <a:t>قانونا </a:t>
              </a:r>
              <a:r>
                <a:rPr lang="ar-IQ" altLang="ar-IQ" sz="1600" dirty="0" smtClean="0"/>
                <a:t>أو</a:t>
              </a:r>
              <a:r>
                <a:rPr lang="ar-SA" altLang="ar-IQ" sz="1600" dirty="0" smtClean="0"/>
                <a:t> </a:t>
              </a:r>
              <a:r>
                <a:rPr lang="ar-SA" altLang="ar-IQ" sz="1600" dirty="0"/>
                <a:t>عرفا بالعراق </a:t>
              </a:r>
              <a:r>
                <a:rPr lang="ar-IQ" altLang="ar-IQ" sz="1600" dirty="0" smtClean="0"/>
                <a:t>أو</a:t>
              </a:r>
              <a:r>
                <a:rPr lang="ar-SA" altLang="ar-IQ" sz="1600" dirty="0" smtClean="0"/>
                <a:t> </a:t>
              </a:r>
              <a:r>
                <a:rPr lang="ar-SA" altLang="ar-IQ" sz="1600" dirty="0"/>
                <a:t>بالخارج</a:t>
              </a:r>
              <a:r>
                <a:rPr lang="ar-SA" altLang="ar-IQ" sz="1400" dirty="0"/>
                <a:t>.</a:t>
              </a:r>
              <a:endParaRPr lang="en-US" altLang="ar-IQ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15000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91</Words>
  <Application>Microsoft Office PowerPoint</Application>
  <PresentationFormat>شاشة عريضة</PresentationFormat>
  <Paragraphs>14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Garamond</vt:lpstr>
      <vt:lpstr>Tahoma</vt:lpstr>
      <vt:lpstr>فقاعات</vt:lpstr>
      <vt:lpstr>عرض تقديمي في PowerPoint</vt:lpstr>
      <vt:lpstr>الاختصاص العيني مبدأ عينية القانون الجنائي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2019-08-23T13:01:44Z</dcterms:created>
  <dcterms:modified xsi:type="dcterms:W3CDTF">2019-08-23T13:02:11Z</dcterms:modified>
</cp:coreProperties>
</file>