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117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452718"/>
            <a:ext cx="7764834" cy="140053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sz="4000" dirty="0"/>
              <a:t>قيود تحريك الدعوى الجزائية للجرائم </a:t>
            </a:r>
            <a:r>
              <a:rPr lang="en-US" altLang="ar-IQ" sz="4000" dirty="0" smtClean="0"/>
              <a:t/>
            </a:r>
            <a:br>
              <a:rPr lang="en-US" altLang="ar-IQ" sz="4000" dirty="0" smtClean="0"/>
            </a:br>
            <a:r>
              <a:rPr lang="ar-SA" altLang="ar-IQ" sz="4000" dirty="0" smtClean="0"/>
              <a:t>المرتكبة </a:t>
            </a:r>
            <a:r>
              <a:rPr lang="ar-SA" altLang="ar-IQ" sz="4000" dirty="0"/>
              <a:t>خارج العراق</a:t>
            </a:r>
            <a:endParaRPr lang="en-US" altLang="ar-IQ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20814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endParaRPr lang="ar-SA" altLang="ar-IQ" dirty="0" smtClean="0"/>
          </a:p>
          <a:p>
            <a:pPr algn="justLow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ar-SA" altLang="ar-IQ" sz="1400" b="1" dirty="0" smtClean="0">
                <a:cs typeface="+mn-cs"/>
              </a:rPr>
              <a:t>القيد الأول: </a:t>
            </a:r>
            <a:r>
              <a:rPr lang="ar-SA" altLang="ar-IQ" sz="1400" dirty="0" smtClean="0">
                <a:cs typeface="+mn-cs"/>
              </a:rPr>
              <a:t>استحصال </a:t>
            </a:r>
            <a:r>
              <a:rPr lang="ar-IQ" altLang="ar-IQ" sz="1400" dirty="0" smtClean="0">
                <a:cs typeface="+mn-cs"/>
              </a:rPr>
              <a:t>إ</a:t>
            </a:r>
            <a:r>
              <a:rPr lang="ar-SA" altLang="ar-IQ" sz="1400" dirty="0" smtClean="0">
                <a:cs typeface="+mn-cs"/>
              </a:rPr>
              <a:t>ذن من وزير العدل باتخاذ التعقيبات القانونية ازاء مرتكب الجريمة في الخارج سواء كان عراقيا </a:t>
            </a:r>
            <a:r>
              <a:rPr lang="ar-IQ" altLang="ar-IQ" sz="1400" dirty="0" smtClean="0">
                <a:cs typeface="+mn-cs"/>
              </a:rPr>
              <a:t>أ</a:t>
            </a:r>
            <a:r>
              <a:rPr lang="ar-SA" altLang="ar-IQ" sz="1400" dirty="0" smtClean="0">
                <a:cs typeface="+mn-cs"/>
              </a:rPr>
              <a:t>م اجنبيا.</a:t>
            </a:r>
          </a:p>
          <a:p>
            <a:pPr algn="justLow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ar-SA" altLang="ar-IQ" sz="1400" b="1" dirty="0" smtClean="0">
                <a:cs typeface="+mn-cs"/>
              </a:rPr>
              <a:t>القيد الثاني: </a:t>
            </a:r>
            <a:r>
              <a:rPr lang="ar-SA" altLang="ar-IQ" sz="1400" dirty="0" smtClean="0">
                <a:cs typeface="+mn-cs"/>
              </a:rPr>
              <a:t>عدم جواز محاكمة من كان قد ارتكب جريمة في الخارج وصدر عليه حكم نهائي من محكمة اجنبية بإدانته، واستوفى </a:t>
            </a:r>
            <a:endParaRPr lang="ar-IQ" altLang="ar-IQ" sz="1400" dirty="0" smtClean="0">
              <a:cs typeface="+mn-cs"/>
            </a:endParaRPr>
          </a:p>
          <a:p>
            <a:pPr algn="justLow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ar-SA" altLang="ar-IQ" sz="1400" dirty="0" smtClean="0">
                <a:cs typeface="+mn-cs"/>
              </a:rPr>
              <a:t>عقوبته </a:t>
            </a:r>
            <a:r>
              <a:rPr lang="ar-IQ" altLang="ar-IQ" sz="1400" dirty="0" smtClean="0">
                <a:cs typeface="+mn-cs"/>
              </a:rPr>
              <a:t>أو</a:t>
            </a:r>
            <a:r>
              <a:rPr lang="ar-SA" altLang="ar-IQ" sz="1400" dirty="0" smtClean="0">
                <a:cs typeface="+mn-cs"/>
              </a:rPr>
              <a:t> سقطت عنه العقوبة قانونا </a:t>
            </a:r>
            <a:r>
              <a:rPr lang="ar-IQ" altLang="ar-IQ" sz="1400" dirty="0" smtClean="0">
                <a:cs typeface="+mn-cs"/>
              </a:rPr>
              <a:t>أو</a:t>
            </a:r>
            <a:r>
              <a:rPr lang="ar-SA" altLang="ar-IQ" sz="1400" dirty="0" smtClean="0">
                <a:cs typeface="+mn-cs"/>
              </a:rPr>
              <a:t> حكم عليه ببراءته من الجريمة الم</a:t>
            </a:r>
            <a:r>
              <a:rPr lang="ar-IQ" altLang="ar-IQ" sz="1400" dirty="0" smtClean="0">
                <a:cs typeface="+mn-cs"/>
              </a:rPr>
              <a:t>نسوب</a:t>
            </a:r>
            <a:r>
              <a:rPr lang="ar-SA" altLang="ar-IQ" sz="1400" dirty="0" smtClean="0">
                <a:cs typeface="+mn-cs"/>
              </a:rPr>
              <a:t>ة اليه.</a:t>
            </a:r>
            <a:endParaRPr lang="en-US" altLang="ar-IQ" sz="14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1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4823" y="452718"/>
            <a:ext cx="7386011" cy="140053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ar-SA" altLang="ar-IQ" dirty="0" smtClean="0"/>
              <a:t>تطبيق القانون الجنائي </a:t>
            </a:r>
            <a:r>
              <a:rPr lang="ar-IQ" altLang="ar-IQ" dirty="0" smtClean="0"/>
              <a:t/>
            </a:r>
            <a:br>
              <a:rPr lang="ar-IQ" altLang="ar-IQ" dirty="0" smtClean="0"/>
            </a:br>
            <a:r>
              <a:rPr lang="ar-SA" altLang="ar-IQ" dirty="0" smtClean="0"/>
              <a:t>من حيث الاشخاص</a:t>
            </a:r>
            <a:endParaRPr lang="en-US" altLang="ar-IQ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9600" y="2573338"/>
            <a:ext cx="2125664" cy="1316038"/>
          </a:xfrm>
        </p:spPr>
        <p:txBody>
          <a:bodyPr>
            <a:noAutofit/>
          </a:bodyPr>
          <a:lstStyle/>
          <a:p>
            <a:pPr algn="ctr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ar-IQ" altLang="ar-IQ" sz="1400" b="1" dirty="0" smtClean="0"/>
              <a:t>  </a:t>
            </a:r>
            <a:r>
              <a:rPr lang="ar-SA" altLang="ar-IQ" sz="1400" b="1" dirty="0" smtClean="0"/>
              <a:t>القاعدة </a:t>
            </a:r>
            <a:r>
              <a:rPr lang="ar-SA" altLang="ar-IQ" sz="1400" b="1" dirty="0"/>
              <a:t>العامة</a:t>
            </a:r>
          </a:p>
          <a:p>
            <a:pPr algn="justLow" eaLnBrk="1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ar-IQ" altLang="ar-IQ" sz="1400" b="1" dirty="0" smtClean="0"/>
              <a:t>        ت</a:t>
            </a:r>
            <a:r>
              <a:rPr lang="ar-SA" altLang="ar-IQ" sz="1400" b="1" dirty="0"/>
              <a:t>طب</a:t>
            </a:r>
            <a:r>
              <a:rPr lang="ar-IQ" altLang="ar-IQ" sz="1400" b="1" dirty="0"/>
              <a:t>ي</a:t>
            </a:r>
            <a:r>
              <a:rPr lang="ar-SA" altLang="ar-IQ" sz="1400" b="1" dirty="0"/>
              <a:t>ق القانون الجنائي على جميع الاشخاص الذين يرتكبون جرائمهم داخل الاقليم مواطنون كانوا </a:t>
            </a:r>
            <a:r>
              <a:rPr lang="ar-IQ" altLang="ar-IQ" sz="1400" b="1" dirty="0"/>
              <a:t>أ</a:t>
            </a:r>
            <a:r>
              <a:rPr lang="ar-SA" altLang="ar-IQ" sz="1400" b="1" dirty="0"/>
              <a:t>م اجانب.</a:t>
            </a:r>
            <a:endParaRPr lang="en-US" altLang="ar-IQ" sz="1400" b="1" dirty="0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3162300" y="2035174"/>
            <a:ext cx="6115050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9277350" y="20605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6505575" y="20605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162300" y="2035173"/>
            <a:ext cx="0" cy="457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867775" y="25733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ar-IQ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5375276" y="2492376"/>
            <a:ext cx="20986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ar-SA" altLang="ar-IQ" sz="1400" b="1" dirty="0">
                <a:cs typeface="+mj-cs"/>
              </a:rPr>
              <a:t>الاشخاص المستثنون في القانون الوطني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ar-IQ" altLang="ar-IQ" sz="1400" b="1" dirty="0" smtClean="0">
                <a:cs typeface="+mj-cs"/>
              </a:rPr>
              <a:t>1- </a:t>
            </a:r>
            <a:r>
              <a:rPr lang="ar-SA" altLang="ar-IQ" sz="1400" b="1" dirty="0" smtClean="0">
                <a:cs typeface="+mj-cs"/>
              </a:rPr>
              <a:t>رئيس </a:t>
            </a:r>
            <a:r>
              <a:rPr lang="ar-SA" altLang="ar-IQ" sz="1400" b="1" dirty="0">
                <a:cs typeface="+mj-cs"/>
              </a:rPr>
              <a:t>الجمهورية و</a:t>
            </a:r>
            <a:r>
              <a:rPr lang="ar-IQ" altLang="ar-IQ" sz="1400" b="1" dirty="0">
                <a:cs typeface="+mj-cs"/>
              </a:rPr>
              <a:t>نوابه </a:t>
            </a:r>
            <a:r>
              <a:rPr lang="ar-SA" altLang="ar-IQ" sz="1400" b="1" dirty="0">
                <a:cs typeface="+mj-cs"/>
              </a:rPr>
              <a:t>ورئيس الوزراء </a:t>
            </a:r>
            <a:r>
              <a:rPr lang="ar-IQ" altLang="ar-IQ" sz="1400" b="1" dirty="0">
                <a:cs typeface="+mj-cs"/>
              </a:rPr>
              <a:t>ونوابه </a:t>
            </a:r>
            <a:r>
              <a:rPr lang="ar-SA" altLang="ar-IQ" sz="1400" b="1" dirty="0">
                <a:cs typeface="+mj-cs"/>
              </a:rPr>
              <a:t>ووزرائه.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ar-IQ" altLang="ar-IQ" sz="1400" b="1" dirty="0" smtClean="0">
                <a:cs typeface="+mj-cs"/>
              </a:rPr>
              <a:t>2- </a:t>
            </a:r>
            <a:r>
              <a:rPr lang="ar-SA" altLang="ar-IQ" sz="1400" b="1" dirty="0" smtClean="0">
                <a:cs typeface="+mj-cs"/>
              </a:rPr>
              <a:t>رئيس </a:t>
            </a:r>
            <a:r>
              <a:rPr lang="ar-IQ" altLang="ar-IQ" sz="1400" b="1" dirty="0">
                <a:cs typeface="+mj-cs"/>
              </a:rPr>
              <a:t>ونواب </a:t>
            </a:r>
            <a:r>
              <a:rPr lang="ar-SA" altLang="ar-IQ" sz="1400" b="1" dirty="0">
                <a:cs typeface="+mj-cs"/>
              </a:rPr>
              <a:t>واعضاء مجلس النواب.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ar-IQ" altLang="ar-IQ" sz="1400" b="1" dirty="0" smtClean="0">
                <a:cs typeface="+mj-cs"/>
              </a:rPr>
              <a:t>3- </a:t>
            </a:r>
            <a:r>
              <a:rPr lang="ar-SA" altLang="ar-IQ" sz="1400" b="1" dirty="0" smtClean="0">
                <a:cs typeface="+mj-cs"/>
              </a:rPr>
              <a:t>ال</a:t>
            </a:r>
            <a:r>
              <a:rPr lang="ar-IQ" altLang="ar-IQ" sz="1400" b="1" dirty="0">
                <a:cs typeface="+mj-cs"/>
              </a:rPr>
              <a:t>خصوم في الدعوى</a:t>
            </a:r>
            <a:r>
              <a:rPr lang="ar-SA" altLang="ar-IQ" sz="1400" b="1" dirty="0">
                <a:cs typeface="+mj-cs"/>
              </a:rPr>
              <a:t>.</a:t>
            </a:r>
            <a:endParaRPr lang="en-US" altLang="ar-IQ" sz="1400" b="1" dirty="0">
              <a:cs typeface="+mj-cs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063751" y="2492375"/>
            <a:ext cx="2098675" cy="1323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ar-SA" altLang="ar-IQ" sz="1400" b="1" dirty="0">
                <a:effectLst/>
              </a:rPr>
              <a:t>الاشخاص ال</a:t>
            </a:r>
            <a:r>
              <a:rPr lang="ar-IQ" altLang="ar-IQ" sz="1400" b="1" dirty="0">
                <a:effectLst/>
              </a:rPr>
              <a:t>مستثنو</a:t>
            </a:r>
            <a:r>
              <a:rPr lang="ar-SA" altLang="ar-IQ" sz="1400" b="1" dirty="0">
                <a:effectLst/>
              </a:rPr>
              <a:t>ن في القانون الدولي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ar-IQ" altLang="ar-IQ" sz="1400" b="1" dirty="0">
                <a:effectLst/>
              </a:rPr>
              <a:t>1- </a:t>
            </a:r>
            <a:r>
              <a:rPr lang="ar-SA" altLang="ar-IQ" sz="1400" b="1" dirty="0">
                <a:effectLst/>
              </a:rPr>
              <a:t>رؤساء الدول الاجنبية.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ar-IQ" altLang="ar-IQ" sz="1400" b="1" dirty="0">
                <a:effectLst/>
              </a:rPr>
              <a:t>2- </a:t>
            </a:r>
            <a:r>
              <a:rPr lang="ar-SA" altLang="ar-IQ" sz="1400" b="1" dirty="0">
                <a:effectLst/>
              </a:rPr>
              <a:t>المعتمدون السياسيون.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ar-IQ" altLang="ar-IQ" sz="1400" b="1" dirty="0">
                <a:effectLst/>
              </a:rPr>
              <a:t>3- </a:t>
            </a:r>
            <a:r>
              <a:rPr lang="ar-SA" altLang="ar-IQ" sz="1400" b="1" dirty="0">
                <a:effectLst/>
              </a:rPr>
              <a:t>القوات الحربية الاجنبة</a:t>
            </a:r>
            <a:r>
              <a:rPr lang="ar-SA" altLang="ar-IQ" sz="1200" dirty="0"/>
              <a:t>.</a:t>
            </a:r>
            <a:endParaRPr lang="en-US" altLang="ar-IQ" sz="1200" dirty="0"/>
          </a:p>
        </p:txBody>
      </p:sp>
    </p:spTree>
    <p:extLst>
      <p:ext uri="{BB962C8B-B14F-4D97-AF65-F5344CB8AC3E}">
        <p14:creationId xmlns:p14="http://schemas.microsoft.com/office/powerpoint/2010/main" val="247266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1</TotalTime>
  <Words>145</Words>
  <Application>Microsoft Office PowerPoint</Application>
  <PresentationFormat>شاشة عريضة</PresentationFormat>
  <Paragraphs>16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Garamond</vt:lpstr>
      <vt:lpstr>Tahoma</vt:lpstr>
      <vt:lpstr>Wingdings</vt:lpstr>
      <vt:lpstr>فقاعات</vt:lpstr>
      <vt:lpstr>عرض تقديمي في PowerPoint</vt:lpstr>
      <vt:lpstr>قيود تحريك الدعوى الجزائية للجرائم  المرتكبة خارج العراق</vt:lpstr>
      <vt:lpstr>تطبيق القانون الجنائي  من حيث الاشخاص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2</cp:revision>
  <dcterms:created xsi:type="dcterms:W3CDTF">2019-08-23T12:57:12Z</dcterms:created>
  <dcterms:modified xsi:type="dcterms:W3CDTF">2019-08-23T12:58:22Z</dcterms:modified>
</cp:coreProperties>
</file>