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04855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03120" y="598530"/>
            <a:ext cx="7947714" cy="1254717"/>
          </a:xfrm>
        </p:spPr>
        <p:txBody>
          <a:bodyPr/>
          <a:lstStyle/>
          <a:p>
            <a:pPr algn="ctr" eaLnBrk="1" hangingPunct="1">
              <a:defRPr/>
            </a:pPr>
            <a:r>
              <a:rPr lang="ar-SA" altLang="ar-IQ" dirty="0" smtClean="0"/>
              <a:t>مفهوم الجريمة</a:t>
            </a:r>
            <a:endParaRPr lang="en-US" altLang="ar-IQ" dirty="0" smtClean="0"/>
          </a:p>
        </p:txBody>
      </p:sp>
      <p:sp>
        <p:nvSpPr>
          <p:cNvPr id="19461" name="Line 9"/>
          <p:cNvSpPr>
            <a:spLocks noChangeShapeType="1"/>
          </p:cNvSpPr>
          <p:nvPr/>
        </p:nvSpPr>
        <p:spPr bwMode="auto">
          <a:xfrm>
            <a:off x="5591175" y="1509710"/>
            <a:ext cx="0" cy="2966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9462" name="Text Box 10"/>
          <p:cNvSpPr txBox="1">
            <a:spLocks noChangeArrowheads="1"/>
          </p:cNvSpPr>
          <p:nvPr/>
        </p:nvSpPr>
        <p:spPr bwMode="auto">
          <a:xfrm>
            <a:off x="9321799" y="2133601"/>
            <a:ext cx="93662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IQ" altLang="ar-IQ" sz="1600" dirty="0" smtClean="0">
                <a:cs typeface="+mj-cs"/>
              </a:rPr>
              <a:t>  ما </a:t>
            </a:r>
            <a:r>
              <a:rPr lang="ar-SA" altLang="ar-IQ" sz="1600" dirty="0" smtClean="0">
                <a:cs typeface="+mj-cs"/>
              </a:rPr>
              <a:t>معنى </a:t>
            </a:r>
            <a:endParaRPr lang="ar-IQ" altLang="ar-IQ" sz="1600" dirty="0" smtClean="0">
              <a:cs typeface="+mj-cs"/>
            </a:endParaRPr>
          </a:p>
          <a:p>
            <a:pPr eaLnBrk="1" hangingPunct="1"/>
            <a:r>
              <a:rPr lang="ar-SA" altLang="ar-IQ" sz="1600" dirty="0" smtClean="0">
                <a:cs typeface="+mj-cs"/>
              </a:rPr>
              <a:t>الجريمة </a:t>
            </a:r>
            <a:r>
              <a:rPr lang="ar-IQ" altLang="ar-IQ" sz="1600" dirty="0" smtClean="0">
                <a:cs typeface="+mj-cs"/>
              </a:rPr>
              <a:t>؟</a:t>
            </a:r>
            <a:endParaRPr lang="ar-IQ" altLang="ar-IQ" sz="1600" dirty="0">
              <a:cs typeface="+mj-cs"/>
            </a:endParaRPr>
          </a:p>
          <a:p>
            <a:pPr eaLnBrk="1" hangingPunct="1"/>
            <a:endParaRPr lang="ar-SA" altLang="ar-IQ" sz="1600" dirty="0">
              <a:cs typeface="+mj-cs"/>
            </a:endParaRPr>
          </a:p>
          <a:p>
            <a:pPr eaLnBrk="1" hangingPunct="1"/>
            <a:r>
              <a:rPr lang="ar-SA" altLang="ar-IQ" sz="1600" dirty="0">
                <a:cs typeface="+mj-cs"/>
              </a:rPr>
              <a:t>لم تعرف الجريمة </a:t>
            </a:r>
            <a:endParaRPr lang="en-US" altLang="ar-IQ" sz="1600" dirty="0">
              <a:cs typeface="+mj-cs"/>
            </a:endParaRPr>
          </a:p>
        </p:txBody>
      </p:sp>
      <p:sp>
        <p:nvSpPr>
          <p:cNvPr id="19463" name="Line 11"/>
          <p:cNvSpPr>
            <a:spLocks noChangeShapeType="1"/>
          </p:cNvSpPr>
          <p:nvPr/>
        </p:nvSpPr>
        <p:spPr bwMode="auto">
          <a:xfrm>
            <a:off x="9916926" y="27273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 dirty="0" smtClean="0"/>
          </a:p>
          <a:p>
            <a:endParaRPr lang="ar-IQ" dirty="0"/>
          </a:p>
        </p:txBody>
      </p:sp>
      <p:sp>
        <p:nvSpPr>
          <p:cNvPr id="19464" name="Text Box 12"/>
          <p:cNvSpPr txBox="1">
            <a:spLocks noChangeArrowheads="1"/>
          </p:cNvSpPr>
          <p:nvPr/>
        </p:nvSpPr>
        <p:spPr bwMode="auto">
          <a:xfrm>
            <a:off x="3626551" y="1806328"/>
            <a:ext cx="25241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IQ" altLang="ar-IQ" sz="1600" dirty="0" smtClean="0">
                <a:cs typeface="+mj-cs"/>
              </a:rPr>
              <a:t>أركان</a:t>
            </a:r>
            <a:r>
              <a:rPr lang="ar-IQ" altLang="ar-IQ" sz="1600" dirty="0" smtClean="0"/>
              <a:t> </a:t>
            </a:r>
            <a:r>
              <a:rPr lang="ar-IQ" altLang="ar-IQ" sz="1600" dirty="0"/>
              <a:t>الجريمة</a:t>
            </a:r>
            <a:endParaRPr lang="en-US" altLang="ar-IQ" sz="1600" dirty="0"/>
          </a:p>
        </p:txBody>
      </p:sp>
      <p:sp>
        <p:nvSpPr>
          <p:cNvPr id="19465" name="Line 13"/>
          <p:cNvSpPr>
            <a:spLocks noChangeShapeType="1"/>
          </p:cNvSpPr>
          <p:nvPr/>
        </p:nvSpPr>
        <p:spPr bwMode="auto">
          <a:xfrm>
            <a:off x="5892801" y="2152224"/>
            <a:ext cx="1514474" cy="7342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9466" name="Line 14"/>
          <p:cNvSpPr>
            <a:spLocks noChangeShapeType="1"/>
          </p:cNvSpPr>
          <p:nvPr/>
        </p:nvSpPr>
        <p:spPr bwMode="auto">
          <a:xfrm>
            <a:off x="5664200" y="2161056"/>
            <a:ext cx="0" cy="6916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9467" name="Line 15"/>
          <p:cNvSpPr>
            <a:spLocks noChangeShapeType="1"/>
          </p:cNvSpPr>
          <p:nvPr/>
        </p:nvSpPr>
        <p:spPr bwMode="auto">
          <a:xfrm flipH="1">
            <a:off x="4494909" y="2133600"/>
            <a:ext cx="683515" cy="5607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9468" name="Text Box 16"/>
          <p:cNvSpPr txBox="1">
            <a:spLocks noChangeArrowheads="1"/>
          </p:cNvSpPr>
          <p:nvPr/>
        </p:nvSpPr>
        <p:spPr bwMode="auto">
          <a:xfrm>
            <a:off x="6748465" y="2943225"/>
            <a:ext cx="1262060" cy="1248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IQ" sz="1400" dirty="0">
                <a:cs typeface="+mj-cs"/>
              </a:rPr>
              <a:t>الركن</a:t>
            </a:r>
            <a:r>
              <a:rPr lang="ar-SA" altLang="ar-IQ" sz="1400" dirty="0"/>
              <a:t> المادي</a:t>
            </a:r>
          </a:p>
          <a:p>
            <a:pPr eaLnBrk="1" hangingPunct="1"/>
            <a:endParaRPr lang="ar-IQ" altLang="ar-IQ" sz="1400" dirty="0"/>
          </a:p>
          <a:p>
            <a:pPr eaLnBrk="1" hangingPunct="1"/>
            <a:r>
              <a:rPr lang="ar-SA" altLang="ar-IQ" sz="1400" dirty="0"/>
              <a:t>السلوك الجرمي</a:t>
            </a:r>
          </a:p>
          <a:p>
            <a:pPr eaLnBrk="1" hangingPunct="1"/>
            <a:r>
              <a:rPr lang="ar-SA" altLang="ar-IQ" sz="1400" dirty="0"/>
              <a:t>النتيجة الجرمية</a:t>
            </a:r>
            <a:r>
              <a:rPr lang="ar-SA" altLang="ar-IQ" sz="1600" dirty="0"/>
              <a:t> </a:t>
            </a:r>
            <a:endParaRPr lang="ar-IQ" altLang="ar-IQ" sz="1600" dirty="0"/>
          </a:p>
          <a:p>
            <a:pPr eaLnBrk="1" hangingPunct="1"/>
            <a:r>
              <a:rPr lang="ar-IQ" altLang="ar-IQ" sz="1600" dirty="0"/>
              <a:t>علاقة سببية</a:t>
            </a:r>
            <a:endParaRPr lang="en-US" altLang="ar-IQ" sz="1600" dirty="0"/>
          </a:p>
        </p:txBody>
      </p:sp>
      <p:sp>
        <p:nvSpPr>
          <p:cNvPr id="19469" name="Line 17"/>
          <p:cNvSpPr>
            <a:spLocks noChangeShapeType="1"/>
          </p:cNvSpPr>
          <p:nvPr/>
        </p:nvSpPr>
        <p:spPr bwMode="auto">
          <a:xfrm>
            <a:off x="7605713" y="321310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9470" name="Text Box 18"/>
          <p:cNvSpPr txBox="1">
            <a:spLocks noChangeArrowheads="1"/>
          </p:cNvSpPr>
          <p:nvPr/>
        </p:nvSpPr>
        <p:spPr bwMode="auto">
          <a:xfrm>
            <a:off x="4872038" y="2852738"/>
            <a:ext cx="1223962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IQ" sz="1400" dirty="0"/>
              <a:t>الركن المعنوي</a:t>
            </a:r>
            <a:endParaRPr lang="ar-IQ" altLang="ar-IQ" sz="1400" dirty="0"/>
          </a:p>
          <a:p>
            <a:pPr eaLnBrk="1" hangingPunct="1"/>
            <a:endParaRPr lang="ar-SA" altLang="ar-IQ" sz="1400" dirty="0"/>
          </a:p>
          <a:p>
            <a:pPr eaLnBrk="1" hangingPunct="1"/>
            <a:r>
              <a:rPr lang="ar-IQ" altLang="ar-IQ" sz="1400" dirty="0" smtClean="0"/>
              <a:t>1- </a:t>
            </a:r>
            <a:r>
              <a:rPr lang="ar-SA" altLang="ar-IQ" sz="1400" dirty="0" smtClean="0"/>
              <a:t>ا</a:t>
            </a:r>
            <a:r>
              <a:rPr lang="ar-IQ" altLang="ar-IQ" sz="1400" dirty="0" smtClean="0"/>
              <a:t>لإ</a:t>
            </a:r>
            <a:r>
              <a:rPr lang="ar-SA" altLang="ar-IQ" sz="1400" dirty="0" smtClean="0"/>
              <a:t>دراك أو </a:t>
            </a:r>
            <a:r>
              <a:rPr lang="ar-SA" altLang="ar-IQ" sz="1400" dirty="0"/>
              <a:t>التمييز</a:t>
            </a:r>
          </a:p>
          <a:p>
            <a:pPr eaLnBrk="1" hangingPunct="1"/>
            <a:r>
              <a:rPr lang="ar-IQ" altLang="ar-IQ" sz="1400" dirty="0" smtClean="0"/>
              <a:t>2- </a:t>
            </a:r>
            <a:r>
              <a:rPr lang="ar-SA" altLang="ar-IQ" sz="1400" dirty="0" smtClean="0"/>
              <a:t>ا</a:t>
            </a:r>
            <a:r>
              <a:rPr lang="ar-IQ" altLang="ar-IQ" sz="1400" dirty="0" smtClean="0"/>
              <a:t>لإ</a:t>
            </a:r>
            <a:r>
              <a:rPr lang="ar-SA" altLang="ar-IQ" sz="1400" dirty="0" smtClean="0"/>
              <a:t>رادة أو حر</a:t>
            </a:r>
            <a:r>
              <a:rPr lang="ar-IQ" altLang="ar-IQ" sz="1400" dirty="0" smtClean="0"/>
              <a:t>يه</a:t>
            </a:r>
            <a:r>
              <a:rPr lang="ar-SA" altLang="ar-IQ" sz="1400" dirty="0" smtClean="0"/>
              <a:t> </a:t>
            </a:r>
            <a:r>
              <a:rPr lang="ar-SA" altLang="ar-IQ" sz="1400" dirty="0"/>
              <a:t>الاختيار</a:t>
            </a:r>
            <a:r>
              <a:rPr lang="ar-SA" altLang="ar-IQ" sz="1600" dirty="0"/>
              <a:t> </a:t>
            </a:r>
            <a:endParaRPr lang="ar-IQ" altLang="ar-IQ" sz="1600" dirty="0"/>
          </a:p>
          <a:p>
            <a:pPr eaLnBrk="1" hangingPunct="1"/>
            <a:r>
              <a:rPr lang="ar-IQ" altLang="ar-IQ" sz="1400" dirty="0" smtClean="0"/>
              <a:t>* صور </a:t>
            </a:r>
            <a:r>
              <a:rPr lang="ar-IQ" altLang="ar-IQ" sz="1400" dirty="0"/>
              <a:t>الركن المعنوي</a:t>
            </a:r>
            <a:endParaRPr lang="en-US" altLang="ar-IQ" sz="1400" dirty="0"/>
          </a:p>
        </p:txBody>
      </p:sp>
      <p:sp>
        <p:nvSpPr>
          <p:cNvPr id="19471" name="Line 19"/>
          <p:cNvSpPr>
            <a:spLocks noChangeShapeType="1"/>
          </p:cNvSpPr>
          <p:nvPr/>
        </p:nvSpPr>
        <p:spPr bwMode="auto">
          <a:xfrm>
            <a:off x="5664200" y="31146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9472" name="Text Box 20"/>
          <p:cNvSpPr txBox="1">
            <a:spLocks noChangeArrowheads="1"/>
          </p:cNvSpPr>
          <p:nvPr/>
        </p:nvSpPr>
        <p:spPr bwMode="auto">
          <a:xfrm>
            <a:off x="3284538" y="2754552"/>
            <a:ext cx="1458965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IQ" sz="1400" dirty="0"/>
              <a:t>الركن الشرعي</a:t>
            </a:r>
            <a:endParaRPr lang="ar-IQ" altLang="ar-IQ" sz="1400" dirty="0"/>
          </a:p>
          <a:p>
            <a:pPr eaLnBrk="1" hangingPunct="1"/>
            <a:endParaRPr lang="ar-IQ" altLang="ar-IQ" sz="1400" dirty="0" smtClean="0"/>
          </a:p>
          <a:p>
            <a:pPr algn="ctr" eaLnBrk="1" hangingPunct="1"/>
            <a:endParaRPr lang="ar-SA" altLang="ar-IQ" sz="1400" dirty="0"/>
          </a:p>
          <a:p>
            <a:pPr eaLnBrk="1" hangingPunct="1"/>
            <a:r>
              <a:rPr lang="ar-IQ" altLang="ar-IQ" sz="1400" dirty="0" smtClean="0"/>
              <a:t>1- </a:t>
            </a:r>
            <a:r>
              <a:rPr lang="ar-SA" altLang="ar-IQ" sz="1400" dirty="0"/>
              <a:t>انطباق ا</a:t>
            </a:r>
            <a:r>
              <a:rPr lang="ar-IQ" altLang="ar-IQ" sz="1400" dirty="0"/>
              <a:t>النص</a:t>
            </a:r>
            <a:r>
              <a:rPr lang="ar-SA" altLang="ar-IQ" sz="1400" dirty="0"/>
              <a:t> القانوني العقابي على فعل ما</a:t>
            </a:r>
          </a:p>
          <a:p>
            <a:pPr eaLnBrk="1" hangingPunct="1"/>
            <a:r>
              <a:rPr lang="ar-IQ" altLang="ar-IQ" sz="1400" dirty="0"/>
              <a:t>2- </a:t>
            </a:r>
            <a:r>
              <a:rPr lang="ar-SA" altLang="ar-IQ" sz="1400" dirty="0"/>
              <a:t>عدم توافر سبب من اسباب الاباحة </a:t>
            </a:r>
            <a:r>
              <a:rPr lang="ar-IQ" altLang="ar-IQ" sz="1400" dirty="0"/>
              <a:t>للفعل </a:t>
            </a:r>
            <a:r>
              <a:rPr lang="ar-SA" altLang="ar-IQ" sz="1400" dirty="0"/>
              <a:t>المرتكب</a:t>
            </a:r>
            <a:r>
              <a:rPr lang="ar-SA" altLang="ar-IQ" dirty="0"/>
              <a:t> </a:t>
            </a:r>
            <a:endParaRPr lang="en-US" altLang="ar-IQ" dirty="0"/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2447925" y="2205038"/>
            <a:ext cx="8229600" cy="496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defRPr/>
            </a:pPr>
            <a:endParaRPr lang="en-US" altLang="ar-IQ"/>
          </a:p>
        </p:txBody>
      </p:sp>
      <p:sp>
        <p:nvSpPr>
          <p:cNvPr id="19475" name="Line 24"/>
          <p:cNvSpPr>
            <a:spLocks noChangeShapeType="1"/>
          </p:cNvSpPr>
          <p:nvPr/>
        </p:nvSpPr>
        <p:spPr bwMode="auto">
          <a:xfrm>
            <a:off x="7951420" y="4085273"/>
            <a:ext cx="472650" cy="330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9476" name="Line 26"/>
          <p:cNvSpPr>
            <a:spLocks noChangeShapeType="1"/>
          </p:cNvSpPr>
          <p:nvPr/>
        </p:nvSpPr>
        <p:spPr bwMode="auto">
          <a:xfrm>
            <a:off x="7636675" y="4103606"/>
            <a:ext cx="6714" cy="3517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9477" name="Line 27"/>
          <p:cNvSpPr>
            <a:spLocks noChangeShapeType="1"/>
          </p:cNvSpPr>
          <p:nvPr/>
        </p:nvSpPr>
        <p:spPr bwMode="auto">
          <a:xfrm flipH="1">
            <a:off x="6996959" y="4103606"/>
            <a:ext cx="248021" cy="17235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9478" name="Text Box 28"/>
          <p:cNvSpPr txBox="1">
            <a:spLocks noChangeArrowheads="1"/>
          </p:cNvSpPr>
          <p:nvPr/>
        </p:nvSpPr>
        <p:spPr bwMode="auto">
          <a:xfrm>
            <a:off x="7248526" y="4437063"/>
            <a:ext cx="10080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ar-IQ" altLang="ar-IQ" sz="1400" dirty="0"/>
              <a:t>نظرية </a:t>
            </a:r>
            <a:r>
              <a:rPr lang="ar-IQ" altLang="ar-IQ" sz="1400" dirty="0">
                <a:cs typeface="+mj-cs"/>
              </a:rPr>
              <a:t>السبب</a:t>
            </a:r>
            <a:r>
              <a:rPr lang="ar-IQ" altLang="ar-IQ" sz="1400" dirty="0"/>
              <a:t> الملائم</a:t>
            </a:r>
            <a:endParaRPr lang="en-US" altLang="ar-IQ" sz="1400" dirty="0"/>
          </a:p>
        </p:txBody>
      </p:sp>
      <p:sp>
        <p:nvSpPr>
          <p:cNvPr id="19479" name="Text Box 29"/>
          <p:cNvSpPr txBox="1">
            <a:spLocks noChangeArrowheads="1"/>
          </p:cNvSpPr>
          <p:nvPr/>
        </p:nvSpPr>
        <p:spPr bwMode="auto">
          <a:xfrm>
            <a:off x="8401051" y="4356100"/>
            <a:ext cx="72945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ar-IQ" altLang="ar-IQ" sz="1400" dirty="0" smtClean="0">
                <a:cs typeface="+mj-cs"/>
              </a:rPr>
              <a:t>نظرية تعادل الأسباب</a:t>
            </a:r>
            <a:endParaRPr lang="en-US" altLang="ar-IQ" sz="1400" dirty="0">
              <a:cs typeface="+mj-cs"/>
            </a:endParaRPr>
          </a:p>
        </p:txBody>
      </p:sp>
      <p:sp>
        <p:nvSpPr>
          <p:cNvPr id="19480" name="Text Box 30"/>
          <p:cNvSpPr txBox="1">
            <a:spLocks noChangeArrowheads="1"/>
          </p:cNvSpPr>
          <p:nvPr/>
        </p:nvSpPr>
        <p:spPr bwMode="auto">
          <a:xfrm>
            <a:off x="6290892" y="3976483"/>
            <a:ext cx="1008063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ar-IQ" altLang="ar-IQ" sz="1400" dirty="0" smtClean="0"/>
          </a:p>
          <a:p>
            <a:pPr algn="ctr" eaLnBrk="1" hangingPunct="1">
              <a:spcBef>
                <a:spcPct val="50000"/>
              </a:spcBef>
            </a:pPr>
            <a:r>
              <a:rPr lang="ar-IQ" altLang="ar-IQ" sz="1400" dirty="0" smtClean="0"/>
              <a:t>موقف </a:t>
            </a:r>
            <a:r>
              <a:rPr lang="ar-IQ" altLang="ar-IQ" sz="1400" dirty="0">
                <a:cs typeface="+mj-cs"/>
              </a:rPr>
              <a:t>المشرع</a:t>
            </a:r>
            <a:r>
              <a:rPr lang="ar-IQ" altLang="ar-IQ" sz="1400" dirty="0"/>
              <a:t> العراقي</a:t>
            </a:r>
            <a:endParaRPr lang="en-US" altLang="ar-IQ" sz="1400" dirty="0"/>
          </a:p>
        </p:txBody>
      </p:sp>
      <p:sp>
        <p:nvSpPr>
          <p:cNvPr id="25" name="Line 4"/>
          <p:cNvSpPr>
            <a:spLocks noChangeShapeType="1"/>
          </p:cNvSpPr>
          <p:nvPr/>
        </p:nvSpPr>
        <p:spPr bwMode="auto">
          <a:xfrm>
            <a:off x="5591175" y="1502368"/>
            <a:ext cx="4325751" cy="585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7" name="Line 19"/>
          <p:cNvSpPr>
            <a:spLocks noChangeShapeType="1"/>
          </p:cNvSpPr>
          <p:nvPr/>
        </p:nvSpPr>
        <p:spPr bwMode="auto">
          <a:xfrm>
            <a:off x="5664200" y="3114675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 flipH="1">
            <a:off x="9916926" y="1560900"/>
            <a:ext cx="0" cy="4537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01562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قاعات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TM03457510[[fn=فقاعات]]</Template>
  <TotalTime>0</TotalTime>
  <Words>69</Words>
  <Application>Microsoft Office PowerPoint</Application>
  <PresentationFormat>شاشة عريضة</PresentationFormat>
  <Paragraphs>25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8" baseType="lpstr">
      <vt:lpstr>Arial</vt:lpstr>
      <vt:lpstr>Century Gothic</vt:lpstr>
      <vt:lpstr>Garamond</vt:lpstr>
      <vt:lpstr>Tahoma</vt:lpstr>
      <vt:lpstr>Wingdings</vt:lpstr>
      <vt:lpstr>فقاعات</vt:lpstr>
      <vt:lpstr>عرض تقديمي في PowerPoint</vt:lpstr>
      <vt:lpstr>مفهوم الجريمة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Mazin</dc:creator>
  <cp:lastModifiedBy>Mazin</cp:lastModifiedBy>
  <cp:revision>1</cp:revision>
  <dcterms:created xsi:type="dcterms:W3CDTF">2019-08-23T12:56:12Z</dcterms:created>
  <dcterms:modified xsi:type="dcterms:W3CDTF">2019-08-23T12:56:39Z</dcterms:modified>
</cp:coreProperties>
</file>