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r" defTabSz="914400" rtl="1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53849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676274"/>
            <a:ext cx="7771184" cy="1176973"/>
          </a:xfrm>
        </p:spPr>
        <p:txBody>
          <a:bodyPr/>
          <a:lstStyle/>
          <a:p>
            <a:pPr algn="ctr" eaLnBrk="1" hangingPunct="1">
              <a:defRPr/>
            </a:pPr>
            <a:r>
              <a:rPr lang="ar-SA" altLang="ar-IQ" dirty="0" smtClean="0"/>
              <a:t>الشروع في الجريمة</a:t>
            </a:r>
            <a:r>
              <a:rPr lang="en-US" altLang="ar-IQ" dirty="0" smtClean="0"/>
              <a:t>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ar-IQ" altLang="ar-IQ" dirty="0" smtClean="0"/>
              <a:t> </a:t>
            </a:r>
            <a:endParaRPr lang="en-US" altLang="ar-IQ" dirty="0" smtClean="0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3003550" y="1926273"/>
            <a:ext cx="662622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9629773" y="1916112"/>
            <a:ext cx="2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7604125" y="192627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5360988" y="192627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3003550" y="191611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9048749" y="2349500"/>
            <a:ext cx="1001104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IQ" sz="1400" dirty="0"/>
              <a:t>معنى </a:t>
            </a:r>
            <a:r>
              <a:rPr lang="ar-SA" altLang="ar-IQ" sz="1400" dirty="0">
                <a:cs typeface="+mj-cs"/>
              </a:rPr>
              <a:t>الشروع</a:t>
            </a:r>
          </a:p>
          <a:p>
            <a:pPr eaLnBrk="1" hangingPunct="1"/>
            <a:r>
              <a:rPr lang="ar-IQ" altLang="ar-IQ" sz="1400" dirty="0" smtClean="0"/>
              <a:t>وفق </a:t>
            </a:r>
            <a:r>
              <a:rPr lang="ar-SA" altLang="ar-IQ" sz="1400" dirty="0" smtClean="0"/>
              <a:t>المادة (30</a:t>
            </a:r>
            <a:r>
              <a:rPr lang="ar-SA" altLang="ar-IQ" sz="1400" dirty="0"/>
              <a:t>) </a:t>
            </a:r>
            <a:r>
              <a:rPr lang="ar-SA" altLang="ar-IQ" sz="1400" dirty="0" smtClean="0"/>
              <a:t>ق.ع.ع</a:t>
            </a:r>
            <a:r>
              <a:rPr lang="ar-SA" altLang="ar-IQ" dirty="0"/>
              <a:t>.</a:t>
            </a:r>
            <a:endParaRPr lang="en-US" altLang="ar-IQ" dirty="0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6959600" y="2349500"/>
            <a:ext cx="122555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IQ" sz="1400" dirty="0"/>
              <a:t>مراحل الشروع</a:t>
            </a:r>
          </a:p>
          <a:p>
            <a:pPr algn="ctr" eaLnBrk="1" hangingPunct="1"/>
            <a:r>
              <a:rPr lang="ar-IQ" altLang="ar-IQ" sz="1400" dirty="0"/>
              <a:t>1-</a:t>
            </a:r>
            <a:r>
              <a:rPr lang="ar-SA" altLang="ar-IQ" sz="1400" dirty="0"/>
              <a:t>مراحلة التفكير والتصميم على الجريمة</a:t>
            </a:r>
          </a:p>
          <a:p>
            <a:pPr algn="ctr" eaLnBrk="1" hangingPunct="1"/>
            <a:r>
              <a:rPr lang="ar-IQ" altLang="ar-IQ" sz="1400" dirty="0"/>
              <a:t>2-</a:t>
            </a:r>
            <a:r>
              <a:rPr lang="ar-SA" altLang="ar-IQ" sz="1400" dirty="0"/>
              <a:t>مرحلة الاعمال التحضيرية</a:t>
            </a:r>
          </a:p>
          <a:p>
            <a:pPr algn="ctr" eaLnBrk="1" hangingPunct="1"/>
            <a:r>
              <a:rPr lang="ar-IQ" altLang="ar-IQ" sz="1400" dirty="0"/>
              <a:t>3-</a:t>
            </a:r>
            <a:r>
              <a:rPr lang="ar-SA" altLang="ar-IQ" sz="1400" dirty="0"/>
              <a:t>مرحلة التنفيذ</a:t>
            </a:r>
            <a:endParaRPr lang="en-US" altLang="ar-IQ" sz="1400" dirty="0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4583113" y="2276475"/>
            <a:ext cx="122555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IQ" altLang="ar-IQ" sz="1400" dirty="0" smtClean="0"/>
              <a:t>أ</a:t>
            </a:r>
            <a:r>
              <a:rPr lang="ar-SA" altLang="ar-IQ" sz="1400" dirty="0" smtClean="0"/>
              <a:t>ركان الشروع</a:t>
            </a:r>
            <a:endParaRPr lang="en-US" altLang="ar-IQ" sz="1400" dirty="0" smtClean="0"/>
          </a:p>
          <a:p>
            <a:pPr eaLnBrk="1" hangingPunct="1"/>
            <a:r>
              <a:rPr lang="ar-IQ" altLang="ar-IQ" sz="1400" dirty="0" smtClean="0"/>
              <a:t>1- </a:t>
            </a:r>
            <a:r>
              <a:rPr lang="ar-SA" altLang="ar-IQ" sz="1400" dirty="0" smtClean="0"/>
              <a:t>الركن </a:t>
            </a:r>
            <a:r>
              <a:rPr lang="ar-SA" altLang="ar-IQ" sz="1400" dirty="0"/>
              <a:t>المادي</a:t>
            </a:r>
            <a:br>
              <a:rPr lang="ar-SA" altLang="ar-IQ" sz="1400" dirty="0"/>
            </a:br>
            <a:r>
              <a:rPr lang="ar-SA" altLang="ar-IQ" sz="1400" dirty="0"/>
              <a:t>الركن المعنوي</a:t>
            </a:r>
          </a:p>
          <a:p>
            <a:pPr eaLnBrk="1" hangingPunct="1"/>
            <a:r>
              <a:rPr lang="ar-SA" altLang="ar-IQ" sz="1400" dirty="0"/>
              <a:t>تخلف النتيجة الجرمية</a:t>
            </a:r>
            <a:r>
              <a:rPr lang="en-US" altLang="ar-IQ" sz="1400" dirty="0"/>
              <a:t> </a:t>
            </a:r>
          </a:p>
        </p:txBody>
      </p:sp>
      <p:sp>
        <p:nvSpPr>
          <p:cNvPr id="20492" name="Text Box 13"/>
          <p:cNvSpPr txBox="1">
            <a:spLocks noChangeArrowheads="1"/>
          </p:cNvSpPr>
          <p:nvPr/>
        </p:nvSpPr>
        <p:spPr bwMode="auto">
          <a:xfrm>
            <a:off x="2135189" y="2276476"/>
            <a:ext cx="1584325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IQ" altLang="ar-IQ" sz="1400" dirty="0" smtClean="0">
                <a:cs typeface="+mj-cs"/>
              </a:rPr>
              <a:t>- عقوبة الشروع وفق المادة (31) ق . ع  . ع</a:t>
            </a:r>
          </a:p>
          <a:p>
            <a:pPr eaLnBrk="1" hangingPunct="1"/>
            <a:r>
              <a:rPr lang="ar-IQ" altLang="ar-IQ" sz="1400" dirty="0" smtClean="0">
                <a:cs typeface="+mj-cs"/>
              </a:rPr>
              <a:t>- </a:t>
            </a:r>
            <a:r>
              <a:rPr lang="ar-SA" altLang="ar-IQ" sz="1400" dirty="0">
                <a:cs typeface="+mj-cs"/>
              </a:rPr>
              <a:t>ا</a:t>
            </a:r>
            <a:r>
              <a:rPr lang="ar-IQ" altLang="ar-IQ" sz="1400" dirty="0">
                <a:cs typeface="+mj-cs"/>
              </a:rPr>
              <a:t> </a:t>
            </a:r>
            <a:r>
              <a:rPr lang="ar-SA" altLang="ar-IQ" sz="1400" dirty="0">
                <a:cs typeface="+mj-cs"/>
              </a:rPr>
              <a:t>لجريمة المستحيلة</a:t>
            </a:r>
          </a:p>
          <a:p>
            <a:pPr eaLnBrk="1" hangingPunct="1"/>
            <a:r>
              <a:rPr lang="ar-IQ" altLang="ar-IQ" sz="1400" dirty="0">
                <a:cs typeface="+mj-cs"/>
              </a:rPr>
              <a:t>1- </a:t>
            </a:r>
            <a:r>
              <a:rPr lang="ar-SA" altLang="ar-IQ" sz="1400" dirty="0">
                <a:cs typeface="+mj-cs"/>
              </a:rPr>
              <a:t>معنى الجريمة المستحيلة</a:t>
            </a:r>
          </a:p>
          <a:p>
            <a:pPr eaLnBrk="1" hangingPunct="1"/>
            <a:r>
              <a:rPr lang="ar-IQ" altLang="ar-IQ" sz="1400" dirty="0">
                <a:cs typeface="+mj-cs"/>
              </a:rPr>
              <a:t>2- </a:t>
            </a:r>
            <a:r>
              <a:rPr lang="ar-SA" altLang="ar-IQ" sz="1400" dirty="0" smtClean="0">
                <a:cs typeface="+mj-cs"/>
              </a:rPr>
              <a:t>ا</a:t>
            </a:r>
            <a:r>
              <a:rPr lang="ar-IQ" altLang="ar-IQ" sz="1400" dirty="0" smtClean="0">
                <a:cs typeface="+mj-cs"/>
              </a:rPr>
              <a:t>لإ</a:t>
            </a:r>
            <a:r>
              <a:rPr lang="ar-SA" altLang="ar-IQ" sz="1400" dirty="0" smtClean="0">
                <a:cs typeface="+mj-cs"/>
              </a:rPr>
              <a:t>راء </a:t>
            </a:r>
            <a:r>
              <a:rPr lang="ar-SA" altLang="ar-IQ" sz="1400" dirty="0">
                <a:cs typeface="+mj-cs"/>
              </a:rPr>
              <a:t>الفقهية</a:t>
            </a:r>
          </a:p>
          <a:p>
            <a:pPr eaLnBrk="1" hangingPunct="1"/>
            <a:r>
              <a:rPr lang="ar-IQ" altLang="ar-IQ" sz="1400" dirty="0">
                <a:cs typeface="+mj-cs"/>
              </a:rPr>
              <a:t>3- </a:t>
            </a:r>
            <a:r>
              <a:rPr lang="ar-SA" altLang="ar-IQ" sz="1400" dirty="0">
                <a:cs typeface="+mj-cs"/>
              </a:rPr>
              <a:t>شروط العقاب على الجريمة المستحيلة.</a:t>
            </a:r>
            <a:r>
              <a:rPr lang="en-US" altLang="ar-IQ" sz="1400" dirty="0"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6667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فقاعات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TM03457510[[fn=فقاعات]]</Template>
  <TotalTime>0</TotalTime>
  <Words>67</Words>
  <Application>Microsoft Office PowerPoint</Application>
  <PresentationFormat>شاشة عريضة</PresentationFormat>
  <Paragraphs>16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Garamond</vt:lpstr>
      <vt:lpstr>Tahoma</vt:lpstr>
      <vt:lpstr>فقاعات</vt:lpstr>
      <vt:lpstr>عرض تقديمي في PowerPoint</vt:lpstr>
      <vt:lpstr>الشروع في الجريمة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Mazin</dc:creator>
  <cp:lastModifiedBy>Mazin</cp:lastModifiedBy>
  <cp:revision>1</cp:revision>
  <dcterms:created xsi:type="dcterms:W3CDTF">2019-08-23T12:54:51Z</dcterms:created>
  <dcterms:modified xsi:type="dcterms:W3CDTF">2019-08-23T12:55:34Z</dcterms:modified>
</cp:coreProperties>
</file>