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3333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1864" y="800100"/>
            <a:ext cx="7848970" cy="1053147"/>
          </a:xfrm>
        </p:spPr>
        <p:txBody>
          <a:bodyPr/>
          <a:lstStyle/>
          <a:p>
            <a:pPr algn="ctr" eaLnBrk="1" hangingPunct="1">
              <a:defRPr/>
            </a:pPr>
            <a:r>
              <a:rPr lang="ar-IQ" altLang="ar-IQ" dirty="0" smtClean="0"/>
              <a:t>المساهمة في الجريمة</a:t>
            </a:r>
            <a:endParaRPr lang="en-US" altLang="ar-IQ" dirty="0" smtClean="0"/>
          </a:p>
        </p:txBody>
      </p:sp>
      <p:sp>
        <p:nvSpPr>
          <p:cNvPr id="21508" name="Line 6"/>
          <p:cNvSpPr>
            <a:spLocks noChangeShapeType="1"/>
          </p:cNvSpPr>
          <p:nvPr/>
        </p:nvSpPr>
        <p:spPr bwMode="auto">
          <a:xfrm flipV="1">
            <a:off x="3008314" y="2133599"/>
            <a:ext cx="6045199" cy="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1509" name="Line 7"/>
          <p:cNvSpPr>
            <a:spLocks noChangeShapeType="1"/>
          </p:cNvSpPr>
          <p:nvPr/>
        </p:nvSpPr>
        <p:spPr bwMode="auto">
          <a:xfrm>
            <a:off x="9053513" y="2140586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1510" name="Line 8"/>
          <p:cNvSpPr>
            <a:spLocks noChangeShapeType="1"/>
          </p:cNvSpPr>
          <p:nvPr/>
        </p:nvSpPr>
        <p:spPr bwMode="auto">
          <a:xfrm>
            <a:off x="6310313" y="21336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1511" name="Line 9"/>
          <p:cNvSpPr>
            <a:spLocks noChangeShapeType="1"/>
          </p:cNvSpPr>
          <p:nvPr/>
        </p:nvSpPr>
        <p:spPr bwMode="auto">
          <a:xfrm flipH="1">
            <a:off x="3008314" y="2133600"/>
            <a:ext cx="1588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1512" name="Text Box 10"/>
          <p:cNvSpPr txBox="1">
            <a:spLocks noChangeArrowheads="1"/>
          </p:cNvSpPr>
          <p:nvPr/>
        </p:nvSpPr>
        <p:spPr bwMode="auto">
          <a:xfrm>
            <a:off x="8543926" y="2420938"/>
            <a:ext cx="1008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ar-IQ" altLang="ar-IQ"/>
          </a:p>
        </p:txBody>
      </p:sp>
      <p:sp>
        <p:nvSpPr>
          <p:cNvPr id="21513" name="Text Box 11"/>
          <p:cNvSpPr txBox="1">
            <a:spLocks noChangeArrowheads="1"/>
          </p:cNvSpPr>
          <p:nvPr/>
        </p:nvSpPr>
        <p:spPr bwMode="auto">
          <a:xfrm>
            <a:off x="8472488" y="2420938"/>
            <a:ext cx="10795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ar-IQ" altLang="ar-IQ" sz="1400" dirty="0" smtClean="0">
                <a:cs typeface="+mj-cs"/>
              </a:rPr>
              <a:t>ما </a:t>
            </a:r>
            <a:r>
              <a:rPr lang="ar-SA" altLang="ar-IQ" sz="1400" dirty="0" smtClean="0">
                <a:cs typeface="+mj-cs"/>
              </a:rPr>
              <a:t>معنى </a:t>
            </a:r>
            <a:r>
              <a:rPr lang="ar-SA" altLang="ar-IQ" sz="1400" dirty="0">
                <a:cs typeface="+mj-cs"/>
              </a:rPr>
              <a:t>المساهمة في </a:t>
            </a:r>
            <a:r>
              <a:rPr lang="ar-SA" altLang="ar-IQ" sz="1400" dirty="0" smtClean="0">
                <a:cs typeface="+mj-cs"/>
              </a:rPr>
              <a:t>الجريمة</a:t>
            </a:r>
            <a:r>
              <a:rPr lang="ar-IQ" altLang="ar-IQ" sz="1400" dirty="0" smtClean="0">
                <a:cs typeface="+mj-cs"/>
              </a:rPr>
              <a:t> ؟</a:t>
            </a:r>
            <a:endParaRPr lang="en-US" altLang="ar-IQ" sz="1400" dirty="0">
              <a:cs typeface="+mj-cs"/>
            </a:endParaRPr>
          </a:p>
        </p:txBody>
      </p:sp>
      <p:sp>
        <p:nvSpPr>
          <p:cNvPr id="21514" name="Text Box 12"/>
          <p:cNvSpPr txBox="1">
            <a:spLocks noChangeArrowheads="1"/>
          </p:cNvSpPr>
          <p:nvPr/>
        </p:nvSpPr>
        <p:spPr bwMode="auto">
          <a:xfrm>
            <a:off x="5172076" y="2420938"/>
            <a:ext cx="2571749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IQ" sz="1400" b="1" dirty="0">
                <a:cs typeface="+mj-cs"/>
              </a:rPr>
              <a:t>الفاعل الاصلي في الجريمة</a:t>
            </a:r>
            <a:r>
              <a:rPr lang="ar-SA" altLang="ar-IQ" sz="1400" dirty="0">
                <a:cs typeface="+mj-cs"/>
              </a:rPr>
              <a:t> </a:t>
            </a:r>
          </a:p>
          <a:p>
            <a:pPr lvl="1" algn="justLow" eaLnBrk="1" hangingPunct="1"/>
            <a:r>
              <a:rPr lang="ar-SA" altLang="ar-IQ" sz="1400" dirty="0">
                <a:cs typeface="+mj-cs"/>
              </a:rPr>
              <a:t>المادة (47) ق.ع.ع. والمادة (49) ق.ع.ع</a:t>
            </a:r>
          </a:p>
          <a:p>
            <a:pPr lvl="1" algn="justLow" eaLnBrk="1" hangingPunct="1"/>
            <a:r>
              <a:rPr lang="ar-IQ" altLang="ar-IQ" sz="1400" dirty="0">
                <a:cs typeface="+mj-cs"/>
              </a:rPr>
              <a:t>1- </a:t>
            </a:r>
            <a:r>
              <a:rPr lang="ar-SA" altLang="ar-IQ" sz="1400" dirty="0">
                <a:cs typeface="+mj-cs"/>
              </a:rPr>
              <a:t>من ارتكب الجريمة وحده </a:t>
            </a:r>
            <a:r>
              <a:rPr lang="ar-SA" altLang="ar-IQ" sz="1400" dirty="0" smtClean="0">
                <a:cs typeface="+mj-cs"/>
              </a:rPr>
              <a:t>أو </a:t>
            </a:r>
            <a:r>
              <a:rPr lang="ar-SA" altLang="ar-IQ" sz="1400" dirty="0">
                <a:cs typeface="+mj-cs"/>
              </a:rPr>
              <a:t>مع غيره</a:t>
            </a:r>
            <a:r>
              <a:rPr lang="ar-IQ" altLang="ar-IQ" sz="1400" dirty="0">
                <a:cs typeface="+mj-cs"/>
              </a:rPr>
              <a:t>.</a:t>
            </a:r>
            <a:r>
              <a:rPr lang="ar-SA" altLang="ar-IQ" sz="1400" dirty="0">
                <a:cs typeface="+mj-cs"/>
              </a:rPr>
              <a:t> </a:t>
            </a:r>
          </a:p>
          <a:p>
            <a:pPr lvl="1" algn="justLow" eaLnBrk="1" hangingPunct="1"/>
            <a:r>
              <a:rPr lang="ar-IQ" altLang="ar-IQ" sz="1400" dirty="0">
                <a:cs typeface="+mj-cs"/>
              </a:rPr>
              <a:t>2- </a:t>
            </a:r>
            <a:r>
              <a:rPr lang="ar-SA" altLang="ar-IQ" sz="1400" dirty="0">
                <a:cs typeface="+mj-cs"/>
              </a:rPr>
              <a:t>من دخل الجريمة دون دخوله في ارتكاب الركن المادي للجريمة</a:t>
            </a:r>
          </a:p>
          <a:p>
            <a:pPr lvl="1" algn="justLow" eaLnBrk="1" hangingPunct="1"/>
            <a:r>
              <a:rPr lang="ar-IQ" altLang="ar-IQ" sz="1400" dirty="0">
                <a:cs typeface="+mj-cs"/>
              </a:rPr>
              <a:t>3- </a:t>
            </a:r>
            <a:r>
              <a:rPr lang="ar-SA" altLang="ar-IQ" sz="1400" dirty="0">
                <a:cs typeface="+mj-cs"/>
              </a:rPr>
              <a:t>الفاعل المعنوي</a:t>
            </a:r>
            <a:r>
              <a:rPr lang="ar-IQ" altLang="ar-IQ" sz="1400" dirty="0">
                <a:cs typeface="+mj-cs"/>
              </a:rPr>
              <a:t>.</a:t>
            </a:r>
            <a:endParaRPr lang="ar-SA" altLang="ar-IQ" sz="1400" dirty="0">
              <a:cs typeface="+mj-cs"/>
            </a:endParaRPr>
          </a:p>
          <a:p>
            <a:pPr lvl="1" algn="justLow" eaLnBrk="1" hangingPunct="1"/>
            <a:r>
              <a:rPr lang="ar-IQ" altLang="ar-IQ" sz="1400" dirty="0">
                <a:cs typeface="+mj-cs"/>
              </a:rPr>
              <a:t>4- </a:t>
            </a:r>
            <a:r>
              <a:rPr lang="ar-SA" altLang="ar-IQ" sz="1400" dirty="0">
                <a:cs typeface="+mj-cs"/>
              </a:rPr>
              <a:t>من كان حاضرا مسرح الجريمة اثناء ارتكابها </a:t>
            </a:r>
            <a:r>
              <a:rPr lang="ar-SA" altLang="ar-IQ" sz="1400" dirty="0" smtClean="0">
                <a:cs typeface="+mj-cs"/>
              </a:rPr>
              <a:t>أو </a:t>
            </a:r>
            <a:r>
              <a:rPr lang="ar-SA" altLang="ar-IQ" sz="1400" dirty="0">
                <a:cs typeface="+mj-cs"/>
              </a:rPr>
              <a:t>ارتكاب </a:t>
            </a:r>
            <a:r>
              <a:rPr lang="ar-IQ" altLang="ar-IQ" sz="1400" dirty="0" smtClean="0">
                <a:cs typeface="+mj-cs"/>
              </a:rPr>
              <a:t>أ</a:t>
            </a:r>
            <a:r>
              <a:rPr lang="ar-SA" altLang="ar-IQ" sz="1400" dirty="0" smtClean="0">
                <a:cs typeface="+mj-cs"/>
              </a:rPr>
              <a:t>ي </a:t>
            </a:r>
            <a:r>
              <a:rPr lang="ar-SA" altLang="ar-IQ" sz="1400" dirty="0">
                <a:cs typeface="+mj-cs"/>
              </a:rPr>
              <a:t>فعل من الافعال المكونة لها.</a:t>
            </a:r>
            <a:endParaRPr lang="en-US" altLang="ar-IQ" sz="1400" dirty="0">
              <a:cs typeface="+mj-cs"/>
            </a:endParaRPr>
          </a:p>
        </p:txBody>
      </p:sp>
      <p:sp>
        <p:nvSpPr>
          <p:cNvPr id="21515" name="Text Box 13"/>
          <p:cNvSpPr txBox="1">
            <a:spLocks noChangeArrowheads="1"/>
          </p:cNvSpPr>
          <p:nvPr/>
        </p:nvSpPr>
        <p:spPr bwMode="auto">
          <a:xfrm>
            <a:off x="2201864" y="2506663"/>
            <a:ext cx="1584325" cy="184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IQ" sz="1400" dirty="0">
                <a:cs typeface="+mj-cs"/>
              </a:rPr>
              <a:t>الشريك في الجريمة</a:t>
            </a:r>
          </a:p>
          <a:p>
            <a:pPr eaLnBrk="1" hangingPunct="1"/>
            <a:r>
              <a:rPr lang="ar-SA" altLang="ar-IQ" sz="1400" dirty="0">
                <a:cs typeface="+mj-cs"/>
              </a:rPr>
              <a:t>المادة (48) ق.ع.ع.</a:t>
            </a:r>
          </a:p>
          <a:p>
            <a:pPr eaLnBrk="1" hangingPunct="1"/>
            <a:r>
              <a:rPr lang="ar-IQ" altLang="ar-IQ" sz="1400" dirty="0">
                <a:cs typeface="+mj-cs"/>
              </a:rPr>
              <a:t>1- </a:t>
            </a:r>
            <a:r>
              <a:rPr lang="ar-SA" altLang="ar-IQ" sz="1400" dirty="0">
                <a:cs typeface="+mj-cs"/>
              </a:rPr>
              <a:t>التحريض على ارتكاب الجريمة </a:t>
            </a:r>
            <a:r>
              <a:rPr lang="ar-IQ" altLang="ar-IQ" sz="1400" dirty="0">
                <a:cs typeface="+mj-cs"/>
              </a:rPr>
              <a:t>.</a:t>
            </a:r>
            <a:endParaRPr lang="ar-SA" altLang="ar-IQ" sz="1400" dirty="0">
              <a:cs typeface="+mj-cs"/>
            </a:endParaRPr>
          </a:p>
          <a:p>
            <a:pPr eaLnBrk="1" hangingPunct="1"/>
            <a:r>
              <a:rPr lang="ar-IQ" altLang="ar-IQ" sz="1400" dirty="0">
                <a:cs typeface="+mj-cs"/>
              </a:rPr>
              <a:t>2- </a:t>
            </a:r>
            <a:r>
              <a:rPr lang="ar-SA" altLang="ar-IQ" sz="1400" dirty="0">
                <a:cs typeface="+mj-cs"/>
              </a:rPr>
              <a:t>الاتفاق على ارتكاب الجريمة</a:t>
            </a:r>
            <a:r>
              <a:rPr lang="ar-IQ" altLang="ar-IQ" sz="1400" dirty="0">
                <a:cs typeface="+mj-cs"/>
              </a:rPr>
              <a:t> .</a:t>
            </a:r>
            <a:endParaRPr lang="ar-SA" altLang="ar-IQ" sz="1400" dirty="0">
              <a:cs typeface="+mj-cs"/>
            </a:endParaRPr>
          </a:p>
          <a:p>
            <a:pPr eaLnBrk="1" hangingPunct="1"/>
            <a:r>
              <a:rPr lang="ar-IQ" altLang="ar-IQ" sz="1400" dirty="0">
                <a:cs typeface="+mj-cs"/>
              </a:rPr>
              <a:t>3-</a:t>
            </a:r>
            <a:r>
              <a:rPr lang="ar-SA" altLang="ar-IQ" sz="1400" dirty="0">
                <a:cs typeface="+mj-cs"/>
              </a:rPr>
              <a:t>المساعدة على ارتكاب الجريمة </a:t>
            </a:r>
            <a:r>
              <a:rPr lang="ar-IQ" altLang="ar-IQ" sz="1400" dirty="0">
                <a:cs typeface="+mj-cs"/>
              </a:rPr>
              <a:t>.</a:t>
            </a:r>
            <a:endParaRPr lang="en-US" altLang="ar-IQ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0167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08514" y="60328"/>
            <a:ext cx="7402286" cy="1065211"/>
          </a:xfrm>
        </p:spPr>
        <p:txBody>
          <a:bodyPr/>
          <a:lstStyle/>
          <a:p>
            <a:pPr algn="ctr" eaLnBrk="1" hangingPunct="1">
              <a:defRPr/>
            </a:pPr>
            <a:r>
              <a:rPr lang="ar-IQ" altLang="ar-IQ" dirty="0"/>
              <a:t>أ</a:t>
            </a:r>
            <a:r>
              <a:rPr lang="ar-SA" altLang="ar-IQ" dirty="0" smtClean="0"/>
              <a:t>سباب الاباحة</a:t>
            </a:r>
            <a:endParaRPr lang="en-US" altLang="ar-IQ" dirty="0" smtClean="0"/>
          </a:p>
        </p:txBody>
      </p:sp>
      <p:grpSp>
        <p:nvGrpSpPr>
          <p:cNvPr id="22532" name="Group 21"/>
          <p:cNvGrpSpPr>
            <a:grpSpLocks/>
          </p:cNvGrpSpPr>
          <p:nvPr/>
        </p:nvGrpSpPr>
        <p:grpSpPr bwMode="auto">
          <a:xfrm>
            <a:off x="1145306" y="917578"/>
            <a:ext cx="7418388" cy="5035550"/>
            <a:chOff x="793" y="890"/>
            <a:chExt cx="4673" cy="3172"/>
          </a:xfrm>
        </p:grpSpPr>
        <p:sp>
          <p:nvSpPr>
            <p:cNvPr id="22533" name="Line 4"/>
            <p:cNvSpPr>
              <a:spLocks noChangeShapeType="1"/>
            </p:cNvSpPr>
            <p:nvPr/>
          </p:nvSpPr>
          <p:spPr bwMode="auto">
            <a:xfrm flipV="1">
              <a:off x="3321" y="890"/>
              <a:ext cx="19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22534" name="Line 5"/>
            <p:cNvSpPr>
              <a:spLocks noChangeShapeType="1"/>
            </p:cNvSpPr>
            <p:nvPr/>
          </p:nvSpPr>
          <p:spPr bwMode="auto">
            <a:xfrm>
              <a:off x="5305" y="890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22535" name="Line 6"/>
            <p:cNvSpPr>
              <a:spLocks noChangeShapeType="1"/>
            </p:cNvSpPr>
            <p:nvPr/>
          </p:nvSpPr>
          <p:spPr bwMode="auto">
            <a:xfrm flipH="1">
              <a:off x="3321" y="890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22536" name="Text Box 7"/>
            <p:cNvSpPr txBox="1">
              <a:spLocks noChangeArrowheads="1"/>
            </p:cNvSpPr>
            <p:nvPr/>
          </p:nvSpPr>
          <p:spPr bwMode="auto">
            <a:xfrm>
              <a:off x="5070" y="1207"/>
              <a:ext cx="396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ar-SA" altLang="ar-IQ" sz="1400" dirty="0" smtClean="0">
                  <a:cs typeface="+mj-cs"/>
                </a:rPr>
                <a:t>معنى </a:t>
              </a:r>
              <a:r>
                <a:rPr lang="ar-SA" altLang="ar-IQ" sz="1400" dirty="0">
                  <a:cs typeface="+mj-cs"/>
                </a:rPr>
                <a:t>اسباب </a:t>
              </a:r>
              <a:r>
                <a:rPr lang="ar-SA" altLang="ar-IQ" sz="1400" dirty="0" smtClean="0">
                  <a:cs typeface="+mj-cs"/>
                </a:rPr>
                <a:t>الاباحة</a:t>
              </a:r>
              <a:endParaRPr lang="en-US" altLang="ar-IQ" sz="1400" dirty="0">
                <a:cs typeface="+mj-cs"/>
              </a:endParaRPr>
            </a:p>
          </p:txBody>
        </p:sp>
        <p:sp>
          <p:nvSpPr>
            <p:cNvPr id="22537" name="Line 8"/>
            <p:cNvSpPr>
              <a:spLocks noChangeShapeType="1"/>
            </p:cNvSpPr>
            <p:nvPr/>
          </p:nvSpPr>
          <p:spPr bwMode="auto">
            <a:xfrm>
              <a:off x="4289" y="890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22538" name="Text Box 9"/>
            <p:cNvSpPr txBox="1">
              <a:spLocks noChangeArrowheads="1"/>
            </p:cNvSpPr>
            <p:nvPr/>
          </p:nvSpPr>
          <p:spPr bwMode="auto">
            <a:xfrm>
              <a:off x="3923" y="1117"/>
              <a:ext cx="545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ar-IQ" sz="1400" dirty="0"/>
                <a:t>الطبيعة القانونية لأسباب الاباحة </a:t>
              </a:r>
              <a:endParaRPr lang="ar-IQ" altLang="ar-IQ" sz="1400" dirty="0"/>
            </a:p>
            <a:p>
              <a:pPr eaLnBrk="1" hangingPunct="1"/>
              <a:endParaRPr lang="ar-SA" altLang="ar-IQ" sz="1400" dirty="0"/>
            </a:p>
            <a:p>
              <a:pPr eaLnBrk="1" hangingPunct="1"/>
              <a:endParaRPr lang="en-US" altLang="ar-IQ" sz="1400" dirty="0" smtClean="0"/>
            </a:p>
            <a:p>
              <a:pPr eaLnBrk="1" hangingPunct="1"/>
              <a:r>
                <a:rPr lang="ar-SA" altLang="ar-IQ" sz="1400" dirty="0" smtClean="0"/>
                <a:t>ذات </a:t>
              </a:r>
              <a:r>
                <a:rPr lang="ar-SA" altLang="ar-IQ" sz="1400" dirty="0"/>
                <a:t>طبيعة موضوعية تنصب على الفعل</a:t>
              </a:r>
              <a:r>
                <a:rPr lang="ar-IQ" altLang="ar-IQ" sz="1400" dirty="0"/>
                <a:t> وليس على شخص الفاعل</a:t>
              </a:r>
              <a:endParaRPr lang="en-US" altLang="ar-IQ" sz="1400" dirty="0"/>
            </a:p>
          </p:txBody>
        </p:sp>
        <p:sp>
          <p:nvSpPr>
            <p:cNvPr id="22539" name="Line 10"/>
            <p:cNvSpPr>
              <a:spLocks noChangeShapeType="1"/>
            </p:cNvSpPr>
            <p:nvPr/>
          </p:nvSpPr>
          <p:spPr bwMode="auto">
            <a:xfrm>
              <a:off x="4290" y="1720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22540" name="Text Box 12"/>
            <p:cNvSpPr txBox="1">
              <a:spLocks noChangeArrowheads="1"/>
            </p:cNvSpPr>
            <p:nvPr/>
          </p:nvSpPr>
          <p:spPr bwMode="auto">
            <a:xfrm>
              <a:off x="3198" y="1117"/>
              <a:ext cx="45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ar-IQ" altLang="ar-IQ"/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2744" y="1117"/>
              <a:ext cx="10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ar-IQ" dirty="0"/>
                <a:t>صور </a:t>
              </a:r>
              <a:r>
                <a:rPr lang="ar-IQ" altLang="ar-IQ" dirty="0" smtClean="0"/>
                <a:t>أ</a:t>
              </a:r>
              <a:r>
                <a:rPr lang="ar-SA" altLang="ar-IQ" dirty="0" smtClean="0"/>
                <a:t>سباب </a:t>
              </a:r>
              <a:r>
                <a:rPr lang="ar-SA" altLang="ar-IQ" dirty="0"/>
                <a:t>الاباحة</a:t>
              </a:r>
            </a:p>
          </p:txBody>
        </p:sp>
        <p:sp>
          <p:nvSpPr>
            <p:cNvPr id="22542" name="Line 14"/>
            <p:cNvSpPr>
              <a:spLocks noChangeShapeType="1"/>
            </p:cNvSpPr>
            <p:nvPr/>
          </p:nvSpPr>
          <p:spPr bwMode="auto">
            <a:xfrm>
              <a:off x="3400" y="1344"/>
              <a:ext cx="0" cy="26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22543" name="Line 15"/>
            <p:cNvSpPr>
              <a:spLocks noChangeShapeType="1"/>
            </p:cNvSpPr>
            <p:nvPr/>
          </p:nvSpPr>
          <p:spPr bwMode="auto">
            <a:xfrm flipH="1">
              <a:off x="2880" y="1344"/>
              <a:ext cx="5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22544" name="Text Box 16"/>
            <p:cNvSpPr txBox="1">
              <a:spLocks noChangeArrowheads="1"/>
            </p:cNvSpPr>
            <p:nvPr/>
          </p:nvSpPr>
          <p:spPr bwMode="auto">
            <a:xfrm>
              <a:off x="793" y="1271"/>
              <a:ext cx="2084" cy="7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IQ" altLang="ar-IQ" sz="1400" dirty="0"/>
                <a:t>إ</a:t>
              </a:r>
              <a:r>
                <a:rPr lang="ar-SA" altLang="ar-IQ" sz="1400" dirty="0"/>
                <a:t>داء الواجب المادة (39) ق.ع.ع</a:t>
              </a:r>
            </a:p>
            <a:p>
              <a:pPr eaLnBrk="1" hangingPunct="1"/>
              <a:r>
                <a:rPr lang="ar-SA" altLang="ar-IQ" sz="1400" dirty="0"/>
                <a:t>المادة (40) ق.ع.ع</a:t>
              </a:r>
            </a:p>
            <a:p>
              <a:pPr eaLnBrk="1" hangingPunct="1"/>
              <a:r>
                <a:rPr lang="ar-SA" altLang="ar-IQ" sz="1400" dirty="0"/>
                <a:t>القيود على اداء الواجب كسبب اباحة </a:t>
              </a:r>
            </a:p>
            <a:p>
              <a:pPr eaLnBrk="1" hangingPunct="1"/>
              <a:r>
                <a:rPr lang="ar-IQ" altLang="ar-IQ" sz="1400" dirty="0"/>
                <a:t>1- </a:t>
              </a:r>
              <a:r>
                <a:rPr lang="ar-SA" altLang="ar-IQ" sz="1400" dirty="0"/>
                <a:t>اتخاذ الحيطة </a:t>
              </a:r>
              <a:r>
                <a:rPr lang="ar-SA" altLang="ar-IQ" sz="1400" dirty="0" smtClean="0"/>
                <a:t>اللازمة</a:t>
              </a:r>
              <a:r>
                <a:rPr lang="ar-IQ" altLang="ar-IQ" sz="1400" dirty="0" smtClean="0"/>
                <a:t>.</a:t>
              </a:r>
              <a:endParaRPr lang="ar-SA" altLang="ar-IQ" sz="1400" dirty="0"/>
            </a:p>
            <a:p>
              <a:pPr eaLnBrk="1" hangingPunct="1"/>
              <a:r>
                <a:rPr lang="ar-IQ" altLang="ar-IQ" sz="1400" dirty="0"/>
                <a:t>2- </a:t>
              </a:r>
              <a:r>
                <a:rPr lang="ar-SA" altLang="ar-IQ" sz="1400" dirty="0"/>
                <a:t>حسن </a:t>
              </a:r>
              <a:r>
                <a:rPr lang="ar-SA" altLang="ar-IQ" sz="1400" dirty="0" smtClean="0"/>
                <a:t>النية</a:t>
              </a:r>
              <a:r>
                <a:rPr lang="ar-IQ" altLang="ar-IQ" sz="1400" dirty="0" smtClean="0"/>
                <a:t>.</a:t>
              </a:r>
              <a:r>
                <a:rPr lang="ar-SA" altLang="ar-IQ" sz="1400" dirty="0" smtClean="0"/>
                <a:t> </a:t>
              </a:r>
              <a:endParaRPr lang="en-US" altLang="ar-IQ" sz="1400" dirty="0"/>
            </a:p>
          </p:txBody>
        </p:sp>
        <p:sp>
          <p:nvSpPr>
            <p:cNvPr id="22545" name="Line 17"/>
            <p:cNvSpPr>
              <a:spLocks noChangeShapeType="1"/>
            </p:cNvSpPr>
            <p:nvPr/>
          </p:nvSpPr>
          <p:spPr bwMode="auto">
            <a:xfrm flipH="1" flipV="1">
              <a:off x="2880" y="2115"/>
              <a:ext cx="520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22546" name="Text Box 18"/>
            <p:cNvSpPr txBox="1">
              <a:spLocks noChangeArrowheads="1"/>
            </p:cNvSpPr>
            <p:nvPr/>
          </p:nvSpPr>
          <p:spPr bwMode="auto">
            <a:xfrm>
              <a:off x="1156" y="2051"/>
              <a:ext cx="1721" cy="1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ar-IQ" sz="1400" dirty="0"/>
                <a:t>استعمال الحق – المادة (41) ق.ع.ع.</a:t>
              </a:r>
            </a:p>
            <a:p>
              <a:pPr eaLnBrk="1" hangingPunct="1"/>
              <a:r>
                <a:rPr lang="ar-SA" altLang="ar-IQ" sz="1400" dirty="0"/>
                <a:t>تطبيقات استعمال الحق في القانون العراقي</a:t>
              </a:r>
            </a:p>
            <a:p>
              <a:pPr eaLnBrk="1" hangingPunct="1"/>
              <a:r>
                <a:rPr lang="ar-IQ" altLang="ar-IQ" sz="1400" dirty="0"/>
                <a:t>1- </a:t>
              </a:r>
              <a:r>
                <a:rPr lang="ar-SA" altLang="ar-IQ" sz="1400" dirty="0"/>
                <a:t>حق تأديب الزوج لزوجته </a:t>
              </a:r>
              <a:r>
                <a:rPr lang="ar-SA" altLang="ar-IQ" sz="1400" dirty="0" smtClean="0"/>
                <a:t>أو </a:t>
              </a:r>
              <a:r>
                <a:rPr lang="ar-SA" altLang="ar-IQ" sz="1400" dirty="0"/>
                <a:t>الاباء </a:t>
              </a:r>
              <a:r>
                <a:rPr lang="ar-SA" altLang="ar-IQ" sz="1400" dirty="0" smtClean="0"/>
                <a:t>لأبنائهم القاصرين</a:t>
              </a:r>
              <a:r>
                <a:rPr lang="ar-IQ" altLang="ar-IQ" sz="1400" dirty="0" smtClean="0"/>
                <a:t>.</a:t>
              </a:r>
              <a:endParaRPr lang="ar-SA" altLang="ar-IQ" sz="1400" dirty="0"/>
            </a:p>
            <a:p>
              <a:pPr eaLnBrk="1" hangingPunct="1"/>
              <a:r>
                <a:rPr lang="ar-IQ" altLang="ar-IQ" sz="1400" dirty="0"/>
                <a:t>2- </a:t>
              </a:r>
              <a:r>
                <a:rPr lang="ar-SA" altLang="ar-IQ" sz="1400" dirty="0"/>
                <a:t>عمليات الجراحة </a:t>
              </a:r>
              <a:r>
                <a:rPr lang="ar-SA" altLang="ar-IQ" sz="1400" dirty="0" smtClean="0"/>
                <a:t>والعلاج</a:t>
              </a:r>
              <a:r>
                <a:rPr lang="ar-IQ" altLang="ar-IQ" sz="1400" dirty="0" smtClean="0"/>
                <a:t>.</a:t>
              </a:r>
              <a:endParaRPr lang="ar-SA" altLang="ar-IQ" sz="1400" dirty="0"/>
            </a:p>
            <a:p>
              <a:pPr eaLnBrk="1" hangingPunct="1"/>
              <a:r>
                <a:rPr lang="ar-IQ" altLang="ar-IQ" sz="1400" dirty="0"/>
                <a:t>3- </a:t>
              </a:r>
              <a:r>
                <a:rPr lang="ar-IQ" altLang="ar-IQ" sz="1400" dirty="0" smtClean="0"/>
                <a:t>أ</a:t>
              </a:r>
              <a:r>
                <a:rPr lang="ar-SA" altLang="ar-IQ" sz="1400" dirty="0" smtClean="0"/>
                <a:t>عمال </a:t>
              </a:r>
              <a:r>
                <a:rPr lang="ar-SA" altLang="ar-IQ" sz="1400" dirty="0"/>
                <a:t>العنف اثناء الالعاب </a:t>
              </a:r>
              <a:r>
                <a:rPr lang="ar-SA" altLang="ar-IQ" sz="1400" dirty="0" smtClean="0"/>
                <a:t>الرياضية</a:t>
              </a:r>
              <a:r>
                <a:rPr lang="ar-IQ" altLang="ar-IQ" sz="1400" dirty="0" smtClean="0"/>
                <a:t>.</a:t>
              </a:r>
              <a:endParaRPr lang="ar-SA" altLang="ar-IQ" sz="1400" dirty="0"/>
            </a:p>
            <a:p>
              <a:pPr eaLnBrk="1" hangingPunct="1"/>
              <a:r>
                <a:rPr lang="ar-IQ" altLang="ar-IQ" sz="1400" dirty="0"/>
                <a:t>4- </a:t>
              </a:r>
              <a:r>
                <a:rPr lang="ar-IQ" altLang="ar-IQ" sz="1400" dirty="0" smtClean="0"/>
                <a:t>أ</a:t>
              </a:r>
              <a:r>
                <a:rPr lang="ar-SA" altLang="ar-IQ" sz="1400" dirty="0" smtClean="0"/>
                <a:t>عمال </a:t>
              </a:r>
              <a:r>
                <a:rPr lang="ar-SA" altLang="ar-IQ" sz="1400" dirty="0"/>
                <a:t>العنف التي تقع اثناء </a:t>
              </a:r>
              <a:r>
                <a:rPr lang="ar-SA" altLang="ar-IQ" sz="1400" dirty="0" smtClean="0"/>
                <a:t>القبض</a:t>
              </a:r>
              <a:r>
                <a:rPr lang="ar-IQ" altLang="ar-IQ" sz="1400" dirty="0" smtClean="0"/>
                <a:t> على</a:t>
              </a:r>
              <a:endParaRPr lang="ar-SA" altLang="ar-IQ" sz="1400" dirty="0"/>
            </a:p>
            <a:p>
              <a:pPr eaLnBrk="1" hangingPunct="1"/>
              <a:r>
                <a:rPr lang="ar-SA" altLang="ar-IQ" sz="1400" dirty="0"/>
                <a:t>مرتكبي جناية </a:t>
              </a:r>
              <a:r>
                <a:rPr lang="ar-SA" altLang="ar-IQ" sz="1400" dirty="0" smtClean="0"/>
                <a:t>أو </a:t>
              </a:r>
              <a:r>
                <a:rPr lang="ar-SA" altLang="ar-IQ" sz="1400" dirty="0"/>
                <a:t>جنحة </a:t>
              </a:r>
              <a:r>
                <a:rPr lang="ar-SA" altLang="ar-IQ" sz="1400" dirty="0" smtClean="0"/>
                <a:t>مشهودة</a:t>
              </a:r>
              <a:r>
                <a:rPr lang="ar-IQ" altLang="ar-IQ" sz="1400" dirty="0" smtClean="0"/>
                <a:t>.</a:t>
              </a:r>
              <a:endParaRPr lang="en-US" altLang="ar-IQ" sz="1400" dirty="0"/>
            </a:p>
          </p:txBody>
        </p:sp>
        <p:sp>
          <p:nvSpPr>
            <p:cNvPr id="22547" name="Line 19"/>
            <p:cNvSpPr>
              <a:spLocks noChangeShapeType="1"/>
            </p:cNvSpPr>
            <p:nvPr/>
          </p:nvSpPr>
          <p:spPr bwMode="auto">
            <a:xfrm flipH="1">
              <a:off x="2880" y="3282"/>
              <a:ext cx="5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22548" name="Text Box 20"/>
            <p:cNvSpPr txBox="1">
              <a:spLocks noChangeArrowheads="1"/>
            </p:cNvSpPr>
            <p:nvPr/>
          </p:nvSpPr>
          <p:spPr bwMode="auto">
            <a:xfrm>
              <a:off x="839" y="3190"/>
              <a:ext cx="2041" cy="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ar-IQ" sz="1400" dirty="0"/>
                <a:t>الدفاع الشرعي  المادة (42) ق.ع.ع</a:t>
              </a:r>
            </a:p>
            <a:p>
              <a:pPr eaLnBrk="1" hangingPunct="1"/>
              <a:r>
                <a:rPr lang="ar-IQ" altLang="ar-IQ" sz="1400" dirty="0"/>
                <a:t>1- </a:t>
              </a:r>
              <a:r>
                <a:rPr lang="ar-IQ" altLang="ar-IQ" sz="1400" dirty="0" smtClean="0"/>
                <a:t>أ</a:t>
              </a:r>
              <a:r>
                <a:rPr lang="ar-SA" altLang="ar-IQ" sz="1400" dirty="0" smtClean="0"/>
                <a:t>ن </a:t>
              </a:r>
              <a:r>
                <a:rPr lang="ar-SA" altLang="ar-IQ" sz="1400" dirty="0"/>
                <a:t>يواجه المدافع خطر حال على النفس </a:t>
              </a:r>
              <a:r>
                <a:rPr lang="ar-SA" altLang="ar-IQ" sz="1400" dirty="0" smtClean="0"/>
                <a:t>أو المال</a:t>
              </a:r>
              <a:r>
                <a:rPr lang="ar-IQ" altLang="ar-IQ" sz="1400" dirty="0" smtClean="0"/>
                <a:t>.</a:t>
              </a:r>
              <a:endParaRPr lang="ar-SA" altLang="ar-IQ" sz="1400" dirty="0"/>
            </a:p>
            <a:p>
              <a:pPr eaLnBrk="1" hangingPunct="1"/>
              <a:r>
                <a:rPr lang="ar-IQ" altLang="ar-IQ" sz="1400" dirty="0"/>
                <a:t>2- </a:t>
              </a:r>
              <a:r>
                <a:rPr lang="ar-IQ" altLang="ar-IQ" sz="1400" dirty="0" smtClean="0"/>
                <a:t>أ</a:t>
              </a:r>
              <a:r>
                <a:rPr lang="ar-SA" altLang="ar-IQ" sz="1400" dirty="0" smtClean="0"/>
                <a:t>ن </a:t>
              </a:r>
              <a:r>
                <a:rPr lang="ar-SA" altLang="ar-IQ" sz="1400" dirty="0"/>
                <a:t>يتعذر الالتجاء الى السلطات </a:t>
              </a:r>
              <a:r>
                <a:rPr lang="ar-SA" altLang="ar-IQ" sz="1400" dirty="0" smtClean="0"/>
                <a:t>العامة</a:t>
              </a:r>
              <a:r>
                <a:rPr lang="ar-IQ" altLang="ar-IQ" sz="1400" dirty="0" smtClean="0"/>
                <a:t>.</a:t>
              </a:r>
              <a:r>
                <a:rPr lang="ar-SA" altLang="ar-IQ" sz="1400" dirty="0" smtClean="0"/>
                <a:t> </a:t>
              </a:r>
              <a:endParaRPr lang="ar-SA" altLang="ar-IQ" sz="1400" dirty="0"/>
            </a:p>
            <a:p>
              <a:pPr eaLnBrk="1" hangingPunct="1"/>
              <a:r>
                <a:rPr lang="ar-IQ" altLang="ar-IQ" sz="1400" dirty="0" smtClean="0"/>
                <a:t>3-</a:t>
              </a:r>
              <a:r>
                <a:rPr lang="ar-SA" altLang="ar-IQ" sz="1400" dirty="0" smtClean="0"/>
                <a:t> </a:t>
              </a:r>
              <a:r>
                <a:rPr lang="ar-IQ" altLang="ar-IQ" sz="1400" dirty="0" smtClean="0"/>
                <a:t>أ</a:t>
              </a:r>
              <a:r>
                <a:rPr lang="ar-SA" altLang="ar-IQ" sz="1400" dirty="0" smtClean="0"/>
                <a:t>لا </a:t>
              </a:r>
              <a:r>
                <a:rPr lang="ar-SA" altLang="ar-IQ" sz="1400" dirty="0"/>
                <a:t>يكون </a:t>
              </a:r>
              <a:r>
                <a:rPr lang="ar-IQ" altLang="ar-IQ" sz="1400" dirty="0"/>
                <a:t>أ</a:t>
              </a:r>
              <a:r>
                <a:rPr lang="ar-SA" altLang="ar-IQ" sz="1400" dirty="0"/>
                <a:t>مام المدافع وسيلة </a:t>
              </a:r>
              <a:r>
                <a:rPr lang="ar-IQ" altLang="ar-IQ" sz="1400" dirty="0" smtClean="0"/>
                <a:t>أ</a:t>
              </a:r>
              <a:r>
                <a:rPr lang="ar-SA" altLang="ar-IQ" sz="1400" dirty="0" smtClean="0"/>
                <a:t>خرى </a:t>
              </a:r>
              <a:r>
                <a:rPr lang="ar-SA" altLang="ar-IQ" sz="1400" dirty="0"/>
                <a:t>لدفع خطر </a:t>
              </a:r>
              <a:r>
                <a:rPr lang="ar-SA" altLang="ar-IQ" sz="1400" dirty="0" smtClean="0"/>
                <a:t>الاعتداء</a:t>
              </a:r>
              <a:r>
                <a:rPr lang="ar-IQ" altLang="ar-IQ" sz="1400" dirty="0" smtClean="0"/>
                <a:t>.</a:t>
              </a:r>
              <a:endParaRPr lang="ar-SA" altLang="ar-IQ" sz="1400" dirty="0"/>
            </a:p>
            <a:p>
              <a:pPr eaLnBrk="1" hangingPunct="1"/>
              <a:r>
                <a:rPr lang="ar-IQ" altLang="ar-IQ" sz="1400" dirty="0" smtClean="0"/>
                <a:t>- </a:t>
              </a:r>
              <a:r>
                <a:rPr lang="ar-SA" altLang="ar-IQ" sz="1400" dirty="0" smtClean="0"/>
                <a:t>تجاوز </a:t>
              </a:r>
              <a:r>
                <a:rPr lang="ar-SA" altLang="ar-IQ" sz="1400" dirty="0"/>
                <a:t>حدود الدفاع الشرعي المادة (46) ق.ع.ع</a:t>
              </a:r>
              <a:endParaRPr lang="en-US" altLang="ar-IQ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585968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TM03457510[[fn=فقاعات]]</Template>
  <TotalTime>1</TotalTime>
  <Words>250</Words>
  <Application>Microsoft Office PowerPoint</Application>
  <PresentationFormat>شاشة عريضة</PresentationFormat>
  <Paragraphs>37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Garamond</vt:lpstr>
      <vt:lpstr>Tahoma</vt:lpstr>
      <vt:lpstr>فقاعات</vt:lpstr>
      <vt:lpstr>عرض تقديمي في PowerPoint</vt:lpstr>
      <vt:lpstr>المساهمة في الجريمة</vt:lpstr>
      <vt:lpstr>أسباب الاباحة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Mazin</dc:creator>
  <cp:lastModifiedBy>Mazin</cp:lastModifiedBy>
  <cp:revision>2</cp:revision>
  <dcterms:created xsi:type="dcterms:W3CDTF">2019-08-23T12:49:27Z</dcterms:created>
  <dcterms:modified xsi:type="dcterms:W3CDTF">2019-08-23T12:50:43Z</dcterms:modified>
</cp:coreProperties>
</file>