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1" y="452718"/>
            <a:ext cx="7123483" cy="1400530"/>
          </a:xfrm>
        </p:spPr>
        <p:txBody>
          <a:bodyPr/>
          <a:lstStyle/>
          <a:p>
            <a:pPr algn="ctr" eaLnBrk="1" hangingPunct="1">
              <a:defRPr/>
            </a:pPr>
            <a:r>
              <a:rPr lang="ar-IQ" altLang="ar-IQ" dirty="0" smtClean="0"/>
              <a:t>موانع المسؤولية الجزائية</a:t>
            </a:r>
            <a:endParaRPr lang="en-US" altLang="ar-IQ" dirty="0" smtClean="0"/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 flipH="1" flipV="1">
            <a:off x="7053262" y="1913731"/>
            <a:ext cx="2560637" cy="7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57" name="Line 7"/>
          <p:cNvSpPr>
            <a:spLocks noChangeShapeType="1"/>
          </p:cNvSpPr>
          <p:nvPr/>
        </p:nvSpPr>
        <p:spPr bwMode="auto">
          <a:xfrm>
            <a:off x="9623427" y="1913731"/>
            <a:ext cx="1585" cy="3525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9191626" y="2266317"/>
            <a:ext cx="859208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r-SA" altLang="ar-IQ" sz="1400" dirty="0">
                <a:cs typeface="+mj-cs"/>
              </a:rPr>
              <a:t>معنى </a:t>
            </a:r>
            <a:r>
              <a:rPr lang="ar-IQ" altLang="ar-IQ" sz="1400" dirty="0" smtClean="0">
                <a:cs typeface="+mj-cs"/>
              </a:rPr>
              <a:t>موانع</a:t>
            </a:r>
          </a:p>
          <a:p>
            <a:pPr algn="ctr" eaLnBrk="1" hangingPunct="1">
              <a:spcBef>
                <a:spcPct val="50000"/>
              </a:spcBef>
            </a:pPr>
            <a:r>
              <a:rPr lang="ar-IQ" altLang="ar-IQ" sz="1400" dirty="0" smtClean="0">
                <a:cs typeface="+mj-cs"/>
              </a:rPr>
              <a:t>المسؤولية الجزائية</a:t>
            </a:r>
            <a:endParaRPr lang="en-US" altLang="ar-IQ" sz="1400" dirty="0">
              <a:cs typeface="+mj-cs"/>
            </a:endParaRPr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>
            <a:off x="8328025" y="1905795"/>
            <a:ext cx="0" cy="2976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60" name="Text Box 10"/>
          <p:cNvSpPr txBox="1">
            <a:spLocks noChangeArrowheads="1"/>
          </p:cNvSpPr>
          <p:nvPr/>
        </p:nvSpPr>
        <p:spPr bwMode="auto">
          <a:xfrm>
            <a:off x="7751764" y="2205039"/>
            <a:ext cx="115252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ar-IQ" sz="1400"/>
              <a:t>الطبيعة القانونية لموانع المسؤولية الجزائية</a:t>
            </a:r>
            <a:endParaRPr lang="ar-IQ" altLang="ar-IQ" sz="1400"/>
          </a:p>
          <a:p>
            <a:pPr algn="ctr" eaLnBrk="1" hangingPunct="1"/>
            <a:endParaRPr lang="ar-IQ" altLang="ar-IQ" sz="1400"/>
          </a:p>
          <a:p>
            <a:pPr algn="ctr" eaLnBrk="1" hangingPunct="1"/>
            <a:endParaRPr lang="ar-SA" altLang="ar-IQ" sz="1400"/>
          </a:p>
          <a:p>
            <a:pPr algn="ctr" eaLnBrk="1" hangingPunct="1"/>
            <a:r>
              <a:rPr lang="ar-SA" altLang="ar-IQ" sz="1400"/>
              <a:t>ذات طبيعة شخصية تنصب على شخص الفاعل</a:t>
            </a:r>
            <a:r>
              <a:rPr lang="en-US" altLang="ar-IQ" sz="1400"/>
              <a:t> </a:t>
            </a:r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auto">
          <a:xfrm>
            <a:off x="8328025" y="29972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62" name="Line 12"/>
          <p:cNvSpPr>
            <a:spLocks noChangeShapeType="1"/>
          </p:cNvSpPr>
          <p:nvPr/>
        </p:nvSpPr>
        <p:spPr bwMode="auto">
          <a:xfrm>
            <a:off x="7026277" y="2708276"/>
            <a:ext cx="634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63" name="Text Box 13"/>
          <p:cNvSpPr txBox="1">
            <a:spLocks noChangeArrowheads="1"/>
          </p:cNvSpPr>
          <p:nvPr/>
        </p:nvSpPr>
        <p:spPr bwMode="auto">
          <a:xfrm>
            <a:off x="6167439" y="2205039"/>
            <a:ext cx="12969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ar-IQ" sz="1400" dirty="0"/>
              <a:t>صور موا</a:t>
            </a:r>
            <a:r>
              <a:rPr lang="ar-IQ" altLang="ar-IQ" sz="1400" dirty="0"/>
              <a:t>نع</a:t>
            </a:r>
            <a:r>
              <a:rPr lang="ar-SA" altLang="ar-IQ" sz="1400" dirty="0"/>
              <a:t> المسؤولية الجزائية</a:t>
            </a:r>
            <a:endParaRPr lang="en-US" altLang="ar-IQ" sz="1400" dirty="0"/>
          </a:p>
        </p:txBody>
      </p:sp>
      <p:sp>
        <p:nvSpPr>
          <p:cNvPr id="23564" name="Line 14"/>
          <p:cNvSpPr>
            <a:spLocks noChangeShapeType="1"/>
          </p:cNvSpPr>
          <p:nvPr/>
        </p:nvSpPr>
        <p:spPr bwMode="auto">
          <a:xfrm>
            <a:off x="7053263" y="1915319"/>
            <a:ext cx="0" cy="3309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65" name="Line 15"/>
          <p:cNvSpPr>
            <a:spLocks noChangeShapeType="1"/>
          </p:cNvSpPr>
          <p:nvPr/>
        </p:nvSpPr>
        <p:spPr bwMode="auto">
          <a:xfrm>
            <a:off x="7032624" y="2997200"/>
            <a:ext cx="11111" cy="305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66" name="Line 16"/>
          <p:cNvSpPr>
            <a:spLocks noChangeShapeType="1"/>
          </p:cNvSpPr>
          <p:nvPr/>
        </p:nvSpPr>
        <p:spPr bwMode="auto">
          <a:xfrm flipH="1">
            <a:off x="6167439" y="299720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67" name="Line 17"/>
          <p:cNvSpPr>
            <a:spLocks noChangeShapeType="1"/>
          </p:cNvSpPr>
          <p:nvPr/>
        </p:nvSpPr>
        <p:spPr bwMode="auto">
          <a:xfrm flipH="1" flipV="1">
            <a:off x="6108700" y="3789363"/>
            <a:ext cx="930274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68" name="Line 18"/>
          <p:cNvSpPr>
            <a:spLocks noChangeShapeType="1"/>
          </p:cNvSpPr>
          <p:nvPr/>
        </p:nvSpPr>
        <p:spPr bwMode="auto">
          <a:xfrm flipH="1">
            <a:off x="6167439" y="4652963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69" name="Line 19"/>
          <p:cNvSpPr>
            <a:spLocks noChangeShapeType="1"/>
          </p:cNvSpPr>
          <p:nvPr/>
        </p:nvSpPr>
        <p:spPr bwMode="auto">
          <a:xfrm flipH="1">
            <a:off x="6161090" y="605155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3570" name="Text Box 20"/>
          <p:cNvSpPr txBox="1">
            <a:spLocks noChangeArrowheads="1"/>
          </p:cNvSpPr>
          <p:nvPr/>
        </p:nvSpPr>
        <p:spPr bwMode="auto">
          <a:xfrm>
            <a:off x="3000376" y="2708276"/>
            <a:ext cx="309721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/>
              <a:t>الجنون </a:t>
            </a:r>
            <a:r>
              <a:rPr lang="ar-SA" altLang="ar-IQ" sz="1400" dirty="0" smtClean="0"/>
              <a:t>أو </a:t>
            </a:r>
            <a:r>
              <a:rPr lang="ar-SA" altLang="ar-IQ" sz="1400" dirty="0"/>
              <a:t>العاهة العقلية المادة (60) ق.ع.ع</a:t>
            </a:r>
          </a:p>
          <a:p>
            <a:pPr eaLnBrk="1" hangingPunct="1"/>
            <a:r>
              <a:rPr lang="ar-SA" altLang="ar-IQ" sz="1400" dirty="0"/>
              <a:t>معنى الجنون </a:t>
            </a:r>
            <a:r>
              <a:rPr lang="ar-SA" altLang="ar-IQ" sz="1400" dirty="0" smtClean="0"/>
              <a:t>أو </a:t>
            </a:r>
            <a:r>
              <a:rPr lang="ar-SA" altLang="ar-IQ" sz="1400" dirty="0"/>
              <a:t>العاهة في العقل </a:t>
            </a:r>
          </a:p>
          <a:p>
            <a:pPr eaLnBrk="1" hangingPunct="1"/>
            <a:r>
              <a:rPr lang="ar-SA" altLang="ar-IQ" sz="1400" dirty="0"/>
              <a:t>لم يعرف القانون الجنون والعاهة  في العقل</a:t>
            </a:r>
          </a:p>
          <a:p>
            <a:pPr eaLnBrk="1" hangingPunct="1"/>
            <a:r>
              <a:rPr lang="ar-SA" altLang="ar-IQ" sz="1400" dirty="0"/>
              <a:t>الفقه الجنائي عرفهما</a:t>
            </a:r>
            <a:endParaRPr lang="en-US" altLang="ar-IQ" sz="1400" dirty="0"/>
          </a:p>
        </p:txBody>
      </p:sp>
      <p:sp>
        <p:nvSpPr>
          <p:cNvPr id="23571" name="Text Box 21"/>
          <p:cNvSpPr txBox="1">
            <a:spLocks noChangeArrowheads="1"/>
          </p:cNvSpPr>
          <p:nvPr/>
        </p:nvSpPr>
        <p:spPr bwMode="auto">
          <a:xfrm>
            <a:off x="3000376" y="3644901"/>
            <a:ext cx="309721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/>
              <a:t>الاكراه المادة (62) ق.ع.ع</a:t>
            </a:r>
          </a:p>
          <a:p>
            <a:pPr eaLnBrk="1" hangingPunct="1"/>
            <a:r>
              <a:rPr lang="ar-SA" altLang="ar-IQ" sz="1400" dirty="0"/>
              <a:t>معنى الاكراه</a:t>
            </a:r>
          </a:p>
          <a:p>
            <a:pPr eaLnBrk="1" hangingPunct="1"/>
            <a:r>
              <a:rPr lang="ar-SA" altLang="ar-IQ" sz="1400" dirty="0"/>
              <a:t>انواعه: اكراه مادي اكراه معنوي</a:t>
            </a:r>
            <a:r>
              <a:rPr lang="en-US" altLang="ar-IQ" dirty="0"/>
              <a:t> </a:t>
            </a:r>
          </a:p>
        </p:txBody>
      </p:sp>
      <p:sp>
        <p:nvSpPr>
          <p:cNvPr id="23572" name="Text Box 22"/>
          <p:cNvSpPr txBox="1">
            <a:spLocks noChangeArrowheads="1"/>
          </p:cNvSpPr>
          <p:nvPr/>
        </p:nvSpPr>
        <p:spPr bwMode="auto">
          <a:xfrm>
            <a:off x="2927351" y="4437063"/>
            <a:ext cx="3097213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200" dirty="0"/>
              <a:t>حالة الضرورة المادة (63) ق.ع.ع</a:t>
            </a:r>
          </a:p>
          <a:p>
            <a:pPr eaLnBrk="1" hangingPunct="1"/>
            <a:r>
              <a:rPr lang="ar-SA" altLang="ar-IQ" sz="1200" dirty="0"/>
              <a:t>شروط حالة الضرورة </a:t>
            </a:r>
          </a:p>
          <a:p>
            <a:pPr eaLnBrk="1" hangingPunct="1"/>
            <a:r>
              <a:rPr lang="ar-IQ" altLang="ar-IQ" sz="1200" dirty="0"/>
              <a:t>1- </a:t>
            </a:r>
            <a:r>
              <a:rPr lang="ar-SA" altLang="ar-IQ" sz="1200" dirty="0"/>
              <a:t>ان يواجه الجاني خطر حال يهدد النفس </a:t>
            </a:r>
            <a:r>
              <a:rPr lang="ar-SA" altLang="ar-IQ" sz="1200" dirty="0" smtClean="0"/>
              <a:t>أو </a:t>
            </a:r>
            <a:r>
              <a:rPr lang="ar-SA" altLang="ar-IQ" sz="1200" dirty="0"/>
              <a:t>المال</a:t>
            </a:r>
            <a:r>
              <a:rPr lang="ar-IQ" altLang="ar-IQ" sz="1200" dirty="0"/>
              <a:t>.</a:t>
            </a:r>
            <a:endParaRPr lang="ar-SA" altLang="ar-IQ" sz="1200" dirty="0"/>
          </a:p>
          <a:p>
            <a:pPr eaLnBrk="1" hangingPunct="1"/>
            <a:r>
              <a:rPr lang="ar-IQ" altLang="ar-IQ" sz="1200" dirty="0"/>
              <a:t>2- </a:t>
            </a:r>
            <a:r>
              <a:rPr lang="ar-SA" altLang="ar-IQ" sz="1200" dirty="0"/>
              <a:t>ان يكون الخطر غير مشروع</a:t>
            </a:r>
            <a:r>
              <a:rPr lang="ar-IQ" altLang="ar-IQ" sz="1200" dirty="0"/>
              <a:t>.</a:t>
            </a:r>
            <a:endParaRPr lang="ar-SA" altLang="ar-IQ" sz="1200" dirty="0"/>
          </a:p>
          <a:p>
            <a:pPr eaLnBrk="1" hangingPunct="1"/>
            <a:r>
              <a:rPr lang="ar-IQ" altLang="ar-IQ" sz="1200" dirty="0"/>
              <a:t>3- </a:t>
            </a:r>
            <a:r>
              <a:rPr lang="ar-SA" altLang="ar-IQ" sz="1200" dirty="0"/>
              <a:t>ان لا يكون لإرادة الجاني دخل في حدوث الخطر</a:t>
            </a:r>
            <a:r>
              <a:rPr lang="ar-IQ" altLang="ar-IQ" sz="1200" dirty="0"/>
              <a:t>.</a:t>
            </a:r>
            <a:endParaRPr lang="ar-SA" altLang="ar-IQ" sz="1200" dirty="0"/>
          </a:p>
          <a:p>
            <a:pPr eaLnBrk="1" hangingPunct="1"/>
            <a:r>
              <a:rPr lang="ar-IQ" altLang="ar-IQ" sz="1200" dirty="0"/>
              <a:t>4- </a:t>
            </a:r>
            <a:r>
              <a:rPr lang="ar-SA" altLang="ar-IQ" sz="1200" dirty="0"/>
              <a:t>ان يكون فعل الضرورة هو الوسيلة الوحيدة لدفع الخطر</a:t>
            </a:r>
            <a:r>
              <a:rPr lang="ar-IQ" altLang="ar-IQ" sz="1200" dirty="0"/>
              <a:t>.</a:t>
            </a:r>
            <a:endParaRPr lang="ar-SA" altLang="ar-IQ" sz="1200" dirty="0"/>
          </a:p>
          <a:p>
            <a:pPr eaLnBrk="1" hangingPunct="1"/>
            <a:r>
              <a:rPr lang="ar-IQ" altLang="ar-IQ" sz="1200" dirty="0"/>
              <a:t>5- </a:t>
            </a:r>
            <a:r>
              <a:rPr lang="ar-SA" altLang="ar-IQ" sz="1200" dirty="0"/>
              <a:t>ان يكون فعل الضرورة متناسبا مع الخطر</a:t>
            </a:r>
            <a:r>
              <a:rPr lang="ar-IQ" altLang="ar-IQ" sz="1200" dirty="0"/>
              <a:t>.</a:t>
            </a:r>
            <a:r>
              <a:rPr lang="ar-SA" altLang="ar-IQ" sz="1200" dirty="0"/>
              <a:t> </a:t>
            </a:r>
            <a:endParaRPr lang="en-US" altLang="ar-IQ" sz="1200" dirty="0"/>
          </a:p>
        </p:txBody>
      </p:sp>
      <p:sp>
        <p:nvSpPr>
          <p:cNvPr id="23573" name="Text Box 23"/>
          <p:cNvSpPr txBox="1">
            <a:spLocks noChangeArrowheads="1"/>
          </p:cNvSpPr>
          <p:nvPr/>
        </p:nvSpPr>
        <p:spPr bwMode="auto">
          <a:xfrm>
            <a:off x="2927351" y="5876925"/>
            <a:ext cx="3097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SA" altLang="ar-IQ" sz="1400" dirty="0"/>
              <a:t>صغر السن المادة (64) ق.ع.ع</a:t>
            </a:r>
            <a:endParaRPr lang="en-US" altLang="ar-IQ" sz="1400" dirty="0"/>
          </a:p>
        </p:txBody>
      </p:sp>
    </p:spTree>
    <p:extLst>
      <p:ext uri="{BB962C8B-B14F-4D97-AF65-F5344CB8AC3E}">
        <p14:creationId xmlns:p14="http://schemas.microsoft.com/office/powerpoint/2010/main" val="2851677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129</Words>
  <Application>Microsoft Office PowerPoint</Application>
  <PresentationFormat>شاشة عريضة</PresentationFormat>
  <Paragraphs>23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Garamond</vt:lpstr>
      <vt:lpstr>Tahoma</vt:lpstr>
      <vt:lpstr>فقاعات</vt:lpstr>
      <vt:lpstr>موانع المسؤولية الجزائية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2</cp:revision>
  <dcterms:created xsi:type="dcterms:W3CDTF">2019-08-23T12:47:40Z</dcterms:created>
  <dcterms:modified xsi:type="dcterms:W3CDTF">2019-08-23T13:29:43Z</dcterms:modified>
</cp:coreProperties>
</file>