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9" r:id="rId1"/>
  </p:sldMasterIdLst>
  <p:notesMasterIdLst>
    <p:notesMasterId r:id="rId6"/>
  </p:notesMasterIdLst>
  <p:handoutMasterIdLst>
    <p:handoutMasterId r:id="rId7"/>
  </p:handoutMasterIdLst>
  <p:sldIdLst>
    <p:sldId id="256" r:id="rId2"/>
    <p:sldId id="273" r:id="rId3"/>
    <p:sldId id="274" r:id="rId4"/>
    <p:sldId id="275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8C08707-0548-4BDB-BDE2-555F3C860DE1}">
          <p14:sldIdLst>
            <p14:sldId id="256"/>
          </p14:sldIdLst>
        </p14:section>
        <p14:section name="Untitled Section" id="{5EAD52DF-690E-4018-87BA-F95E26C0F838}">
          <p14:sldIdLst>
            <p14:sldId id="273"/>
            <p14:sldId id="274"/>
            <p14:sldId id="2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5661"/>
    <a:srgbClr val="014284"/>
    <a:srgbClr val="1482AC"/>
    <a:srgbClr val="E6E6E6"/>
    <a:srgbClr val="B05C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14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85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07A6D-2B51-46F1-899C-98D3C489031B}" type="datetimeFigureOut">
              <a:rPr lang="en-US" smtClean="0"/>
              <a:t>01/05/2019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A6148-FD70-4756-8366-79DF3579D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204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0CBBE-800F-4986-B774-9367575B6164}" type="datetimeFigureOut">
              <a:rPr lang="en-US" smtClean="0"/>
              <a:t>01/05/2019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45D96-EDB2-43F7-9D59-8CBCF6D91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664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blipFill dpi="0" rotWithShape="1">
            <a:blip r:embed="rId2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031"/>
                      </a14:imgEffect>
                    </a14:imgLayer>
                  </a14:imgProps>
                </a:ext>
              </a:extLst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66543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242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3229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/>
          <p:cNvSpPr/>
          <p:nvPr userDrawn="1"/>
        </p:nvSpPr>
        <p:spPr>
          <a:xfrm>
            <a:off x="4762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63" y="0"/>
            <a:ext cx="9144000" cy="533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324600"/>
            <a:ext cx="9144000" cy="533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effectLst>
            <a:outerShdw blurRad="50800" dist="50800" dir="5400000" algn="ctr" rotWithShape="0">
              <a:srgbClr val="000000">
                <a:alpha val="14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15383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28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88746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409638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43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490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454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059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73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4126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1180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  <p:sldLayoutId id="2147483947" r:id="rId13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" y="4876800"/>
            <a:ext cx="5829300" cy="19050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	</a:t>
            </a:r>
            <a:r>
              <a:rPr lang="en-US" sz="2400" dirty="0" smtClean="0"/>
              <a:t>College of Law, </a:t>
            </a:r>
            <a:r>
              <a:rPr lang="en-US" sz="2400" dirty="0" err="1" smtClean="0"/>
              <a:t>Mustansiriyah</a:t>
            </a:r>
            <a:r>
              <a:rPr lang="en-US" sz="2400" dirty="0" smtClean="0"/>
              <a:t> U.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	 English course for M. A.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2017-2018 </a:t>
            </a:r>
            <a:endParaRPr lang="ar-IQ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24600" y="4953000"/>
            <a:ext cx="2819400" cy="1905000"/>
          </a:xfrm>
        </p:spPr>
        <p:txBody>
          <a:bodyPr>
            <a:normAutofit/>
          </a:bodyPr>
          <a:lstStyle/>
          <a:p>
            <a:r>
              <a:rPr lang="en-US" dirty="0" smtClean="0"/>
              <a:t>Textbook:</a:t>
            </a:r>
            <a:r>
              <a:rPr lang="en-US" dirty="0"/>
              <a:t> Headway Academic Skills, Level 2</a:t>
            </a:r>
          </a:p>
          <a:p>
            <a:r>
              <a:rPr lang="en-US" dirty="0" smtClean="0"/>
              <a:t>Author: Sarah Philpot</a:t>
            </a:r>
          </a:p>
          <a:p>
            <a:r>
              <a:rPr lang="en-US" dirty="0" smtClean="0"/>
              <a:t>Instructor: </a:t>
            </a:r>
          </a:p>
          <a:p>
            <a:r>
              <a:rPr lang="en-US" dirty="0" smtClean="0"/>
              <a:t>Asst. Lect. Rania Adnan Aziz</a:t>
            </a:r>
          </a:p>
          <a:p>
            <a:endParaRPr lang="ar-IQ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026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890" y="-36776"/>
            <a:ext cx="3868110" cy="4876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0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       English </a:t>
            </a:r>
            <a:r>
              <a:rPr lang="en-US" sz="2000" dirty="0"/>
              <a:t>course </a:t>
            </a:r>
            <a:r>
              <a:rPr lang="en-US" sz="2000" dirty="0" smtClean="0"/>
              <a:t>for M</a:t>
            </a:r>
            <a:r>
              <a:rPr lang="en-US" sz="2000" dirty="0"/>
              <a:t>. A. 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           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10" name="Picture 9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0" y="1447800"/>
            <a:ext cx="911897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10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dirty="0" smtClean="0"/>
              <a:t>Unit 2</a:t>
            </a:r>
          </a:p>
          <a:p>
            <a:pPr algn="ctr"/>
            <a:r>
              <a:rPr lang="en-US" dirty="0" smtClean="0"/>
              <a:t>Where in the world</a:t>
            </a:r>
          </a:p>
          <a:p>
            <a:endParaRPr lang="en-US" dirty="0"/>
          </a:p>
          <a:p>
            <a:r>
              <a:rPr lang="en-US" dirty="0" smtClean="0"/>
              <a:t>Continue WRITING </a:t>
            </a:r>
            <a:r>
              <a:rPr lang="en-US" i="1" dirty="0" smtClean="0"/>
              <a:t>My country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 this part we will learn how to link ideas. Linking ideas in a clear and logical way is part of good writing. We use </a:t>
            </a:r>
            <a:r>
              <a:rPr lang="en-US" i="1" dirty="0" smtClean="0"/>
              <a:t>but</a:t>
            </a:r>
            <a:r>
              <a:rPr lang="en-US" dirty="0" smtClean="0"/>
              <a:t>, </a:t>
            </a:r>
            <a:r>
              <a:rPr lang="en-US" i="1" dirty="0" smtClean="0"/>
              <a:t>however</a:t>
            </a:r>
            <a:r>
              <a:rPr lang="en-US" dirty="0" smtClean="0"/>
              <a:t>, and </a:t>
            </a:r>
            <a:r>
              <a:rPr lang="en-US" i="1" dirty="0" smtClean="0"/>
              <a:t>although</a:t>
            </a:r>
            <a:r>
              <a:rPr lang="en-US" dirty="0" smtClean="0"/>
              <a:t> to contrast ideas.</a:t>
            </a:r>
          </a:p>
          <a:p>
            <a:r>
              <a:rPr lang="en-US" dirty="0" smtClean="0"/>
              <a:t>Look at sentences a and b. compare the way </a:t>
            </a:r>
            <a:r>
              <a:rPr lang="en-US" i="1" dirty="0" smtClean="0"/>
              <a:t>but</a:t>
            </a:r>
            <a:r>
              <a:rPr lang="en-US" dirty="0" smtClean="0"/>
              <a:t>, </a:t>
            </a:r>
            <a:r>
              <a:rPr lang="en-US" i="1" dirty="0" smtClean="0"/>
              <a:t>however</a:t>
            </a:r>
            <a:r>
              <a:rPr lang="en-US" dirty="0" smtClean="0"/>
              <a:t> and </a:t>
            </a:r>
            <a:r>
              <a:rPr lang="en-US" i="1" dirty="0" smtClean="0"/>
              <a:t>although</a:t>
            </a:r>
            <a:r>
              <a:rPr lang="en-US" dirty="0" smtClean="0"/>
              <a:t> are used to link them. What differences are there?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172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0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       English </a:t>
            </a:r>
            <a:r>
              <a:rPr lang="en-US" sz="2000" dirty="0"/>
              <a:t>course </a:t>
            </a:r>
            <a:r>
              <a:rPr lang="en-US" sz="2000" dirty="0" smtClean="0"/>
              <a:t>for M</a:t>
            </a:r>
            <a:r>
              <a:rPr lang="en-US" sz="2000" dirty="0"/>
              <a:t>. A. 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           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10" name="Picture 9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0" y="1668482"/>
            <a:ext cx="911897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Lecture </a:t>
            </a:r>
            <a:r>
              <a:rPr lang="en-US" dirty="0"/>
              <a:t>10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dirty="0" smtClean="0"/>
              <a:t>Unit 2</a:t>
            </a:r>
          </a:p>
          <a:p>
            <a:pPr algn="ctr"/>
            <a:r>
              <a:rPr lang="en-US" dirty="0" smtClean="0"/>
              <a:t>Where in the world</a:t>
            </a:r>
          </a:p>
          <a:p>
            <a:endParaRPr lang="en-US" dirty="0"/>
          </a:p>
          <a:p>
            <a:r>
              <a:rPr lang="en-US" dirty="0" smtClean="0"/>
              <a:t>Continue WRITING </a:t>
            </a:r>
            <a:r>
              <a:rPr lang="en-US" i="1" dirty="0" smtClean="0"/>
              <a:t>My country</a:t>
            </a:r>
          </a:p>
          <a:p>
            <a:endParaRPr lang="en-US" dirty="0"/>
          </a:p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official language is French</a:t>
            </a:r>
          </a:p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Many people speak a little English.</a:t>
            </a:r>
          </a:p>
          <a:p>
            <a:endParaRPr lang="en-US" dirty="0" smtClean="0"/>
          </a:p>
          <a:p>
            <a:r>
              <a:rPr lang="en-US" dirty="0" smtClean="0"/>
              <a:t>The official language is French, </a:t>
            </a:r>
            <a:r>
              <a:rPr lang="en-US" b="1" dirty="0" smtClean="0">
                <a:solidFill>
                  <a:srgbClr val="00B050"/>
                </a:solidFill>
              </a:rPr>
              <a:t>but</a:t>
            </a:r>
            <a:r>
              <a:rPr lang="en-US" dirty="0" smtClean="0"/>
              <a:t> many people speak a little English.</a:t>
            </a:r>
          </a:p>
          <a:p>
            <a:r>
              <a:rPr lang="en-US" dirty="0" smtClean="0"/>
              <a:t>The official language is French. </a:t>
            </a:r>
            <a:r>
              <a:rPr lang="en-US" b="1" dirty="0" smtClean="0">
                <a:solidFill>
                  <a:srgbClr val="00B050"/>
                </a:solidFill>
              </a:rPr>
              <a:t>However</a:t>
            </a:r>
            <a:r>
              <a:rPr lang="en-US" dirty="0" smtClean="0"/>
              <a:t>, many people speak a little English.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Although</a:t>
            </a:r>
            <a:r>
              <a:rPr lang="en-US" dirty="0" smtClean="0"/>
              <a:t> the official language is French, many people speak a little English.</a:t>
            </a:r>
          </a:p>
          <a:p>
            <a:r>
              <a:rPr lang="en-US" dirty="0"/>
              <a:t>The official language is </a:t>
            </a:r>
            <a:r>
              <a:rPr lang="en-US" dirty="0" smtClean="0"/>
              <a:t>French, </a:t>
            </a:r>
            <a:r>
              <a:rPr lang="en-US" b="1" dirty="0" smtClean="0">
                <a:solidFill>
                  <a:srgbClr val="00B050"/>
                </a:solidFill>
              </a:rPr>
              <a:t>although</a:t>
            </a:r>
            <a:r>
              <a:rPr lang="en-US" dirty="0" smtClean="0"/>
              <a:t> many </a:t>
            </a:r>
            <a:r>
              <a:rPr lang="en-US" dirty="0"/>
              <a:t>people speak a little English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55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0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       English </a:t>
            </a:r>
            <a:r>
              <a:rPr lang="en-US" sz="2000" dirty="0"/>
              <a:t>course </a:t>
            </a:r>
            <a:r>
              <a:rPr lang="en-US" sz="2000" dirty="0" smtClean="0"/>
              <a:t>for M</a:t>
            </a:r>
            <a:r>
              <a:rPr lang="en-US" sz="2000" dirty="0"/>
              <a:t>. A. 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           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10" name="Picture 9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0" y="1668482"/>
            <a:ext cx="911897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Lecture </a:t>
            </a:r>
            <a:r>
              <a:rPr lang="en-US" dirty="0"/>
              <a:t>10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dirty="0" smtClean="0"/>
              <a:t>Unit 2</a:t>
            </a:r>
          </a:p>
          <a:p>
            <a:pPr algn="ctr"/>
            <a:r>
              <a:rPr lang="en-US" dirty="0" smtClean="0"/>
              <a:t>Where in the world</a:t>
            </a:r>
          </a:p>
          <a:p>
            <a:endParaRPr lang="en-US" dirty="0"/>
          </a:p>
          <a:p>
            <a:r>
              <a:rPr lang="en-US" dirty="0" smtClean="0"/>
              <a:t>Continue WRITING </a:t>
            </a:r>
            <a:r>
              <a:rPr lang="en-US" i="1" dirty="0" smtClean="0"/>
              <a:t>My country</a:t>
            </a:r>
          </a:p>
          <a:p>
            <a:endParaRPr lang="en-US" dirty="0"/>
          </a:p>
          <a:p>
            <a:r>
              <a:rPr lang="en-US" dirty="0" smtClean="0"/>
              <a:t>Exercise 6 provides further examples to practice using linking words.</a:t>
            </a:r>
          </a:p>
          <a:p>
            <a:endParaRPr lang="en-US" dirty="0" smtClean="0"/>
          </a:p>
          <a:p>
            <a:r>
              <a:rPr lang="en-US" dirty="0" smtClean="0"/>
              <a:t>Writing a description of my country</a:t>
            </a:r>
            <a:endParaRPr lang="en-US" dirty="0"/>
          </a:p>
          <a:p>
            <a:r>
              <a:rPr lang="en-US" dirty="0" smtClean="0"/>
              <a:t>In Exercise 7 you  are required to write a paragraph of about 150 words describing your country. Use your ideas from Exercise 4. link them using </a:t>
            </a:r>
            <a:r>
              <a:rPr lang="en-US" i="1" dirty="0" smtClean="0"/>
              <a:t>but</a:t>
            </a:r>
            <a:r>
              <a:rPr lang="en-US" dirty="0" smtClean="0"/>
              <a:t>, </a:t>
            </a:r>
            <a:r>
              <a:rPr lang="en-US" i="1" dirty="0" smtClean="0"/>
              <a:t>however</a:t>
            </a:r>
            <a:r>
              <a:rPr lang="en-US" dirty="0" smtClean="0"/>
              <a:t> and </a:t>
            </a:r>
            <a:r>
              <a:rPr lang="en-US" i="1" dirty="0" smtClean="0"/>
              <a:t>although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4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825</TotalTime>
  <Words>285</Words>
  <Application>Microsoft Office PowerPoint</Application>
  <PresentationFormat>On-screen Show (4:3)</PresentationFormat>
  <Paragraphs>71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Tw Cen MT</vt:lpstr>
      <vt:lpstr>Tw Cen MT Condensed</vt:lpstr>
      <vt:lpstr>Wingdings 3</vt:lpstr>
      <vt:lpstr>Integral</vt:lpstr>
      <vt:lpstr> College of Law, Mustansiriyah U.    English course for M. A.   2017-2018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of Law, Al-Mustansiriyah U. Course in: Mercantile Contracts  Fourth Year 2016-2017</dc:title>
  <dc:creator>Mein hp</dc:creator>
  <cp:lastModifiedBy>rania arts</cp:lastModifiedBy>
  <cp:revision>310</cp:revision>
  <dcterms:created xsi:type="dcterms:W3CDTF">2006-08-16T00:00:00Z</dcterms:created>
  <dcterms:modified xsi:type="dcterms:W3CDTF">2019-01-05T05:46:47Z</dcterms:modified>
</cp:coreProperties>
</file>