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notesMasterIdLst>
    <p:notesMasterId r:id="rId5"/>
  </p:notesMasterIdLst>
  <p:handoutMasterIdLst>
    <p:handoutMasterId r:id="rId6"/>
  </p:handoutMasterIdLst>
  <p:sldIdLst>
    <p:sldId id="256" r:id="rId2"/>
    <p:sldId id="269" r:id="rId3"/>
    <p:sldId id="27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8C08707-0548-4BDB-BDE2-555F3C860DE1}">
          <p14:sldIdLst>
            <p14:sldId id="256"/>
          </p14:sldIdLst>
        </p14:section>
        <p14:section name="Untitled Section" id="{5EAD52DF-690E-4018-87BA-F95E26C0F838}">
          <p14:sldIdLst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661"/>
    <a:srgbClr val="014284"/>
    <a:srgbClr val="1482AC"/>
    <a:srgbClr val="E6E6E6"/>
    <a:srgbClr val="B05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14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5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07A6D-2B51-46F1-899C-98D3C489031B}" type="datetimeFigureOut">
              <a:rPr lang="en-US" smtClean="0"/>
              <a:t>01/05/2019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A6148-FD70-4756-8366-79DF3579D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04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0CBBE-800F-4986-B774-9367575B6164}" type="datetimeFigureOut">
              <a:rPr lang="en-US" smtClean="0"/>
              <a:t>01/05/2019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45D96-EDB2-43F7-9D59-8CBCF6D91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64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031"/>
                      </a14:imgEffect>
                    </a14:imgLayer>
                  </a14:imgProps>
                </a:ext>
              </a:extLst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6654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4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229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 userDrawn="1"/>
        </p:nvSpPr>
        <p:spPr>
          <a:xfrm>
            <a:off x="4762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3" y="0"/>
            <a:ext cx="9144000" cy="533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24600"/>
            <a:ext cx="9144000" cy="533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effectLst>
            <a:outerShdw blurRad="50800" dist="50800" dir="5400000" algn="ctr" rotWithShape="0">
              <a:srgbClr val="000000">
                <a:alpha val="14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15383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28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8746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09638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4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9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5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5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7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12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180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  <p:sldLayoutId id="2147483947" r:id="rId13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" y="4876800"/>
            <a:ext cx="5829300" cy="1905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	</a:t>
            </a:r>
            <a:r>
              <a:rPr lang="en-US" sz="2400" dirty="0" smtClean="0"/>
              <a:t>College of Law, </a:t>
            </a:r>
            <a:r>
              <a:rPr lang="en-US" sz="2400" dirty="0" err="1" smtClean="0"/>
              <a:t>Mustansiriyah</a:t>
            </a:r>
            <a:r>
              <a:rPr lang="en-US" sz="2400" dirty="0" smtClean="0"/>
              <a:t> U.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 English course for M. A.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2017-2018 </a:t>
            </a:r>
            <a:endParaRPr lang="ar-IQ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4600" y="4953000"/>
            <a:ext cx="2819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Textbook:</a:t>
            </a:r>
            <a:r>
              <a:rPr lang="en-US" dirty="0"/>
              <a:t> Headway Academic Skills, Level 2</a:t>
            </a:r>
          </a:p>
          <a:p>
            <a:r>
              <a:rPr lang="en-US" dirty="0" smtClean="0"/>
              <a:t>Author: Sarah Philpot</a:t>
            </a:r>
          </a:p>
          <a:p>
            <a:r>
              <a:rPr lang="en-US" dirty="0" smtClean="0"/>
              <a:t>Instructor: </a:t>
            </a:r>
          </a:p>
          <a:p>
            <a:r>
              <a:rPr lang="en-US" dirty="0" smtClean="0"/>
              <a:t>Asst. Lect. Rania Adnan Aziz</a:t>
            </a:r>
          </a:p>
          <a:p>
            <a:endParaRPr lang="ar-IQ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26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890" y="-36776"/>
            <a:ext cx="3868110" cy="4876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       English </a:t>
            </a:r>
            <a:r>
              <a:rPr lang="en-US" sz="2000" dirty="0"/>
              <a:t>course </a:t>
            </a:r>
            <a:r>
              <a:rPr lang="en-US" sz="2000" dirty="0" smtClean="0"/>
              <a:t>for M</a:t>
            </a:r>
            <a:r>
              <a:rPr lang="en-US" sz="2000" dirty="0"/>
              <a:t>. A.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10" name="Picture 9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480" y="1447800"/>
            <a:ext cx="911897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08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Unit 2</a:t>
            </a:r>
          </a:p>
          <a:p>
            <a:pPr algn="ctr"/>
            <a:r>
              <a:rPr lang="en-US" dirty="0" smtClean="0"/>
              <a:t>Where in the world</a:t>
            </a:r>
          </a:p>
          <a:p>
            <a:endParaRPr lang="en-US" dirty="0"/>
          </a:p>
          <a:p>
            <a:r>
              <a:rPr lang="en-US" dirty="0" smtClean="0"/>
              <a:t>READING </a:t>
            </a:r>
            <a:r>
              <a:rPr lang="en-US" i="1" dirty="0" smtClean="0"/>
              <a:t>Three countries</a:t>
            </a:r>
          </a:p>
          <a:p>
            <a:r>
              <a:rPr lang="en-US" dirty="0" smtClean="0"/>
              <a:t>The core of this reading part is a three-part essay on three countries. The exercises either introduce new concepts and rules or reinforce already existing ones.</a:t>
            </a:r>
          </a:p>
          <a:p>
            <a:endParaRPr lang="en-US" dirty="0"/>
          </a:p>
          <a:p>
            <a:r>
              <a:rPr lang="en-US" dirty="0" smtClean="0"/>
              <a:t>Exercise 1 includes looking at photos and performing a skimming task in order to match the photos (a, b, c) with the texts and the titles provided.</a:t>
            </a:r>
          </a:p>
          <a:p>
            <a:endParaRPr lang="en-US" dirty="0"/>
          </a:p>
          <a:p>
            <a:r>
              <a:rPr lang="en-US" dirty="0" smtClean="0"/>
              <a:t>Exercise 2 utilizes the scanning skill whereby students find certain pieces of information and use them to complete a table.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21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       English </a:t>
            </a:r>
            <a:r>
              <a:rPr lang="en-US" sz="2000" dirty="0"/>
              <a:t>course </a:t>
            </a:r>
            <a:r>
              <a:rPr lang="en-US" sz="2000" dirty="0" smtClean="0"/>
              <a:t>for M</a:t>
            </a:r>
            <a:r>
              <a:rPr lang="en-US" sz="2000" dirty="0"/>
              <a:t>. A.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10" name="Picture 9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480" y="1447800"/>
            <a:ext cx="911897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08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Unit 2</a:t>
            </a:r>
          </a:p>
          <a:p>
            <a:pPr algn="ctr"/>
            <a:r>
              <a:rPr lang="en-US" dirty="0" smtClean="0"/>
              <a:t>Where in the world</a:t>
            </a:r>
          </a:p>
          <a:p>
            <a:endParaRPr lang="en-US" dirty="0"/>
          </a:p>
          <a:p>
            <a:r>
              <a:rPr lang="en-US" dirty="0" smtClean="0"/>
              <a:t>Continue READING </a:t>
            </a:r>
            <a:r>
              <a:rPr lang="en-US" i="1" dirty="0" smtClean="0"/>
              <a:t>Three countries</a:t>
            </a:r>
          </a:p>
          <a:p>
            <a:endParaRPr lang="en-US" dirty="0"/>
          </a:p>
          <a:p>
            <a:r>
              <a:rPr lang="en-US" dirty="0" smtClean="0"/>
              <a:t>Exercise </a:t>
            </a:r>
            <a:r>
              <a:rPr lang="en-US" dirty="0"/>
              <a:t>3</a:t>
            </a:r>
            <a:r>
              <a:rPr lang="en-US" dirty="0" smtClean="0"/>
              <a:t> also utilizes the scanning skill whereby students use some information on the countries mentioned in the essay as clues provided to them to answer questions.</a:t>
            </a:r>
          </a:p>
          <a:p>
            <a:endParaRPr lang="en-US" dirty="0"/>
          </a:p>
          <a:p>
            <a:r>
              <a:rPr lang="en-US" dirty="0" smtClean="0"/>
              <a:t>Exercise 4 is a matching one where students scan the texts and match a word in A with another one in B and a definition in C.</a:t>
            </a:r>
          </a:p>
          <a:p>
            <a:endParaRPr lang="en-US" dirty="0"/>
          </a:p>
          <a:p>
            <a:r>
              <a:rPr lang="en-US" dirty="0" smtClean="0"/>
              <a:t>After these extensive scanning exercises, students as asked in Exercise 5 to read the text, this time slowly (i.e. intensive reading), and compare the three countries with their own.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617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801</TotalTime>
  <Words>245</Words>
  <Application>Microsoft Office PowerPoint</Application>
  <PresentationFormat>On-screen Show (4:3)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Tw Cen MT</vt:lpstr>
      <vt:lpstr>Tw Cen MT Condensed</vt:lpstr>
      <vt:lpstr>Wingdings 3</vt:lpstr>
      <vt:lpstr>Integral</vt:lpstr>
      <vt:lpstr> College of Law, Mustansiriyah U.    English course for M. A.   2017-2018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Law, Al-Mustansiriyah U. Course in: Mercantile Contracts  Fourth Year 2016-2017</dc:title>
  <dc:creator>Mein hp</dc:creator>
  <cp:lastModifiedBy>rania arts</cp:lastModifiedBy>
  <cp:revision>304</cp:revision>
  <dcterms:created xsi:type="dcterms:W3CDTF">2006-08-16T00:00:00Z</dcterms:created>
  <dcterms:modified xsi:type="dcterms:W3CDTF">2019-01-05T04:50:59Z</dcterms:modified>
</cp:coreProperties>
</file>