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9" r:id="rId1"/>
  </p:sldMasterIdLst>
  <p:notesMasterIdLst>
    <p:notesMasterId r:id="rId6"/>
  </p:notesMasterIdLst>
  <p:handoutMasterIdLst>
    <p:handoutMasterId r:id="rId7"/>
  </p:handoutMasterIdLst>
  <p:sldIdLst>
    <p:sldId id="256" r:id="rId2"/>
    <p:sldId id="269" r:id="rId3"/>
    <p:sldId id="270" r:id="rId4"/>
    <p:sldId id="271"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8C08707-0548-4BDB-BDE2-555F3C860DE1}">
          <p14:sldIdLst>
            <p14:sldId id="256"/>
          </p14:sldIdLst>
        </p14:section>
        <p14:section name="Untitled Section" id="{5EAD52DF-690E-4018-87BA-F95E26C0F838}">
          <p14:sldIdLst>
            <p14:sldId id="269"/>
            <p14:sldId id="270"/>
            <p14:sldId id="27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661"/>
    <a:srgbClr val="014284"/>
    <a:srgbClr val="1482AC"/>
    <a:srgbClr val="E6E6E6"/>
    <a:srgbClr val="B05C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5" d="100"/>
          <a:sy n="65" d="100"/>
        </p:scale>
        <p:origin x="145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85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4207A6D-2B51-46F1-899C-98D3C489031B}" type="datetimeFigureOut">
              <a:rPr lang="en-US" smtClean="0"/>
              <a:t>01/05/2019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60A6148-FD70-4756-8366-79DF3579D965}" type="slidenum">
              <a:rPr lang="en-US" smtClean="0"/>
              <a:t>‹#›</a:t>
            </a:fld>
            <a:endParaRPr lang="en-US"/>
          </a:p>
        </p:txBody>
      </p:sp>
    </p:spTree>
    <p:extLst>
      <p:ext uri="{BB962C8B-B14F-4D97-AF65-F5344CB8AC3E}">
        <p14:creationId xmlns:p14="http://schemas.microsoft.com/office/powerpoint/2010/main" val="2992204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20CBBE-800F-4986-B774-9367575B6164}" type="datetimeFigureOut">
              <a:rPr lang="en-US" smtClean="0"/>
              <a:t>01/05/2019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B45D96-EDB2-43F7-9D59-8CBCF6D91F60}" type="slidenum">
              <a:rPr lang="en-US" smtClean="0"/>
              <a:t>‹#›</a:t>
            </a:fld>
            <a:endParaRPr lang="en-US"/>
          </a:p>
        </p:txBody>
      </p:sp>
    </p:spTree>
    <p:extLst>
      <p:ext uri="{BB962C8B-B14F-4D97-AF65-F5344CB8AC3E}">
        <p14:creationId xmlns:p14="http://schemas.microsoft.com/office/powerpoint/2010/main" val="1974664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0" y="-1"/>
            <a:ext cx="9144000" cy="4572001"/>
          </a:xfrm>
          <a:prstGeom prst="rect">
            <a:avLst/>
          </a:prstGeom>
          <a:blipFill dpi="0" rotWithShape="1">
            <a:blip r:embed="rId2">
              <a:duotone>
                <a:prstClr val="black"/>
                <a:schemeClr val="accent6">
                  <a:tint val="45000"/>
                  <a:satMod val="400000"/>
                </a:schemeClr>
              </a:duotone>
              <a:extLst>
                <a:ext uri="{BEBA8EAE-BF5A-486C-A8C5-ECC9F3942E4B}">
                  <a14:imgProps xmlns:a14="http://schemas.microsoft.com/office/drawing/2010/main">
                    <a14:imgLayer r:embed="rId3">
                      <a14:imgEffect>
                        <a14:colorTemperature colorTemp="6031"/>
                      </a14:imgEffect>
                    </a14:imgLayer>
                  </a14:imgProps>
                </a:ext>
              </a:extLst>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665436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69242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3229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17" name="Freeform 16"/>
          <p:cNvSpPr/>
          <p:nvPr userDrawn="1"/>
        </p:nvSpPr>
        <p:spPr>
          <a:xfrm>
            <a:off x="4762" y="0"/>
            <a:ext cx="9144000" cy="6858000"/>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3" name="Picture 2"/>
          <p:cNvPicPr>
            <a:picLocks noChangeAspect="1"/>
          </p:cNvPicPr>
          <p:nvPr userDrawn="1"/>
        </p:nvPicPr>
        <p:blipFill>
          <a:blip r:embed="rId2"/>
          <a:stretch>
            <a:fillRect/>
          </a:stretch>
        </p:blipFill>
        <p:spPr>
          <a:xfrm>
            <a:off x="4763" y="0"/>
            <a:ext cx="9144000" cy="5334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6" name="Picture 5"/>
          <p:cNvPicPr>
            <a:picLocks noChangeAspect="1"/>
          </p:cNvPicPr>
          <p:nvPr userDrawn="1"/>
        </p:nvPicPr>
        <p:blipFill>
          <a:blip r:embed="rId2"/>
          <a:stretch>
            <a:fillRect/>
          </a:stretch>
        </p:blipFill>
        <p:spPr>
          <a:xfrm>
            <a:off x="0" y="6324600"/>
            <a:ext cx="9144000" cy="5334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effectLst>
            <a:outerShdw blurRad="50800" dist="50800" dir="5400000" algn="ctr" rotWithShape="0">
              <a:srgbClr val="000000">
                <a:alpha val="14000"/>
              </a:srgbClr>
            </a:outerShdw>
          </a:effectLst>
        </p:spPr>
      </p:pic>
    </p:spTree>
    <p:extLst>
      <p:ext uri="{BB962C8B-B14F-4D97-AF65-F5344CB8AC3E}">
        <p14:creationId xmlns:p14="http://schemas.microsoft.com/office/powerpoint/2010/main" val="261538321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3682885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4788746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a:xfrm>
            <a:off x="0" y="-1"/>
            <a:ext cx="9144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409638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93743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47490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01454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62059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69173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4126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6F15528-21DE-4FAA-801E-634DDDAF4B2B}"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1180233"/>
      </p:ext>
    </p:extLst>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 id="2147483971" r:id="rId12"/>
    <p:sldLayoutId id="2147483947" r:id="rId13"/>
  </p:sldLayoutIdLst>
  <p:hf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 y="4876800"/>
            <a:ext cx="5829300" cy="1905000"/>
          </a:xfrm>
        </p:spPr>
        <p:txBody>
          <a:bodyPr>
            <a:normAutofit/>
          </a:bodyPr>
          <a:lstStyle/>
          <a:p>
            <a:pPr algn="ctr"/>
            <a:r>
              <a:rPr lang="en-US" sz="2800" dirty="0" smtClean="0"/>
              <a:t>	</a:t>
            </a:r>
            <a:r>
              <a:rPr lang="en-US" sz="2400" dirty="0" smtClean="0"/>
              <a:t>College of Law, </a:t>
            </a:r>
            <a:r>
              <a:rPr lang="en-US" sz="2400" dirty="0" err="1" smtClean="0"/>
              <a:t>Mustansiriyah</a:t>
            </a:r>
            <a:r>
              <a:rPr lang="en-US" sz="2400" dirty="0" smtClean="0"/>
              <a:t> U.</a:t>
            </a:r>
            <a:br>
              <a:rPr lang="en-US" sz="2400" dirty="0" smtClean="0"/>
            </a:br>
            <a:r>
              <a:rPr lang="en-US" sz="2400" dirty="0" smtClean="0"/>
              <a:t/>
            </a:r>
            <a:br>
              <a:rPr lang="en-US" sz="2400" dirty="0" smtClean="0"/>
            </a:br>
            <a:r>
              <a:rPr lang="en-US" sz="2400" dirty="0" smtClean="0"/>
              <a:t>	 English course for M. A.</a:t>
            </a:r>
            <a:br>
              <a:rPr lang="en-US" sz="2400" dirty="0" smtClean="0"/>
            </a:br>
            <a:r>
              <a:rPr lang="en-US" sz="2400" dirty="0" smtClean="0"/>
              <a:t/>
            </a:r>
            <a:br>
              <a:rPr lang="en-US" sz="2400" dirty="0" smtClean="0"/>
            </a:br>
            <a:r>
              <a:rPr lang="en-US" sz="2400" dirty="0" smtClean="0"/>
              <a:t> 2017-2018 </a:t>
            </a:r>
            <a:endParaRPr lang="ar-IQ" sz="2400" dirty="0"/>
          </a:p>
        </p:txBody>
      </p:sp>
      <p:sp>
        <p:nvSpPr>
          <p:cNvPr id="3" name="Subtitle 2"/>
          <p:cNvSpPr>
            <a:spLocks noGrp="1"/>
          </p:cNvSpPr>
          <p:nvPr>
            <p:ph type="subTitle" idx="1"/>
          </p:nvPr>
        </p:nvSpPr>
        <p:spPr>
          <a:xfrm>
            <a:off x="6324600" y="4953000"/>
            <a:ext cx="2819400" cy="1905000"/>
          </a:xfrm>
        </p:spPr>
        <p:txBody>
          <a:bodyPr>
            <a:normAutofit/>
          </a:bodyPr>
          <a:lstStyle/>
          <a:p>
            <a:r>
              <a:rPr lang="en-US" dirty="0" smtClean="0"/>
              <a:t>Textbook:</a:t>
            </a:r>
            <a:r>
              <a:rPr lang="en-US" dirty="0"/>
              <a:t> Headway Academic Skills, Level 2</a:t>
            </a:r>
          </a:p>
          <a:p>
            <a:r>
              <a:rPr lang="en-US" dirty="0" smtClean="0"/>
              <a:t>Author: Sarah Philpot</a:t>
            </a:r>
          </a:p>
          <a:p>
            <a:r>
              <a:rPr lang="en-US" dirty="0" smtClean="0"/>
              <a:t>Instructor: </a:t>
            </a:r>
          </a:p>
          <a:p>
            <a:r>
              <a:rPr lang="en-US" dirty="0" smtClean="0"/>
              <a:t>Asst. Lect. Rania Adnan Aziz</a:t>
            </a:r>
          </a:p>
          <a:p>
            <a:endParaRPr lang="ar-IQ"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dirty="0"/>
          </a:p>
        </p:txBody>
      </p:sp>
      <p:pic>
        <p:nvPicPr>
          <p:cNvPr id="1026" name="Picture 2" descr="ÙÙØºÙ Ø§ÙØ¬Ø§ÙØ¹Ø©"/>
          <p:cNvPicPr>
            <a:picLocks noChangeAspect="1" noChangeArrowheads="1"/>
          </p:cNvPicPr>
          <p:nvPr/>
        </p:nvPicPr>
        <p:blipFill>
          <a:blip r:embed="rId2">
            <a:extLst>
              <a:ext uri="{BEBA8EAE-BF5A-486C-A8C5-ECC9F3942E4B}">
                <a14:imgProps xmlns:a14="http://schemas.microsoft.com/office/drawing/2010/main">
                  <a14:imgLayer r:embed="rId3">
                    <a14:imgEffect>
                      <a14:artisticMarker/>
                    </a14:imgEffect>
                  </a14:imgLayer>
                </a14:imgProps>
              </a:ext>
              <a:ext uri="{28A0092B-C50C-407E-A947-70E740481C1C}">
                <a14:useLocalDpi xmlns:a14="http://schemas.microsoft.com/office/drawing/2010/main" val="0"/>
              </a:ext>
            </a:extLst>
          </a:blip>
          <a:srcRect/>
          <a:stretch>
            <a:fillRect/>
          </a:stretch>
        </p:blipFill>
        <p:spPr bwMode="auto">
          <a:xfrm>
            <a:off x="0" y="5105400"/>
            <a:ext cx="1143000" cy="114300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75890" y="-36776"/>
            <a:ext cx="3868110" cy="4876800"/>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0-#ppt_w/2"/>
                                          </p:val>
                                        </p:tav>
                                        <p:tav tm="100000">
                                          <p:val>
                                            <p:strVal val="#ppt_x"/>
                                          </p:val>
                                        </p:tav>
                                      </p:tavLst>
                                    </p:anim>
                                    <p:anim calcmode="lin" valueType="num">
                                      <p:cBhvr additive="base">
                                        <p:cTn id="8" dur="500" fill="hold"/>
                                        <p:tgtEl>
                                          <p:spTgt spid="102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1500" fill="hold"/>
                                        <p:tgtEl>
                                          <p:spTgt spid="2"/>
                                        </p:tgtEl>
                                        <p:attrNameLst>
                                          <p:attrName>ppt_x</p:attrName>
                                        </p:attrNameLst>
                                      </p:cBhvr>
                                      <p:tavLst>
                                        <p:tav tm="0">
                                          <p:val>
                                            <p:strVal val="0-#ppt_w/2"/>
                                          </p:val>
                                        </p:tav>
                                        <p:tav tm="100000">
                                          <p:val>
                                            <p:strVal val="#ppt_x"/>
                                          </p:val>
                                        </p:tav>
                                      </p:tavLst>
                                    </p:anim>
                                    <p:anim calcmode="lin" valueType="num">
                                      <p:cBhvr additive="base">
                                        <p:cTn id="13" dur="1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43000"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Second Year Course in legal English</a:t>
            </a:r>
          </a:p>
          <a:p>
            <a:pPr algn="ctr"/>
            <a:r>
              <a:rPr lang="en-US" sz="2000" dirty="0" smtClean="0"/>
              <a:t>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txBox="1">
            <a:spLocks/>
          </p:cNvSpPr>
          <p:nvPr/>
        </p:nvSpPr>
        <p:spPr>
          <a:xfrm>
            <a:off x="1168021"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       English </a:t>
            </a:r>
            <a:r>
              <a:rPr lang="en-US" sz="2000" dirty="0"/>
              <a:t>course </a:t>
            </a:r>
            <a:r>
              <a:rPr lang="en-US" sz="2000" dirty="0" smtClean="0"/>
              <a:t>for M</a:t>
            </a:r>
            <a:r>
              <a:rPr lang="en-US" sz="2000" dirty="0"/>
              <a:t>. A. </a:t>
            </a:r>
            <a:endParaRPr lang="en-US" sz="2000" dirty="0" smtClean="0"/>
          </a:p>
          <a:p>
            <a:r>
              <a:rPr lang="en-US" sz="2000" dirty="0"/>
              <a:t> </a:t>
            </a:r>
            <a:r>
              <a:rPr lang="en-US" sz="2000" dirty="0" smtClean="0"/>
              <a:t>               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10" name="Picture 9"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27480" y="1447800"/>
            <a:ext cx="9118978" cy="3693319"/>
          </a:xfrm>
          <a:prstGeom prst="rect">
            <a:avLst/>
          </a:prstGeom>
          <a:noFill/>
        </p:spPr>
        <p:txBody>
          <a:bodyPr wrap="square" rtlCol="0">
            <a:spAutoFit/>
          </a:bodyPr>
          <a:lstStyle/>
          <a:p>
            <a:r>
              <a:rPr lang="en-US" dirty="0"/>
              <a:t>Lecture </a:t>
            </a:r>
            <a:r>
              <a:rPr lang="en-US" dirty="0" smtClean="0"/>
              <a:t>07</a:t>
            </a:r>
          </a:p>
          <a:p>
            <a:endParaRPr lang="en-US" dirty="0" smtClean="0"/>
          </a:p>
          <a:p>
            <a:pPr algn="ctr"/>
            <a:r>
              <a:rPr lang="en-US" dirty="0" smtClean="0"/>
              <a:t>Unit </a:t>
            </a:r>
            <a:r>
              <a:rPr lang="en-US" dirty="0" smtClean="0"/>
              <a:t>2</a:t>
            </a:r>
            <a:endParaRPr lang="en-US" dirty="0" smtClean="0"/>
          </a:p>
          <a:p>
            <a:pPr algn="ctr"/>
            <a:r>
              <a:rPr lang="en-US" dirty="0" smtClean="0"/>
              <a:t>Where in the world</a:t>
            </a:r>
          </a:p>
          <a:p>
            <a:endParaRPr lang="en-US" dirty="0"/>
          </a:p>
          <a:p>
            <a:r>
              <a:rPr lang="en-US" dirty="0" smtClean="0"/>
              <a:t>The second unit of this course focuses on the same skills as the earlier: READING, WRITING and VOCABULARY DEVELOPMENT. This time the focus is shifted from individuals to countries which reinforces rules of punctuating names of country and geographic areas. The contents of the unit also help students practice the methods of </a:t>
            </a:r>
            <a:r>
              <a:rPr lang="en-US" dirty="0" smtClean="0"/>
              <a:t>effective reading that they have learned in the earlier unit. Also, a very important concept is introduced to students: </a:t>
            </a:r>
            <a:r>
              <a:rPr lang="en-US" b="1" dirty="0" smtClean="0"/>
              <a:t>brainstorming</a:t>
            </a:r>
            <a:r>
              <a:rPr lang="en-US" dirty="0" smtClean="0"/>
              <a:t>.</a:t>
            </a:r>
            <a:r>
              <a:rPr lang="en-US" b="1" dirty="0" smtClean="0"/>
              <a:t> </a:t>
            </a:r>
            <a:r>
              <a:rPr lang="en-US" dirty="0" smtClean="0"/>
              <a:t>This concept will be very helpful to students when conducting research or writing proposals and papers. </a:t>
            </a:r>
            <a:endParaRPr lang="en-US" dirty="0" smtClean="0"/>
          </a:p>
          <a:p>
            <a:endParaRPr lang="en-US" dirty="0"/>
          </a:p>
          <a:p>
            <a:endParaRPr lang="en-US" dirty="0" smtClean="0"/>
          </a:p>
        </p:txBody>
      </p:sp>
    </p:spTree>
    <p:extLst>
      <p:ext uri="{BB962C8B-B14F-4D97-AF65-F5344CB8AC3E}">
        <p14:creationId xmlns:p14="http://schemas.microsoft.com/office/powerpoint/2010/main" val="168215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43000"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Second Year Course in legal English</a:t>
            </a:r>
          </a:p>
          <a:p>
            <a:pPr algn="ctr"/>
            <a:r>
              <a:rPr lang="en-US" sz="2000" dirty="0" smtClean="0"/>
              <a:t>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txBox="1">
            <a:spLocks/>
          </p:cNvSpPr>
          <p:nvPr/>
        </p:nvSpPr>
        <p:spPr>
          <a:xfrm>
            <a:off x="1168021"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       English </a:t>
            </a:r>
            <a:r>
              <a:rPr lang="en-US" sz="2000" dirty="0"/>
              <a:t>course </a:t>
            </a:r>
            <a:r>
              <a:rPr lang="en-US" sz="2000" dirty="0" smtClean="0"/>
              <a:t>for M</a:t>
            </a:r>
            <a:r>
              <a:rPr lang="en-US" sz="2000" dirty="0"/>
              <a:t>. A. </a:t>
            </a:r>
            <a:endParaRPr lang="en-US" sz="2000" dirty="0" smtClean="0"/>
          </a:p>
          <a:p>
            <a:r>
              <a:rPr lang="en-US" sz="2000" dirty="0"/>
              <a:t> </a:t>
            </a:r>
            <a:r>
              <a:rPr lang="en-US" sz="2000" dirty="0" smtClean="0"/>
              <a:t>               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10" name="Picture 9"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27480" y="1447800"/>
            <a:ext cx="9118978" cy="3970318"/>
          </a:xfrm>
          <a:prstGeom prst="rect">
            <a:avLst/>
          </a:prstGeom>
          <a:noFill/>
        </p:spPr>
        <p:txBody>
          <a:bodyPr wrap="square" rtlCol="0">
            <a:spAutoFit/>
          </a:bodyPr>
          <a:lstStyle/>
          <a:p>
            <a:r>
              <a:rPr lang="en-US" dirty="0"/>
              <a:t>Lecture </a:t>
            </a:r>
            <a:r>
              <a:rPr lang="en-US" dirty="0" smtClean="0"/>
              <a:t>07</a:t>
            </a:r>
          </a:p>
          <a:p>
            <a:endParaRPr lang="en-US" dirty="0" smtClean="0"/>
          </a:p>
          <a:p>
            <a:pPr algn="ctr"/>
            <a:r>
              <a:rPr lang="en-US" dirty="0" smtClean="0"/>
              <a:t>Unit </a:t>
            </a:r>
            <a:r>
              <a:rPr lang="en-US" dirty="0" smtClean="0"/>
              <a:t>2</a:t>
            </a:r>
            <a:endParaRPr lang="en-US" dirty="0" smtClean="0"/>
          </a:p>
          <a:p>
            <a:pPr algn="ctr"/>
            <a:r>
              <a:rPr lang="en-US" dirty="0" smtClean="0"/>
              <a:t>Where in the world</a:t>
            </a:r>
          </a:p>
          <a:p>
            <a:endParaRPr lang="en-US" dirty="0" smtClean="0"/>
          </a:p>
          <a:p>
            <a:r>
              <a:rPr lang="en-US" dirty="0"/>
              <a:t>Unit 2 is divided as follows: </a:t>
            </a:r>
            <a:endParaRPr lang="en-US" dirty="0" smtClean="0"/>
          </a:p>
          <a:p>
            <a:endParaRPr lang="en-US" dirty="0"/>
          </a:p>
          <a:p>
            <a:r>
              <a:rPr lang="en-US" dirty="0" smtClean="0"/>
              <a:t>READING </a:t>
            </a:r>
            <a:r>
              <a:rPr lang="en-US" i="1" dirty="0"/>
              <a:t>Three countries</a:t>
            </a:r>
            <a:endParaRPr lang="en-US" dirty="0"/>
          </a:p>
          <a:p>
            <a:r>
              <a:rPr lang="en-US" dirty="0"/>
              <a:t>Skimming and scanning: </a:t>
            </a:r>
            <a:r>
              <a:rPr lang="en-US" i="1" dirty="0"/>
              <a:t>reading for the general idea, and for particular information</a:t>
            </a:r>
            <a:endParaRPr lang="en-US" dirty="0"/>
          </a:p>
          <a:p>
            <a:endParaRPr lang="en-US" dirty="0"/>
          </a:p>
          <a:p>
            <a:r>
              <a:rPr lang="en-US" dirty="0" smtClean="0"/>
              <a:t>WRITING </a:t>
            </a:r>
            <a:r>
              <a:rPr lang="en-US" i="1" dirty="0" smtClean="0"/>
              <a:t>My country</a:t>
            </a:r>
            <a:endParaRPr lang="en-US" dirty="0" smtClean="0"/>
          </a:p>
          <a:p>
            <a:r>
              <a:rPr lang="en-US" dirty="0" smtClean="0"/>
              <a:t>Brainstorming ideas</a:t>
            </a:r>
            <a:r>
              <a:rPr lang="en-US" i="1" dirty="0" smtClean="0"/>
              <a:t>: topic areas and examples; completing a paragraph</a:t>
            </a:r>
            <a:endParaRPr lang="en-US" dirty="0"/>
          </a:p>
          <a:p>
            <a:r>
              <a:rPr lang="en-US" dirty="0" smtClean="0"/>
              <a:t>Linking ideas (1): </a:t>
            </a:r>
            <a:r>
              <a:rPr lang="en-US" i="1" dirty="0" smtClean="0"/>
              <a:t>but, however, although</a:t>
            </a:r>
          </a:p>
          <a:p>
            <a:r>
              <a:rPr lang="en-US" b="1" dirty="0" smtClean="0"/>
              <a:t>Writing a description of my country</a:t>
            </a:r>
            <a:endParaRPr lang="en-US" b="1" dirty="0" smtClean="0"/>
          </a:p>
        </p:txBody>
      </p:sp>
    </p:spTree>
    <p:extLst>
      <p:ext uri="{BB962C8B-B14F-4D97-AF65-F5344CB8AC3E}">
        <p14:creationId xmlns:p14="http://schemas.microsoft.com/office/powerpoint/2010/main" val="24804090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43000"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Second Year Course in legal English</a:t>
            </a:r>
          </a:p>
          <a:p>
            <a:pPr algn="ctr"/>
            <a:r>
              <a:rPr lang="en-US" sz="2000" dirty="0" smtClean="0"/>
              <a:t>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txBox="1">
            <a:spLocks/>
          </p:cNvSpPr>
          <p:nvPr/>
        </p:nvSpPr>
        <p:spPr>
          <a:xfrm>
            <a:off x="1168021"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       English </a:t>
            </a:r>
            <a:r>
              <a:rPr lang="en-US" sz="2000" dirty="0"/>
              <a:t>course </a:t>
            </a:r>
            <a:r>
              <a:rPr lang="en-US" sz="2000" dirty="0" smtClean="0"/>
              <a:t>for M</a:t>
            </a:r>
            <a:r>
              <a:rPr lang="en-US" sz="2000" dirty="0"/>
              <a:t>. A. </a:t>
            </a:r>
            <a:endParaRPr lang="en-US" sz="2000" dirty="0" smtClean="0"/>
          </a:p>
          <a:p>
            <a:r>
              <a:rPr lang="en-US" sz="2000" dirty="0"/>
              <a:t> </a:t>
            </a:r>
            <a:r>
              <a:rPr lang="en-US" sz="2000" dirty="0" smtClean="0"/>
              <a:t>               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10" name="Picture 9"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27480" y="1447800"/>
            <a:ext cx="9118978" cy="3970318"/>
          </a:xfrm>
          <a:prstGeom prst="rect">
            <a:avLst/>
          </a:prstGeom>
          <a:noFill/>
        </p:spPr>
        <p:txBody>
          <a:bodyPr wrap="square" rtlCol="0">
            <a:spAutoFit/>
          </a:bodyPr>
          <a:lstStyle/>
          <a:p>
            <a:r>
              <a:rPr lang="en-US" dirty="0"/>
              <a:t>Lecture </a:t>
            </a:r>
            <a:r>
              <a:rPr lang="en-US" dirty="0" smtClean="0"/>
              <a:t>07</a:t>
            </a:r>
          </a:p>
          <a:p>
            <a:endParaRPr lang="en-US" dirty="0" smtClean="0"/>
          </a:p>
          <a:p>
            <a:pPr algn="ctr"/>
            <a:r>
              <a:rPr lang="en-US" dirty="0" smtClean="0"/>
              <a:t>Unit </a:t>
            </a:r>
            <a:r>
              <a:rPr lang="en-US" dirty="0" smtClean="0"/>
              <a:t>2</a:t>
            </a:r>
            <a:endParaRPr lang="en-US" dirty="0" smtClean="0"/>
          </a:p>
          <a:p>
            <a:pPr algn="ctr"/>
            <a:r>
              <a:rPr lang="en-US" dirty="0" smtClean="0"/>
              <a:t>Where in the world</a:t>
            </a:r>
          </a:p>
          <a:p>
            <a:endParaRPr lang="en-US" dirty="0" smtClean="0"/>
          </a:p>
          <a:p>
            <a:r>
              <a:rPr lang="en-US" dirty="0"/>
              <a:t>Unit 2 is divided as follows: </a:t>
            </a:r>
            <a:endParaRPr lang="en-US" dirty="0" smtClean="0"/>
          </a:p>
          <a:p>
            <a:endParaRPr lang="en-US" dirty="0"/>
          </a:p>
          <a:p>
            <a:r>
              <a:rPr lang="en-US" dirty="0" smtClean="0"/>
              <a:t>VOCABULARY DEVELOPMENT Organizing vocabulary (1)</a:t>
            </a:r>
          </a:p>
          <a:p>
            <a:r>
              <a:rPr lang="en-US" dirty="0" smtClean="0"/>
              <a:t>Synonyms and antonyms: </a:t>
            </a:r>
            <a:r>
              <a:rPr lang="en-US" i="1" dirty="0" smtClean="0"/>
              <a:t>recognizing synonyms and antonyms</a:t>
            </a:r>
          </a:p>
          <a:p>
            <a:r>
              <a:rPr lang="en-US" dirty="0" smtClean="0"/>
              <a:t>Recording vocabulary (2); </a:t>
            </a:r>
            <a:r>
              <a:rPr lang="en-US" i="1" dirty="0" smtClean="0"/>
              <a:t>diagrams; a scale; synonyms and antonyms; labeling a picture</a:t>
            </a:r>
          </a:p>
          <a:p>
            <a:endParaRPr lang="en-US" i="1" smtClean="0"/>
          </a:p>
          <a:p>
            <a:endParaRPr lang="en-US" i="1" dirty="0"/>
          </a:p>
          <a:p>
            <a:r>
              <a:rPr lang="en-US" i="1" dirty="0" smtClean="0"/>
              <a:t>REVIEW</a:t>
            </a:r>
          </a:p>
          <a:p>
            <a:r>
              <a:rPr lang="en-US" dirty="0" smtClean="0"/>
              <a:t>The definite article – </a:t>
            </a:r>
            <a:r>
              <a:rPr lang="en-US" i="1" dirty="0" smtClean="0"/>
              <a:t>the</a:t>
            </a:r>
            <a:r>
              <a:rPr lang="en-US" dirty="0" smtClean="0"/>
              <a:t> </a:t>
            </a:r>
            <a:endParaRPr lang="en-US" dirty="0" smtClean="0"/>
          </a:p>
        </p:txBody>
      </p:sp>
    </p:spTree>
    <p:extLst>
      <p:ext uri="{BB962C8B-B14F-4D97-AF65-F5344CB8AC3E}">
        <p14:creationId xmlns:p14="http://schemas.microsoft.com/office/powerpoint/2010/main" val="33270276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788</TotalTime>
  <Words>284</Words>
  <Application>Microsoft Office PowerPoint</Application>
  <PresentationFormat>On-screen Show (4:3)</PresentationFormat>
  <Paragraphs>70</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Tw Cen MT</vt:lpstr>
      <vt:lpstr>Tw Cen MT Condensed</vt:lpstr>
      <vt:lpstr>Wingdings 3</vt:lpstr>
      <vt:lpstr>Integral</vt:lpstr>
      <vt:lpstr> College of Law, Mustansiriyah U.    English course for M. A.   2017-2018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of Law, Al-Mustansiriyah U. Course in: Mercantile Contracts  Fourth Year 2016-2017</dc:title>
  <dc:creator>Mein hp</dc:creator>
  <cp:lastModifiedBy>rania arts</cp:lastModifiedBy>
  <cp:revision>302</cp:revision>
  <dcterms:created xsi:type="dcterms:W3CDTF">2006-08-16T00:00:00Z</dcterms:created>
  <dcterms:modified xsi:type="dcterms:W3CDTF">2019-01-05T04:22:15Z</dcterms:modified>
</cp:coreProperties>
</file>