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notesMasterIdLst>
    <p:notesMasterId r:id="rId5"/>
  </p:notesMasterIdLst>
  <p:handoutMasterIdLst>
    <p:handoutMasterId r:id="rId6"/>
  </p:handoutMasterIdLst>
  <p:sldIdLst>
    <p:sldId id="256" r:id="rId2"/>
    <p:sldId id="269" r:id="rId3"/>
    <p:sldId id="27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8C08707-0548-4BDB-BDE2-555F3C860DE1}">
          <p14:sldIdLst>
            <p14:sldId id="256"/>
          </p14:sldIdLst>
        </p14:section>
        <p14:section name="Untitled Section" id="{5EAD52DF-690E-4018-87BA-F95E26C0F838}">
          <p14:sldIdLst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661"/>
    <a:srgbClr val="014284"/>
    <a:srgbClr val="1482AC"/>
    <a:srgbClr val="E6E6E6"/>
    <a:srgbClr val="B05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14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5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07A6D-2B51-46F1-899C-98D3C489031B}" type="datetimeFigureOut">
              <a:rPr lang="en-US" smtClean="0"/>
              <a:t>01/05/2019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A6148-FD70-4756-8366-79DF3579D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204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0CBBE-800F-4986-B774-9367575B6164}" type="datetimeFigureOut">
              <a:rPr lang="en-US" smtClean="0"/>
              <a:t>01/05/2019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45D96-EDB2-43F7-9D59-8CBCF6D91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64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031"/>
                      </a14:imgEffect>
                    </a14:imgLayer>
                  </a14:imgProps>
                </a:ext>
              </a:extLst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6654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242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3229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/>
          <p:cNvSpPr/>
          <p:nvPr userDrawn="1"/>
        </p:nvSpPr>
        <p:spPr>
          <a:xfrm>
            <a:off x="4762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3" y="0"/>
            <a:ext cx="9144000" cy="533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24600"/>
            <a:ext cx="9144000" cy="533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effectLst>
            <a:outerShdw blurRad="50800" dist="50800" dir="5400000" algn="ctr" rotWithShape="0">
              <a:srgbClr val="000000">
                <a:alpha val="14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15383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28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8746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09638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43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90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54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59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7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4126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180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  <p:sldLayoutId id="2147483947" r:id="rId13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" y="4876800"/>
            <a:ext cx="5829300" cy="19050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	</a:t>
            </a:r>
            <a:r>
              <a:rPr lang="en-US" sz="2400" dirty="0" smtClean="0"/>
              <a:t>College of Law, </a:t>
            </a:r>
            <a:r>
              <a:rPr lang="en-US" sz="2400" dirty="0" err="1" smtClean="0"/>
              <a:t>Mustansiriyah</a:t>
            </a:r>
            <a:r>
              <a:rPr lang="en-US" sz="2400" dirty="0" smtClean="0"/>
              <a:t> U.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 English course for M. A.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2017-2018 </a:t>
            </a:r>
            <a:endParaRPr lang="ar-IQ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24600" y="4953000"/>
            <a:ext cx="28194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Textbook:</a:t>
            </a:r>
            <a:r>
              <a:rPr lang="en-US" dirty="0"/>
              <a:t> Headway Academic Skills, Level 2</a:t>
            </a:r>
          </a:p>
          <a:p>
            <a:r>
              <a:rPr lang="en-US" dirty="0" smtClean="0"/>
              <a:t>Author: Sarah Philpot</a:t>
            </a:r>
          </a:p>
          <a:p>
            <a:r>
              <a:rPr lang="en-US" dirty="0" smtClean="0"/>
              <a:t>Instructor: </a:t>
            </a:r>
          </a:p>
          <a:p>
            <a:r>
              <a:rPr lang="en-US" dirty="0" smtClean="0"/>
              <a:t>Asst. Lect. Rania Adnan Aziz</a:t>
            </a:r>
          </a:p>
          <a:p>
            <a:endParaRPr lang="ar-IQ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026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890" y="-36776"/>
            <a:ext cx="3868110" cy="4876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0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       English </a:t>
            </a:r>
            <a:r>
              <a:rPr lang="en-US" sz="2000" dirty="0"/>
              <a:t>course </a:t>
            </a:r>
            <a:r>
              <a:rPr lang="en-US" sz="2000" dirty="0" smtClean="0"/>
              <a:t>for M</a:t>
            </a:r>
            <a:r>
              <a:rPr lang="en-US" sz="2000" dirty="0"/>
              <a:t>. A.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     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10" name="Picture 9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480" y="1447800"/>
            <a:ext cx="911897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06</a:t>
            </a:r>
          </a:p>
          <a:p>
            <a:pPr algn="ctr"/>
            <a:r>
              <a:rPr lang="en-US" dirty="0" smtClean="0"/>
              <a:t>Unit 1</a:t>
            </a:r>
          </a:p>
          <a:p>
            <a:pPr algn="ctr"/>
            <a:r>
              <a:rPr lang="en-US" dirty="0" smtClean="0"/>
              <a:t>International Student</a:t>
            </a:r>
          </a:p>
          <a:p>
            <a:endParaRPr lang="en-US" dirty="0"/>
          </a:p>
          <a:p>
            <a:r>
              <a:rPr lang="en-US" dirty="0" smtClean="0"/>
              <a:t>REVIEW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As a review, and to get students to talk about themselves or use their personal information for a more realistic exercise, they are required to complete a visa application form using that information (Review Exercise 1).</a:t>
            </a:r>
            <a:endParaRPr lang="en-US" dirty="0"/>
          </a:p>
          <a:p>
            <a:r>
              <a:rPr lang="en-US" dirty="0" smtClean="0"/>
              <a:t>Review Exercise 2, on the other hand, requires them to use the dictionary to correct the spelling of certain underlined words:</a:t>
            </a:r>
          </a:p>
          <a:p>
            <a:pPr marL="285750" indent="-285750">
              <a:buFont typeface="Andalus" panose="02020603050405020304" pitchFamily="18" charset="-78"/>
              <a:buChar char="٭"/>
            </a:pPr>
            <a:r>
              <a:rPr lang="en-US" dirty="0" smtClean="0"/>
              <a:t>Payed</a:t>
            </a:r>
          </a:p>
          <a:p>
            <a:pPr marL="285750" indent="-285750">
              <a:buFont typeface="Andalus" panose="02020603050405020304" pitchFamily="18" charset="-78"/>
              <a:buChar char="٭"/>
            </a:pPr>
            <a:r>
              <a:rPr lang="en-US" dirty="0" err="1" smtClean="0"/>
              <a:t>Bougth</a:t>
            </a:r>
            <a:endParaRPr lang="en-US" dirty="0" smtClean="0"/>
          </a:p>
          <a:p>
            <a:pPr marL="285750" indent="-285750">
              <a:buFont typeface="Andalus" panose="02020603050405020304" pitchFamily="18" charset="-78"/>
              <a:buChar char="٭"/>
            </a:pPr>
            <a:r>
              <a:rPr lang="en-US" dirty="0" err="1" smtClean="0"/>
              <a:t>Studing</a:t>
            </a:r>
            <a:endParaRPr lang="en-US" dirty="0" smtClean="0"/>
          </a:p>
          <a:p>
            <a:pPr marL="285750" indent="-285750">
              <a:buFont typeface="Andalus" panose="02020603050405020304" pitchFamily="18" charset="-78"/>
              <a:buChar char="٭"/>
            </a:pPr>
            <a:r>
              <a:rPr lang="en-US" dirty="0" smtClean="0"/>
              <a:t>Advise</a:t>
            </a:r>
          </a:p>
          <a:p>
            <a:pPr marL="285750" indent="-285750">
              <a:buFont typeface="Andalus" panose="02020603050405020304" pitchFamily="18" charset="-78"/>
              <a:buChar char="٭"/>
            </a:pPr>
            <a:r>
              <a:rPr lang="en-US" dirty="0" smtClean="0"/>
              <a:t>Applied</a:t>
            </a:r>
          </a:p>
          <a:p>
            <a:pPr marL="285750" indent="-285750">
              <a:buFont typeface="Andalus" panose="02020603050405020304" pitchFamily="18" charset="-78"/>
              <a:buChar char="٭"/>
            </a:pPr>
            <a:r>
              <a:rPr lang="en-US" dirty="0" smtClean="0"/>
              <a:t>shelfs</a:t>
            </a:r>
          </a:p>
        </p:txBody>
      </p:sp>
    </p:spTree>
    <p:extLst>
      <p:ext uri="{BB962C8B-B14F-4D97-AF65-F5344CB8AC3E}">
        <p14:creationId xmlns:p14="http://schemas.microsoft.com/office/powerpoint/2010/main" val="16821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0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       English </a:t>
            </a:r>
            <a:r>
              <a:rPr lang="en-US" sz="2000" dirty="0"/>
              <a:t>course </a:t>
            </a:r>
            <a:r>
              <a:rPr lang="en-US" sz="2000" dirty="0" smtClean="0"/>
              <a:t>for M</a:t>
            </a:r>
            <a:r>
              <a:rPr lang="en-US" sz="2000" dirty="0"/>
              <a:t>. A.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     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10" name="Picture 9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480" y="1447800"/>
            <a:ext cx="911897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06</a:t>
            </a:r>
          </a:p>
          <a:p>
            <a:pPr algn="ctr"/>
            <a:r>
              <a:rPr lang="en-US" dirty="0" smtClean="0"/>
              <a:t>Unit 1</a:t>
            </a:r>
          </a:p>
          <a:p>
            <a:pPr algn="ctr"/>
            <a:r>
              <a:rPr lang="en-US" dirty="0" smtClean="0"/>
              <a:t>International Student</a:t>
            </a:r>
          </a:p>
          <a:p>
            <a:endParaRPr lang="en-US" dirty="0"/>
          </a:p>
          <a:p>
            <a:r>
              <a:rPr lang="en-US" dirty="0" smtClean="0"/>
              <a:t>Continue VOCABULARY DEVELOPMENT Dictionary work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Review Exercise 3 requires students to review the texts and vocabulary in Unit 1 and choose at least five words that are new for them. Then they make word cards for them as a way of practicing dictionary entries.</a:t>
            </a:r>
          </a:p>
          <a:p>
            <a:endParaRPr lang="en-US" dirty="0"/>
          </a:p>
          <a:p>
            <a:r>
              <a:rPr lang="en-US" dirty="0" smtClean="0"/>
              <a:t>Some example words include:</a:t>
            </a:r>
          </a:p>
          <a:p>
            <a:r>
              <a:rPr lang="en-US" dirty="0" smtClean="0"/>
              <a:t>Speech,</a:t>
            </a:r>
          </a:p>
          <a:p>
            <a:r>
              <a:rPr lang="en-US" dirty="0" smtClean="0"/>
              <a:t>Technology</a:t>
            </a:r>
          </a:p>
          <a:p>
            <a:r>
              <a:rPr lang="en-US" dirty="0" smtClean="0"/>
              <a:t>Birth</a:t>
            </a:r>
          </a:p>
          <a:p>
            <a:r>
              <a:rPr lang="en-US" dirty="0" smtClean="0"/>
              <a:t>Accommodation</a:t>
            </a:r>
          </a:p>
          <a:p>
            <a:r>
              <a:rPr lang="en-US" smtClean="0"/>
              <a:t>Extensive.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966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756</TotalTime>
  <Words>191</Words>
  <Application>Microsoft Office PowerPoint</Application>
  <PresentationFormat>On-screen Show (4:3)</PresentationFormat>
  <Paragraphs>54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Andalus</vt:lpstr>
      <vt:lpstr>Arial</vt:lpstr>
      <vt:lpstr>Calibri</vt:lpstr>
      <vt:lpstr>Tw Cen MT</vt:lpstr>
      <vt:lpstr>Tw Cen MT Condensed</vt:lpstr>
      <vt:lpstr>Wingdings 3</vt:lpstr>
      <vt:lpstr>Integral</vt:lpstr>
      <vt:lpstr> College of Law, Mustansiriyah U.    English course for M. A.   2017-2018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Law, Al-Mustansiriyah U. Course in: Mercantile Contracts  Fourth Year 2016-2017</dc:title>
  <dc:creator>Mein hp</dc:creator>
  <cp:lastModifiedBy>rania arts</cp:lastModifiedBy>
  <cp:revision>299</cp:revision>
  <dcterms:created xsi:type="dcterms:W3CDTF">2006-08-16T00:00:00Z</dcterms:created>
  <dcterms:modified xsi:type="dcterms:W3CDTF">2019-01-05T04:15:50Z</dcterms:modified>
</cp:coreProperties>
</file>