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59" r:id="rId1"/>
  </p:sldMasterIdLst>
  <p:notesMasterIdLst>
    <p:notesMasterId r:id="rId6"/>
  </p:notesMasterIdLst>
  <p:handoutMasterIdLst>
    <p:handoutMasterId r:id="rId7"/>
  </p:handoutMasterIdLst>
  <p:sldIdLst>
    <p:sldId id="256" r:id="rId2"/>
    <p:sldId id="262" r:id="rId3"/>
    <p:sldId id="263" r:id="rId4"/>
    <p:sldId id="264" r:id="rId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8C08707-0548-4BDB-BDE2-555F3C860DE1}">
          <p14:sldIdLst>
            <p14:sldId id="256"/>
          </p14:sldIdLst>
        </p14:section>
        <p14:section name="Untitled Section" id="{5EAD52DF-690E-4018-87BA-F95E26C0F838}">
          <p14:sldIdLst>
            <p14:sldId id="262"/>
            <p14:sldId id="263"/>
            <p14:sldId id="26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F5661"/>
    <a:srgbClr val="014284"/>
    <a:srgbClr val="1482AC"/>
    <a:srgbClr val="E6E6E6"/>
    <a:srgbClr val="B05C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24" autoAdjust="0"/>
  </p:normalViewPr>
  <p:slideViewPr>
    <p:cSldViewPr>
      <p:cViewPr varScale="1">
        <p:scale>
          <a:sx n="65" d="100"/>
          <a:sy n="65" d="100"/>
        </p:scale>
        <p:origin x="1458"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3" d="100"/>
          <a:sy n="53" d="100"/>
        </p:scale>
        <p:origin x="2850"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4207A6D-2B51-46F1-899C-98D3C489031B}" type="datetimeFigureOut">
              <a:rPr lang="en-US" smtClean="0"/>
              <a:t>01/04/2019</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60A6148-FD70-4756-8366-79DF3579D965}" type="slidenum">
              <a:rPr lang="en-US" smtClean="0"/>
              <a:t>‹#›</a:t>
            </a:fld>
            <a:endParaRPr lang="en-US"/>
          </a:p>
        </p:txBody>
      </p:sp>
    </p:spTree>
    <p:extLst>
      <p:ext uri="{BB962C8B-B14F-4D97-AF65-F5344CB8AC3E}">
        <p14:creationId xmlns:p14="http://schemas.microsoft.com/office/powerpoint/2010/main" val="29922049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B20CBBE-800F-4986-B774-9367575B6164}" type="datetimeFigureOut">
              <a:rPr lang="en-US" smtClean="0"/>
              <a:t>01/04/2019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8B45D96-EDB2-43F7-9D59-8CBCF6D91F60}" type="slidenum">
              <a:rPr lang="en-US" smtClean="0"/>
              <a:t>‹#›</a:t>
            </a:fld>
            <a:endParaRPr lang="en-US"/>
          </a:p>
        </p:txBody>
      </p:sp>
    </p:spTree>
    <p:extLst>
      <p:ext uri="{BB962C8B-B14F-4D97-AF65-F5344CB8AC3E}">
        <p14:creationId xmlns:p14="http://schemas.microsoft.com/office/powerpoint/2010/main" val="19746647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42900" y="4960137"/>
            <a:ext cx="5829300" cy="1463040"/>
          </a:xfrm>
        </p:spPr>
        <p:txBody>
          <a:bodyPr anchor="ctr">
            <a:normAutofit/>
          </a:bodyPr>
          <a:lstStyle>
            <a:lvl1pPr algn="r">
              <a:defRPr sz="44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6457950" y="4960137"/>
            <a:ext cx="2400300" cy="1463040"/>
          </a:xfrm>
        </p:spPr>
        <p:txBody>
          <a:bodyPr lIns="91440" rIns="91440" anchor="ctr">
            <a:normAutofit/>
          </a:bodyPr>
          <a:lstStyle>
            <a:lvl1pPr marL="0" indent="0" algn="l">
              <a:lnSpc>
                <a:spcPct val="100000"/>
              </a:lnSpc>
              <a:spcBef>
                <a:spcPts val="0"/>
              </a:spcBef>
              <a:buNone/>
              <a:defRPr sz="160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0" y="-1"/>
            <a:ext cx="9144000" cy="4572001"/>
          </a:xfrm>
          <a:prstGeom prst="rect">
            <a:avLst/>
          </a:prstGeom>
          <a:blipFill dpi="0" rotWithShape="1">
            <a:blip r:embed="rId2">
              <a:duotone>
                <a:prstClr val="black"/>
                <a:schemeClr val="accent6">
                  <a:tint val="45000"/>
                  <a:satMod val="400000"/>
                </a:schemeClr>
              </a:duotone>
              <a:extLst>
                <a:ext uri="{BEBA8EAE-BF5A-486C-A8C5-ECC9F3942E4B}">
                  <a14:imgProps xmlns:a14="http://schemas.microsoft.com/office/drawing/2010/main">
                    <a14:imgLayer r:embed="rId3">
                      <a14:imgEffect>
                        <a14:colorTemperature colorTemp="6031"/>
                      </a14:imgEffect>
                    </a14:imgLayer>
                  </a14:imgProps>
                </a:ext>
              </a:extLst>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06654368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0692429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762000"/>
            <a:ext cx="1971675"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42951" y="762000"/>
            <a:ext cx="5686425" cy="54102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cxnSp>
        <p:nvCxnSpPr>
          <p:cNvPr id="7" name="Straight Connector 6"/>
          <p:cNvCxnSpPr/>
          <p:nvPr/>
        </p:nvCxnSpPr>
        <p:spPr>
          <a:xfrm rot="5400000" flipV="1">
            <a:off x="7543800" y="173563"/>
            <a:ext cx="0" cy="6858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132292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Title Slide">
    <p:spTree>
      <p:nvGrpSpPr>
        <p:cNvPr id="1" name=""/>
        <p:cNvGrpSpPr/>
        <p:nvPr/>
      </p:nvGrpSpPr>
      <p:grpSpPr>
        <a:xfrm>
          <a:off x="0" y="0"/>
          <a:ext cx="0" cy="0"/>
          <a:chOff x="0" y="0"/>
          <a:chExt cx="0" cy="0"/>
        </a:xfrm>
      </p:grpSpPr>
      <p:sp>
        <p:nvSpPr>
          <p:cNvPr id="17" name="Freeform 16"/>
          <p:cNvSpPr/>
          <p:nvPr userDrawn="1"/>
        </p:nvSpPr>
        <p:spPr>
          <a:xfrm>
            <a:off x="4762" y="0"/>
            <a:ext cx="9144000" cy="6858000"/>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3" name="Picture 2"/>
          <p:cNvPicPr>
            <a:picLocks noChangeAspect="1"/>
          </p:cNvPicPr>
          <p:nvPr userDrawn="1"/>
        </p:nvPicPr>
        <p:blipFill>
          <a:blip r:embed="rId2"/>
          <a:stretch>
            <a:fillRect/>
          </a:stretch>
        </p:blipFill>
        <p:spPr>
          <a:xfrm>
            <a:off x="4763" y="0"/>
            <a:ext cx="9144000" cy="5334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6" name="Picture 5"/>
          <p:cNvPicPr>
            <a:picLocks noChangeAspect="1"/>
          </p:cNvPicPr>
          <p:nvPr userDrawn="1"/>
        </p:nvPicPr>
        <p:blipFill>
          <a:blip r:embed="rId2"/>
          <a:stretch>
            <a:fillRect/>
          </a:stretch>
        </p:blipFill>
        <p:spPr>
          <a:xfrm>
            <a:off x="0" y="6324600"/>
            <a:ext cx="9144000" cy="533400"/>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t="100000" r="100000"/>
            </a:path>
            <a:tileRect l="-100000" b="-100000"/>
          </a:gradFill>
          <a:effectLst>
            <a:outerShdw blurRad="50800" dist="50800" dir="5400000" algn="ctr" rotWithShape="0">
              <a:srgbClr val="000000">
                <a:alpha val="14000"/>
              </a:srgbClr>
            </a:outerShdw>
          </a:effectLst>
        </p:spPr>
      </p:pic>
    </p:spTree>
    <p:extLst>
      <p:ext uri="{BB962C8B-B14F-4D97-AF65-F5344CB8AC3E}">
        <p14:creationId xmlns:p14="http://schemas.microsoft.com/office/powerpoint/2010/main" val="2615383212"/>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Edit Master text styles</a:t>
            </a:r>
          </a:p>
          <a:p>
            <a:pPr lvl="1"/>
            <a:r>
              <a:rPr lang="en-US" dirty="0" smtClean="0"/>
              <a:t>Second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13682885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747887466"/>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2900" y="4960137"/>
            <a:ext cx="5829300" cy="1463040"/>
          </a:xfrm>
        </p:spPr>
        <p:txBody>
          <a:bodyPr anchor="ctr">
            <a:normAutofit/>
          </a:bodyPr>
          <a:lstStyle>
            <a:lvl1pPr algn="r">
              <a:defRPr sz="44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6457950" y="4960137"/>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10" name="Rectangle 9"/>
          <p:cNvSpPr/>
          <p:nvPr/>
        </p:nvSpPr>
        <p:spPr>
          <a:xfrm>
            <a:off x="0" y="-1"/>
            <a:ext cx="9144000" cy="4572000"/>
          </a:xfrm>
          <a:prstGeom prst="rect">
            <a:avLst/>
          </a:prstGeom>
          <a:blipFill dpi="0" rotWithShape="1">
            <a:blip r:embed="rId2">
              <a:duotone>
                <a:schemeClr val="accent3">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2" name="Straight Connector 11"/>
          <p:cNvCxnSpPr/>
          <p:nvPr/>
        </p:nvCxnSpPr>
        <p:spPr>
          <a:xfrm flipV="1">
            <a:off x="629013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94096380"/>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290054"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768096" y="2286000"/>
            <a:ext cx="35661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91990" y="2286000"/>
            <a:ext cx="35661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0937439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768096" y="585216"/>
            <a:ext cx="7290054" cy="1499616"/>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768096" y="2179636"/>
            <a:ext cx="3566160" cy="822960"/>
          </a:xfrm>
        </p:spPr>
        <p:txBody>
          <a:bodyPr lIns="137160" rIns="137160" anchor="ctr">
            <a:normAutofit/>
          </a:bodyPr>
          <a:lstStyle>
            <a:lvl1pPr marL="0" indent="0">
              <a:spcBef>
                <a:spcPts val="0"/>
              </a:spcBef>
              <a:spcAft>
                <a:spcPts val="0"/>
              </a:spcAft>
              <a:buNone/>
              <a:defRPr sz="22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768096" y="2967788"/>
            <a:ext cx="3566160" cy="33415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91990" y="2179636"/>
            <a:ext cx="3566160" cy="822960"/>
          </a:xfrm>
        </p:spPr>
        <p:txBody>
          <a:bodyPr lIns="137160" rIns="137160" anchor="ctr">
            <a:normAutofit/>
          </a:bodyPr>
          <a:lstStyle>
            <a:lvl1pPr marL="0" indent="0">
              <a:spcBef>
                <a:spcPts val="0"/>
              </a:spcBef>
              <a:spcAft>
                <a:spcPts val="0"/>
              </a:spcAft>
              <a:buNone/>
              <a:defRPr lang="en-US" sz="22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Edit Master text styles</a:t>
            </a:r>
          </a:p>
        </p:txBody>
      </p:sp>
      <p:sp>
        <p:nvSpPr>
          <p:cNvPr id="6" name="Content Placeholder 5"/>
          <p:cNvSpPr>
            <a:spLocks noGrp="1"/>
          </p:cNvSpPr>
          <p:nvPr>
            <p:ph sz="quarter" idx="4"/>
          </p:nvPr>
        </p:nvSpPr>
        <p:spPr>
          <a:xfrm>
            <a:off x="4491990" y="2967788"/>
            <a:ext cx="3566160" cy="33415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4474908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4014549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5620596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768096" y="471509"/>
            <a:ext cx="3291840" cy="1737360"/>
          </a:xfrm>
        </p:spPr>
        <p:txBody>
          <a:bodyPr>
            <a:noAutofit/>
          </a:bodyPr>
          <a:lstStyle>
            <a:lvl1pPr>
              <a:lnSpc>
                <a:spcPct val="80000"/>
              </a:lnSpc>
              <a:defRPr sz="3600"/>
            </a:lvl1pPr>
          </a:lstStyle>
          <a:p>
            <a:r>
              <a:rPr lang="en-US" smtClean="0"/>
              <a:t>Click to edit Master title style</a:t>
            </a:r>
            <a:endParaRPr lang="en-US" dirty="0"/>
          </a:p>
        </p:txBody>
      </p:sp>
      <p:sp>
        <p:nvSpPr>
          <p:cNvPr id="3" name="Content Placeholder 2"/>
          <p:cNvSpPr>
            <a:spLocks noGrp="1"/>
          </p:cNvSpPr>
          <p:nvPr>
            <p:ph idx="1"/>
          </p:nvPr>
        </p:nvSpPr>
        <p:spPr>
          <a:xfrm>
            <a:off x="4286250" y="822960"/>
            <a:ext cx="4258818" cy="5184648"/>
          </a:xfrm>
        </p:spPr>
        <p:txBody>
          <a:bodyPr>
            <a:normAutofit/>
          </a:bodyPr>
          <a:lstStyle>
            <a:lvl1pPr>
              <a:defRPr sz="2000"/>
            </a:lvl1pPr>
            <a:lvl2pPr>
              <a:defRPr sz="16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68096" y="2257506"/>
            <a:ext cx="329184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0691735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4960138"/>
            <a:ext cx="5829300" cy="1463040"/>
          </a:xfrm>
        </p:spPr>
        <p:txBody>
          <a:bodyPr anchor="ctr">
            <a:normAutofit/>
          </a:bodyPr>
          <a:lstStyle>
            <a:lvl1pPr algn="r">
              <a:defRPr sz="44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9141714" cy="4572000"/>
          </a:xfrm>
          <a:solidFill>
            <a:schemeClr val="accent1">
              <a:lumMod val="60000"/>
              <a:lumOff val="40000"/>
            </a:schemeClr>
          </a:solidFill>
        </p:spPr>
        <p:txBody>
          <a:bodyPr lIns="457200" tIns="36576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6457950" y="4960138"/>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cxnSp>
        <p:nvCxnSpPr>
          <p:cNvPr id="8" name="Straight Connector 7"/>
          <p:cNvCxnSpPr/>
          <p:nvPr/>
        </p:nvCxnSpPr>
        <p:spPr>
          <a:xfrm flipV="1">
            <a:off x="629013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341269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8096" y="585216"/>
            <a:ext cx="7290054"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68096" y="2286000"/>
            <a:ext cx="7290055" cy="4023360"/>
          </a:xfrm>
          <a:prstGeom prst="rect">
            <a:avLst/>
          </a:prstGeom>
        </p:spPr>
        <p:txBody>
          <a:bodyPr vert="horz" lIns="45720" tIns="45720" rIns="4572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8097" y="6470704"/>
            <a:ext cx="161560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endParaRPr lang="en-US"/>
          </a:p>
        </p:txBody>
      </p:sp>
      <p:sp>
        <p:nvSpPr>
          <p:cNvPr id="5" name="Footer Placeholder 4"/>
          <p:cNvSpPr>
            <a:spLocks noGrp="1"/>
          </p:cNvSpPr>
          <p:nvPr>
            <p:ph type="ftr" sz="quarter" idx="3"/>
          </p:nvPr>
        </p:nvSpPr>
        <p:spPr>
          <a:xfrm>
            <a:off x="3632200" y="6470704"/>
            <a:ext cx="4426094"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8128000" y="6470704"/>
            <a:ext cx="730250"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B6F15528-21DE-4FAA-801E-634DDDAF4B2B}" type="slidenum">
              <a:rPr lang="en-US" smtClean="0"/>
              <a:pPr/>
              <a:t>‹#›</a:t>
            </a:fld>
            <a:endParaRPr lang="en-US"/>
          </a:p>
        </p:txBody>
      </p:sp>
      <p:cxnSp>
        <p:nvCxnSpPr>
          <p:cNvPr id="7" name="Straight Connector 6"/>
          <p:cNvCxnSpPr/>
          <p:nvPr/>
        </p:nvCxnSpPr>
        <p:spPr>
          <a:xfrm flipV="1">
            <a:off x="5715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11180233"/>
      </p:ext>
    </p:extLst>
  </p:cSld>
  <p:clrMap bg1="lt1" tx1="dk1" bg2="lt2" tx2="dk2" accent1="accent1" accent2="accent2" accent3="accent3" accent4="accent4" accent5="accent5" accent6="accent6" hlink="hlink" folHlink="folHlink"/>
  <p:sldLayoutIdLst>
    <p:sldLayoutId id="2147483960" r:id="rId1"/>
    <p:sldLayoutId id="2147483961" r:id="rId2"/>
    <p:sldLayoutId id="2147483962" r:id="rId3"/>
    <p:sldLayoutId id="2147483963" r:id="rId4"/>
    <p:sldLayoutId id="2147483964" r:id="rId5"/>
    <p:sldLayoutId id="2147483965" r:id="rId6"/>
    <p:sldLayoutId id="2147483966" r:id="rId7"/>
    <p:sldLayoutId id="2147483967" r:id="rId8"/>
    <p:sldLayoutId id="2147483968" r:id="rId9"/>
    <p:sldLayoutId id="2147483969" r:id="rId10"/>
    <p:sldLayoutId id="2147483970" r:id="rId11"/>
    <p:sldLayoutId id="2147483971" r:id="rId12"/>
    <p:sldLayoutId id="2147483947" r:id="rId13"/>
  </p:sldLayoutIdLst>
  <p:hf hdr="0" ftr="0" dt="0"/>
  <p:txStyles>
    <p:title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media/image6.jpg"/></Relationships>
</file>

<file path=ppt/slides/_rels/slide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 y="4876800"/>
            <a:ext cx="5829300" cy="1905000"/>
          </a:xfrm>
        </p:spPr>
        <p:txBody>
          <a:bodyPr>
            <a:normAutofit/>
          </a:bodyPr>
          <a:lstStyle/>
          <a:p>
            <a:pPr algn="ctr"/>
            <a:r>
              <a:rPr lang="en-US" sz="2800" dirty="0" smtClean="0"/>
              <a:t>	</a:t>
            </a:r>
            <a:r>
              <a:rPr lang="en-US" sz="2400" dirty="0" smtClean="0"/>
              <a:t>College of Law, </a:t>
            </a:r>
            <a:r>
              <a:rPr lang="en-US" sz="2400" dirty="0" err="1" smtClean="0"/>
              <a:t>Mustansiriyah</a:t>
            </a:r>
            <a:r>
              <a:rPr lang="en-US" sz="2400" dirty="0" smtClean="0"/>
              <a:t> U.</a:t>
            </a:r>
            <a:br>
              <a:rPr lang="en-US" sz="2400" dirty="0" smtClean="0"/>
            </a:br>
            <a:r>
              <a:rPr lang="en-US" sz="2400" dirty="0" smtClean="0"/>
              <a:t/>
            </a:r>
            <a:br>
              <a:rPr lang="en-US" sz="2400" dirty="0" smtClean="0"/>
            </a:br>
            <a:r>
              <a:rPr lang="en-US" sz="2400" dirty="0" smtClean="0"/>
              <a:t>	 English course for M. A.</a:t>
            </a:r>
            <a:br>
              <a:rPr lang="en-US" sz="2400" dirty="0" smtClean="0"/>
            </a:br>
            <a:r>
              <a:rPr lang="en-US" sz="2400" dirty="0" smtClean="0"/>
              <a:t/>
            </a:r>
            <a:br>
              <a:rPr lang="en-US" sz="2400" dirty="0" smtClean="0"/>
            </a:br>
            <a:r>
              <a:rPr lang="en-US" sz="2400" dirty="0" smtClean="0"/>
              <a:t> 2017-2018 </a:t>
            </a:r>
            <a:endParaRPr lang="ar-IQ" sz="2400" dirty="0"/>
          </a:p>
        </p:txBody>
      </p:sp>
      <p:sp>
        <p:nvSpPr>
          <p:cNvPr id="3" name="Subtitle 2"/>
          <p:cNvSpPr>
            <a:spLocks noGrp="1"/>
          </p:cNvSpPr>
          <p:nvPr>
            <p:ph type="subTitle" idx="1"/>
          </p:nvPr>
        </p:nvSpPr>
        <p:spPr>
          <a:xfrm>
            <a:off x="6324600" y="4953000"/>
            <a:ext cx="2819400" cy="1905000"/>
          </a:xfrm>
        </p:spPr>
        <p:txBody>
          <a:bodyPr>
            <a:normAutofit/>
          </a:bodyPr>
          <a:lstStyle/>
          <a:p>
            <a:r>
              <a:rPr lang="en-US" dirty="0" smtClean="0"/>
              <a:t>Textbook:</a:t>
            </a:r>
            <a:r>
              <a:rPr lang="en-US" dirty="0"/>
              <a:t> Headway Academic Skills, Level 2</a:t>
            </a:r>
          </a:p>
          <a:p>
            <a:r>
              <a:rPr lang="en-US" dirty="0" smtClean="0"/>
              <a:t>Author: Sarah Philpot</a:t>
            </a:r>
          </a:p>
          <a:p>
            <a:r>
              <a:rPr lang="en-US" dirty="0" smtClean="0"/>
              <a:t>Instructor: </a:t>
            </a:r>
          </a:p>
          <a:p>
            <a:r>
              <a:rPr lang="en-US" dirty="0" smtClean="0"/>
              <a:t>Asst. Lect. Rania Adnan Aziz</a:t>
            </a:r>
          </a:p>
          <a:p>
            <a:endParaRPr lang="ar-IQ"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1</a:t>
            </a:fld>
            <a:endParaRPr lang="en-US" dirty="0"/>
          </a:p>
        </p:txBody>
      </p:sp>
      <p:pic>
        <p:nvPicPr>
          <p:cNvPr id="1026" name="Picture 2" descr="ÙÙØºÙ Ø§ÙØ¬Ø§ÙØ¹Ø©"/>
          <p:cNvPicPr>
            <a:picLocks noChangeAspect="1" noChangeArrowheads="1"/>
          </p:cNvPicPr>
          <p:nvPr/>
        </p:nvPicPr>
        <p:blipFill>
          <a:blip r:embed="rId2">
            <a:extLst>
              <a:ext uri="{BEBA8EAE-BF5A-486C-A8C5-ECC9F3942E4B}">
                <a14:imgProps xmlns:a14="http://schemas.microsoft.com/office/drawing/2010/main">
                  <a14:imgLayer r:embed="rId3">
                    <a14:imgEffect>
                      <a14:artisticMarker/>
                    </a14:imgEffect>
                  </a14:imgLayer>
                </a14:imgProps>
              </a:ext>
              <a:ext uri="{28A0092B-C50C-407E-A947-70E740481C1C}">
                <a14:useLocalDpi xmlns:a14="http://schemas.microsoft.com/office/drawing/2010/main" val="0"/>
              </a:ext>
            </a:extLst>
          </a:blip>
          <a:srcRect/>
          <a:stretch>
            <a:fillRect/>
          </a:stretch>
        </p:blipFill>
        <p:spPr bwMode="auto">
          <a:xfrm>
            <a:off x="0" y="5105400"/>
            <a:ext cx="1143000" cy="1143001"/>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275890" y="-36776"/>
            <a:ext cx="3868110" cy="4876800"/>
          </a:xfrm>
          <a:prstGeom prst="rect">
            <a:avLst/>
          </a:prstGeom>
        </p:spPr>
      </p:pic>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additive="base">
                                        <p:cTn id="7" dur="500" fill="hold"/>
                                        <p:tgtEl>
                                          <p:spTgt spid="1026"/>
                                        </p:tgtEl>
                                        <p:attrNameLst>
                                          <p:attrName>ppt_x</p:attrName>
                                        </p:attrNameLst>
                                      </p:cBhvr>
                                      <p:tavLst>
                                        <p:tav tm="0">
                                          <p:val>
                                            <p:strVal val="0-#ppt_w/2"/>
                                          </p:val>
                                        </p:tav>
                                        <p:tav tm="100000">
                                          <p:val>
                                            <p:strVal val="#ppt_x"/>
                                          </p:val>
                                        </p:tav>
                                      </p:tavLst>
                                    </p:anim>
                                    <p:anim calcmode="lin" valueType="num">
                                      <p:cBhvr additive="base">
                                        <p:cTn id="8" dur="500" fill="hold"/>
                                        <p:tgtEl>
                                          <p:spTgt spid="1026"/>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1500" fill="hold"/>
                                        <p:tgtEl>
                                          <p:spTgt spid="2"/>
                                        </p:tgtEl>
                                        <p:attrNameLst>
                                          <p:attrName>ppt_x</p:attrName>
                                        </p:attrNameLst>
                                      </p:cBhvr>
                                      <p:tavLst>
                                        <p:tav tm="0">
                                          <p:val>
                                            <p:strVal val="0-#ppt_w/2"/>
                                          </p:val>
                                        </p:tav>
                                        <p:tav tm="100000">
                                          <p:val>
                                            <p:strVal val="#ppt_x"/>
                                          </p:val>
                                        </p:tav>
                                      </p:tavLst>
                                    </p:anim>
                                    <p:anim calcmode="lin" valueType="num">
                                      <p:cBhvr additive="base">
                                        <p:cTn id="13" dur="1500" fill="hold"/>
                                        <p:tgtEl>
                                          <p:spTgt spid="2"/>
                                        </p:tgtEl>
                                        <p:attrNameLst>
                                          <p:attrName>ppt_y</p:attrName>
                                        </p:attrNameLst>
                                      </p:cBhvr>
                                      <p:tavLst>
                                        <p:tav tm="0">
                                          <p:val>
                                            <p:strVal val="#ppt_y"/>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 calcmode="lin" valueType="num">
                                      <p:cBhvr additive="base">
                                        <p:cTn id="1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19" fill="hold">
                            <p:stCondLst>
                              <p:cond delay="3000"/>
                            </p:stCondLst>
                            <p:childTnLst>
                              <p:par>
                                <p:cTn id="20" presetID="2" presetClass="entr" presetSubtype="4" fill="hold" grpId="0" nodeType="after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 calcmode="lin" valueType="num">
                                      <p:cBhvr additive="base">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3" dur="1000" fill="hold"/>
                                        <p:tgtEl>
                                          <p:spTgt spid="3">
                                            <p:txEl>
                                              <p:pRg st="1" end="1"/>
                                            </p:txEl>
                                          </p:spTgt>
                                        </p:tgtEl>
                                        <p:attrNameLst>
                                          <p:attrName>ppt_y</p:attrName>
                                        </p:attrNameLst>
                                      </p:cBhvr>
                                      <p:tavLst>
                                        <p:tav tm="0">
                                          <p:val>
                                            <p:strVal val="1+#ppt_h/2"/>
                                          </p:val>
                                        </p:tav>
                                        <p:tav tm="100000">
                                          <p:val>
                                            <p:strVal val="#ppt_y"/>
                                          </p:val>
                                        </p:tav>
                                      </p:tavLst>
                                    </p:anim>
                                  </p:childTnLst>
                                </p:cTn>
                              </p:par>
                              <p:par>
                                <p:cTn id="24" presetID="2" presetClass="entr" presetSubtype="4" fill="hold" grpId="0" nodeType="with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additive="base">
                                        <p:cTn id="26"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7" dur="1000" fill="hold"/>
                                        <p:tgtEl>
                                          <p:spTgt spid="3">
                                            <p:txEl>
                                              <p:pRg st="2" end="2"/>
                                            </p:txEl>
                                          </p:spTgt>
                                        </p:tgtEl>
                                        <p:attrNameLst>
                                          <p:attrName>ppt_y</p:attrName>
                                        </p:attrNameLst>
                                      </p:cBhvr>
                                      <p:tavLst>
                                        <p:tav tm="0">
                                          <p:val>
                                            <p:strVal val="1+#ppt_h/2"/>
                                          </p:val>
                                        </p:tav>
                                        <p:tav tm="100000">
                                          <p:val>
                                            <p:strVal val="#ppt_y"/>
                                          </p:val>
                                        </p:tav>
                                      </p:tavLst>
                                    </p:anim>
                                  </p:childTnLst>
                                </p:cTn>
                              </p:par>
                              <p:par>
                                <p:cTn id="28" presetID="2" presetClass="entr" presetSubtype="4" fill="hold" grpId="0" nodeType="with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additive="base">
                                        <p:cTn id="3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1"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allAtOnce"/>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168021" y="0"/>
            <a:ext cx="7975979" cy="990602"/>
          </a:xfrm>
          <a:prstGeom prst="rect">
            <a:avLst/>
          </a:prstGeom>
          <a:solidFill>
            <a:schemeClr val="bg1">
              <a:alpha val="85000"/>
            </a:schemeClr>
          </a:solidFill>
        </p:spPr>
        <p:txBody>
          <a:bodyPr numCol="2">
            <a:normAutofit fontScale="97500"/>
          </a:bodyPr>
          <a:lst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a:lstStyle>
          <a:p>
            <a:r>
              <a:rPr lang="en-US" sz="2000" dirty="0" smtClean="0"/>
              <a:t>College of Law, </a:t>
            </a:r>
            <a:r>
              <a:rPr lang="en-US" sz="2000" dirty="0" err="1" smtClean="0"/>
              <a:t>Mustansiriyah</a:t>
            </a:r>
            <a:r>
              <a:rPr lang="en-US" sz="2000" dirty="0" smtClean="0"/>
              <a:t> U.</a:t>
            </a:r>
            <a:br>
              <a:rPr lang="en-US" sz="2000" dirty="0" smtClean="0"/>
            </a:br>
            <a:r>
              <a:rPr lang="en-US" sz="2000" dirty="0" smtClean="0"/>
              <a:t>       English </a:t>
            </a:r>
            <a:r>
              <a:rPr lang="en-US" sz="2000" dirty="0"/>
              <a:t>course </a:t>
            </a:r>
            <a:r>
              <a:rPr lang="en-US" sz="2000" dirty="0" smtClean="0"/>
              <a:t>for M</a:t>
            </a:r>
            <a:r>
              <a:rPr lang="en-US" sz="2000" dirty="0"/>
              <a:t>. A. </a:t>
            </a:r>
            <a:endParaRPr lang="en-US" sz="2000" dirty="0" smtClean="0"/>
          </a:p>
          <a:p>
            <a:r>
              <a:rPr lang="en-US" sz="2000" dirty="0"/>
              <a:t> </a:t>
            </a:r>
            <a:r>
              <a:rPr lang="en-US" sz="2000" dirty="0" smtClean="0"/>
              <a:t>               2017-2018 </a:t>
            </a:r>
          </a:p>
          <a:p>
            <a:pPr algn="r"/>
            <a:endParaRPr lang="en-US" sz="2000" dirty="0" smtClean="0"/>
          </a:p>
          <a:p>
            <a:pPr algn="r"/>
            <a:endParaRPr lang="en-US" sz="2000" dirty="0"/>
          </a:p>
          <a:p>
            <a:pPr algn="r"/>
            <a:r>
              <a:rPr lang="en-US" sz="2000" dirty="0" smtClean="0"/>
              <a:t>Instructor: Asst. Lect. Rania Adnan Aziz</a:t>
            </a:r>
            <a:endParaRPr lang="ar-IQ" sz="2000" dirty="0"/>
          </a:p>
        </p:txBody>
      </p:sp>
      <p:pic>
        <p:nvPicPr>
          <p:cNvPr id="3" name="Picture 2" descr="ÙÙØºÙ Ø§ÙØ¬Ø§ÙØ¹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21" y="-1"/>
            <a:ext cx="1143000" cy="1143001"/>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25022" y="2133600"/>
            <a:ext cx="9118978" cy="4801314"/>
          </a:xfrm>
          <a:prstGeom prst="rect">
            <a:avLst/>
          </a:prstGeom>
          <a:noFill/>
        </p:spPr>
        <p:txBody>
          <a:bodyPr wrap="square" rtlCol="0">
            <a:spAutoFit/>
          </a:bodyPr>
          <a:lstStyle/>
          <a:p>
            <a:r>
              <a:rPr lang="en-US" dirty="0"/>
              <a:t>Lecture </a:t>
            </a:r>
            <a:r>
              <a:rPr lang="en-US" dirty="0" smtClean="0"/>
              <a:t>04 </a:t>
            </a:r>
            <a:endParaRPr lang="en-US" dirty="0" smtClean="0"/>
          </a:p>
          <a:p>
            <a:endParaRPr lang="en-US" dirty="0" smtClean="0"/>
          </a:p>
          <a:p>
            <a:pPr algn="ctr"/>
            <a:r>
              <a:rPr lang="en-US" dirty="0" smtClean="0"/>
              <a:t>Unit 1</a:t>
            </a:r>
          </a:p>
          <a:p>
            <a:pPr algn="ctr"/>
            <a:r>
              <a:rPr lang="en-US" dirty="0" smtClean="0"/>
              <a:t>International Student</a:t>
            </a:r>
          </a:p>
          <a:p>
            <a:r>
              <a:rPr lang="en-US" dirty="0" smtClean="0"/>
              <a:t>WRITING  A host family</a:t>
            </a:r>
          </a:p>
          <a:p>
            <a:r>
              <a:rPr lang="en-US" dirty="0" smtClean="0"/>
              <a:t>This section prepares students for life abroad. It includes the information a students might use when writing to a host family and writing (informal) emails.</a:t>
            </a:r>
          </a:p>
          <a:p>
            <a:endParaRPr lang="en-US" dirty="0"/>
          </a:p>
          <a:p>
            <a:r>
              <a:rPr lang="en-US" dirty="0" smtClean="0"/>
              <a:t>Exercise 1 contains pieces of information a student is likely to use while living with a host family abroad.</a:t>
            </a:r>
          </a:p>
          <a:p>
            <a:endParaRPr lang="en-US" dirty="0"/>
          </a:p>
          <a:p>
            <a:r>
              <a:rPr lang="en-US" dirty="0" smtClean="0"/>
              <a:t>Exercise 2 focuses on </a:t>
            </a:r>
            <a:r>
              <a:rPr lang="en-US" b="1" dirty="0" smtClean="0"/>
              <a:t>spelling</a:t>
            </a:r>
            <a:r>
              <a:rPr lang="en-US" dirty="0" smtClean="0"/>
              <a:t> and </a:t>
            </a:r>
            <a:r>
              <a:rPr lang="en-US" b="1" dirty="0" smtClean="0"/>
              <a:t>punctuation</a:t>
            </a:r>
            <a:r>
              <a:rPr lang="en-US" dirty="0" smtClean="0"/>
              <a:t> mistakes by providing an email that contains such mistakes and asking students to identify them and correct them. Through identification and correction, the rules are presented to students and are brought closer to their understanding.</a:t>
            </a:r>
          </a:p>
          <a:p>
            <a:endParaRPr lang="en-US" dirty="0" smtClean="0"/>
          </a:p>
          <a:p>
            <a:endParaRPr lang="en-US" dirty="0" smtClean="0"/>
          </a:p>
          <a:p>
            <a:endParaRPr lang="en-US" dirty="0"/>
          </a:p>
        </p:txBody>
      </p:sp>
    </p:spTree>
    <p:extLst>
      <p:ext uri="{BB962C8B-B14F-4D97-AF65-F5344CB8AC3E}">
        <p14:creationId xmlns:p14="http://schemas.microsoft.com/office/powerpoint/2010/main" val="33322104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168021" y="0"/>
            <a:ext cx="7975979" cy="990602"/>
          </a:xfrm>
          <a:prstGeom prst="rect">
            <a:avLst/>
          </a:prstGeom>
          <a:solidFill>
            <a:schemeClr val="bg1">
              <a:alpha val="85000"/>
            </a:schemeClr>
          </a:solidFill>
        </p:spPr>
        <p:txBody>
          <a:bodyPr numCol="2">
            <a:normAutofit fontScale="97500"/>
          </a:bodyPr>
          <a:lst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a:lstStyle>
          <a:p>
            <a:r>
              <a:rPr lang="en-US" sz="2000" dirty="0" smtClean="0"/>
              <a:t>College of Law, </a:t>
            </a:r>
            <a:r>
              <a:rPr lang="en-US" sz="2000" dirty="0" err="1" smtClean="0"/>
              <a:t>Mustansiriyah</a:t>
            </a:r>
            <a:r>
              <a:rPr lang="en-US" sz="2000" dirty="0" smtClean="0"/>
              <a:t> U.</a:t>
            </a:r>
            <a:br>
              <a:rPr lang="en-US" sz="2000" dirty="0" smtClean="0"/>
            </a:br>
            <a:r>
              <a:rPr lang="en-US" sz="2000" dirty="0" smtClean="0"/>
              <a:t>       English </a:t>
            </a:r>
            <a:r>
              <a:rPr lang="en-US" sz="2000" dirty="0"/>
              <a:t>course </a:t>
            </a:r>
            <a:r>
              <a:rPr lang="en-US" sz="2000" dirty="0" smtClean="0"/>
              <a:t>for M</a:t>
            </a:r>
            <a:r>
              <a:rPr lang="en-US" sz="2000" dirty="0"/>
              <a:t>. A. </a:t>
            </a:r>
            <a:endParaRPr lang="en-US" sz="2000" dirty="0" smtClean="0"/>
          </a:p>
          <a:p>
            <a:r>
              <a:rPr lang="en-US" sz="2000" dirty="0"/>
              <a:t> </a:t>
            </a:r>
            <a:r>
              <a:rPr lang="en-US" sz="2000" dirty="0" smtClean="0"/>
              <a:t>               2017-2018 </a:t>
            </a:r>
          </a:p>
          <a:p>
            <a:pPr algn="r"/>
            <a:endParaRPr lang="en-US" sz="2000" dirty="0" smtClean="0"/>
          </a:p>
          <a:p>
            <a:pPr algn="r"/>
            <a:endParaRPr lang="en-US" sz="2000" dirty="0"/>
          </a:p>
          <a:p>
            <a:pPr algn="r"/>
            <a:r>
              <a:rPr lang="en-US" sz="2000" dirty="0" smtClean="0"/>
              <a:t>Instructor: Asst. Lect. Rania Adnan Aziz</a:t>
            </a:r>
            <a:endParaRPr lang="ar-IQ" sz="2000" dirty="0"/>
          </a:p>
        </p:txBody>
      </p:sp>
      <p:pic>
        <p:nvPicPr>
          <p:cNvPr id="3" name="Picture 2" descr="ÙÙØºÙ Ø§ÙØ¬Ø§ÙØ¹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21" y="-1"/>
            <a:ext cx="1143000" cy="1143001"/>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25022" y="2133600"/>
            <a:ext cx="9118978" cy="4801314"/>
          </a:xfrm>
          <a:prstGeom prst="rect">
            <a:avLst/>
          </a:prstGeom>
          <a:noFill/>
        </p:spPr>
        <p:txBody>
          <a:bodyPr wrap="square" rtlCol="0">
            <a:spAutoFit/>
          </a:bodyPr>
          <a:lstStyle/>
          <a:p>
            <a:r>
              <a:rPr lang="en-US" dirty="0"/>
              <a:t>Lecture </a:t>
            </a:r>
            <a:r>
              <a:rPr lang="en-US" dirty="0" smtClean="0"/>
              <a:t>04 </a:t>
            </a:r>
            <a:endParaRPr lang="en-US" dirty="0" smtClean="0"/>
          </a:p>
          <a:p>
            <a:endParaRPr lang="en-US" dirty="0" smtClean="0"/>
          </a:p>
          <a:p>
            <a:pPr algn="ctr"/>
            <a:r>
              <a:rPr lang="en-US" dirty="0" smtClean="0"/>
              <a:t>Unit 1</a:t>
            </a:r>
          </a:p>
          <a:p>
            <a:pPr algn="ctr"/>
            <a:r>
              <a:rPr lang="en-US" dirty="0" smtClean="0"/>
              <a:t>International </a:t>
            </a:r>
            <a:r>
              <a:rPr lang="en-US" dirty="0" smtClean="0"/>
              <a:t>Student</a:t>
            </a:r>
          </a:p>
          <a:p>
            <a:pPr algn="ctr"/>
            <a:endParaRPr lang="en-US" dirty="0" smtClean="0"/>
          </a:p>
          <a:p>
            <a:r>
              <a:rPr lang="en-US" dirty="0" smtClean="0"/>
              <a:t>Continue WRITING  A host family</a:t>
            </a:r>
            <a:endParaRPr lang="en-US" dirty="0"/>
          </a:p>
          <a:p>
            <a:r>
              <a:rPr lang="en-US" dirty="0" smtClean="0"/>
              <a:t>For example:</a:t>
            </a:r>
          </a:p>
          <a:p>
            <a:pPr marL="285750" indent="-285750">
              <a:buFont typeface="Wingdings" panose="05000000000000000000" pitchFamily="2" charset="2"/>
              <a:buChar char=""/>
            </a:pPr>
            <a:r>
              <a:rPr lang="en-US" dirty="0" smtClean="0"/>
              <a:t>Capital letters are used at the beginning of sentences and for proper nouns (names of people, buildings, cities and countries). {Jack, The Empire State, Baghdad, </a:t>
            </a:r>
            <a:r>
              <a:rPr lang="en-US" dirty="0"/>
              <a:t>Iraq, </a:t>
            </a:r>
            <a:r>
              <a:rPr lang="en-US" dirty="0" smtClean="0"/>
              <a:t>}</a:t>
            </a:r>
          </a:p>
          <a:p>
            <a:pPr marL="285750" indent="-285750">
              <a:buFont typeface="Wingdings" panose="05000000000000000000" pitchFamily="2" charset="2"/>
              <a:buChar char=""/>
            </a:pPr>
            <a:r>
              <a:rPr lang="en-US" dirty="0" smtClean="0"/>
              <a:t>Full stops are placed at the end of sentences. {Notice the earlier sentence.}</a:t>
            </a:r>
          </a:p>
          <a:p>
            <a:pPr marL="285750" indent="-285750">
              <a:buFont typeface="Wingdings" panose="05000000000000000000" pitchFamily="2" charset="2"/>
              <a:buChar char=""/>
            </a:pPr>
            <a:r>
              <a:rPr lang="en-US" dirty="0" smtClean="0"/>
              <a:t>Question marks are placed at the end of questions. {When are we leaving?}</a:t>
            </a:r>
          </a:p>
          <a:p>
            <a:pPr marL="285750" indent="-285750">
              <a:buFont typeface="Wingdings" panose="05000000000000000000" pitchFamily="2" charset="2"/>
              <a:buChar char=""/>
            </a:pPr>
            <a:r>
              <a:rPr lang="en-US" dirty="0" smtClean="0"/>
              <a:t>To avoid spelling mistakes, use a dictionary or computer spellchecker to check your spelling. Keep a record of any words that you misspell. Learn the correct spelling.</a:t>
            </a:r>
          </a:p>
          <a:p>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13747310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168021" y="0"/>
            <a:ext cx="7975979" cy="990602"/>
          </a:xfrm>
          <a:prstGeom prst="rect">
            <a:avLst/>
          </a:prstGeom>
          <a:solidFill>
            <a:schemeClr val="bg1">
              <a:alpha val="85000"/>
            </a:schemeClr>
          </a:solidFill>
        </p:spPr>
        <p:txBody>
          <a:bodyPr numCol="2">
            <a:normAutofit fontScale="97500"/>
          </a:bodyPr>
          <a:lst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a:lstStyle>
          <a:p>
            <a:r>
              <a:rPr lang="en-US" sz="2000" dirty="0" smtClean="0"/>
              <a:t>College of Law, </a:t>
            </a:r>
            <a:r>
              <a:rPr lang="en-US" sz="2000" dirty="0" err="1" smtClean="0"/>
              <a:t>Mustansiriyah</a:t>
            </a:r>
            <a:r>
              <a:rPr lang="en-US" sz="2000" dirty="0" smtClean="0"/>
              <a:t> U.</a:t>
            </a:r>
            <a:br>
              <a:rPr lang="en-US" sz="2000" dirty="0" smtClean="0"/>
            </a:br>
            <a:r>
              <a:rPr lang="en-US" sz="2000" dirty="0" smtClean="0"/>
              <a:t>       English </a:t>
            </a:r>
            <a:r>
              <a:rPr lang="en-US" sz="2000" dirty="0"/>
              <a:t>course </a:t>
            </a:r>
            <a:r>
              <a:rPr lang="en-US" sz="2000" dirty="0" smtClean="0"/>
              <a:t>for M</a:t>
            </a:r>
            <a:r>
              <a:rPr lang="en-US" sz="2000" dirty="0"/>
              <a:t>. A. </a:t>
            </a:r>
            <a:endParaRPr lang="en-US" sz="2000" dirty="0" smtClean="0"/>
          </a:p>
          <a:p>
            <a:r>
              <a:rPr lang="en-US" sz="2000" dirty="0"/>
              <a:t> </a:t>
            </a:r>
            <a:r>
              <a:rPr lang="en-US" sz="2000" dirty="0" smtClean="0"/>
              <a:t>               2017-2018 </a:t>
            </a:r>
          </a:p>
          <a:p>
            <a:pPr algn="r"/>
            <a:endParaRPr lang="en-US" sz="2000" dirty="0" smtClean="0"/>
          </a:p>
          <a:p>
            <a:pPr algn="r"/>
            <a:endParaRPr lang="en-US" sz="2000" dirty="0"/>
          </a:p>
          <a:p>
            <a:pPr algn="r"/>
            <a:r>
              <a:rPr lang="en-US" sz="2000" dirty="0" smtClean="0"/>
              <a:t>Instructor: Asst. Lect. Rania Adnan Aziz</a:t>
            </a:r>
            <a:endParaRPr lang="ar-IQ" sz="2000" dirty="0"/>
          </a:p>
        </p:txBody>
      </p:sp>
      <p:pic>
        <p:nvPicPr>
          <p:cNvPr id="3" name="Picture 2" descr="ÙÙØºÙ Ø§ÙØ¬Ø§ÙØ¹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21" y="-1"/>
            <a:ext cx="1143000" cy="1143001"/>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25022" y="2133600"/>
            <a:ext cx="9118978" cy="5078313"/>
          </a:xfrm>
          <a:prstGeom prst="rect">
            <a:avLst/>
          </a:prstGeom>
          <a:noFill/>
        </p:spPr>
        <p:txBody>
          <a:bodyPr wrap="square" rtlCol="0">
            <a:spAutoFit/>
          </a:bodyPr>
          <a:lstStyle/>
          <a:p>
            <a:r>
              <a:rPr lang="en-US" dirty="0"/>
              <a:t>Lecture </a:t>
            </a:r>
            <a:r>
              <a:rPr lang="en-US" dirty="0" smtClean="0"/>
              <a:t>04 </a:t>
            </a:r>
            <a:endParaRPr lang="en-US" dirty="0" smtClean="0"/>
          </a:p>
          <a:p>
            <a:endParaRPr lang="en-US" dirty="0" smtClean="0"/>
          </a:p>
          <a:p>
            <a:pPr algn="ctr"/>
            <a:r>
              <a:rPr lang="en-US" dirty="0" smtClean="0"/>
              <a:t>Unit 1</a:t>
            </a:r>
          </a:p>
          <a:p>
            <a:pPr algn="ctr"/>
            <a:r>
              <a:rPr lang="en-US" dirty="0" smtClean="0"/>
              <a:t>International </a:t>
            </a:r>
            <a:r>
              <a:rPr lang="en-US" dirty="0" smtClean="0"/>
              <a:t>Student</a:t>
            </a:r>
          </a:p>
          <a:p>
            <a:pPr algn="ctr"/>
            <a:endParaRPr lang="en-US" dirty="0" smtClean="0"/>
          </a:p>
          <a:p>
            <a:r>
              <a:rPr lang="en-US" dirty="0" smtClean="0"/>
              <a:t>Continue WRITING  A host family</a:t>
            </a:r>
            <a:endParaRPr lang="en-US" dirty="0"/>
          </a:p>
          <a:p>
            <a:r>
              <a:rPr lang="en-US" dirty="0" smtClean="0"/>
              <a:t>In Exercise 4 students write an imaginary informal email to a host family. The email includes the following pieces of information: </a:t>
            </a:r>
          </a:p>
          <a:p>
            <a:pPr marL="285750" indent="-285750">
              <a:buFont typeface="Wingdings" panose="05000000000000000000" pitchFamily="2" charset="2"/>
              <a:buChar char="v"/>
            </a:pPr>
            <a:r>
              <a:rPr lang="en-US" dirty="0" smtClean="0"/>
              <a:t>Say you accept their offer of a room</a:t>
            </a:r>
          </a:p>
          <a:p>
            <a:pPr marL="285750" indent="-285750">
              <a:buFont typeface="Wingdings" panose="05000000000000000000" pitchFamily="2" charset="2"/>
              <a:buChar char="v"/>
            </a:pPr>
            <a:r>
              <a:rPr lang="en-US" dirty="0" smtClean="0"/>
              <a:t>Tell them about your studies and hobbies</a:t>
            </a:r>
          </a:p>
          <a:p>
            <a:pPr marL="285750" indent="-285750">
              <a:buFont typeface="Wingdings" panose="05000000000000000000" pitchFamily="2" charset="2"/>
              <a:buChar char="v"/>
            </a:pPr>
            <a:r>
              <a:rPr lang="en-US" dirty="0" smtClean="0"/>
              <a:t>Give them information about your arrival</a:t>
            </a:r>
          </a:p>
          <a:p>
            <a:pPr marL="285750" indent="-285750">
              <a:buFont typeface="Wingdings" panose="05000000000000000000" pitchFamily="2" charset="2"/>
              <a:buChar char="v"/>
            </a:pPr>
            <a:r>
              <a:rPr lang="en-US" dirty="0" smtClean="0"/>
              <a:t>Ask for information you would like.</a:t>
            </a:r>
          </a:p>
          <a:p>
            <a:endParaRPr lang="en-US" dirty="0"/>
          </a:p>
          <a:p>
            <a:r>
              <a:rPr lang="en-US" dirty="0" smtClean="0"/>
              <a:t>Students check their work and give it to other students to </a:t>
            </a:r>
            <a:r>
              <a:rPr lang="en-US" smtClean="0"/>
              <a:t>check again.</a:t>
            </a:r>
            <a:endParaRPr lang="en-US" dirty="0" smtClean="0"/>
          </a:p>
          <a:p>
            <a:pPr marL="285750" indent="-285750">
              <a:buFont typeface="Tw Cen MT" panose="020B0602020104020603" pitchFamily="34" charset="0"/>
              <a:buChar char="∞"/>
            </a:pPr>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134842292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455F51"/>
      </a:dk2>
      <a:lt2>
        <a:srgbClr val="E3DED1"/>
      </a:lt2>
      <a:accent1>
        <a:srgbClr val="99CB38"/>
      </a:accent1>
      <a:accent2>
        <a:srgbClr val="63A537"/>
      </a:accent2>
      <a:accent3>
        <a:srgbClr val="E6D024"/>
      </a:accent3>
      <a:accent4>
        <a:srgbClr val="CC9700"/>
      </a:accent4>
      <a:accent5>
        <a:srgbClr val="4EB3CF"/>
      </a:accent5>
      <a:accent6>
        <a:srgbClr val="378DA6"/>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29F68FFC-748B-4FC3-BF39-7F84A6D5840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747</TotalTime>
  <Words>336</Words>
  <Application>Microsoft Office PowerPoint</Application>
  <PresentationFormat>On-screen Show (4:3)</PresentationFormat>
  <Paragraphs>60</Paragraphs>
  <Slides>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vt:i4>
      </vt:variant>
    </vt:vector>
  </HeadingPairs>
  <TitlesOfParts>
    <vt:vector size="11" baseType="lpstr">
      <vt:lpstr>Arial</vt:lpstr>
      <vt:lpstr>Calibri</vt:lpstr>
      <vt:lpstr>Tw Cen MT</vt:lpstr>
      <vt:lpstr>Tw Cen MT Condensed</vt:lpstr>
      <vt:lpstr>Wingdings</vt:lpstr>
      <vt:lpstr>Wingdings 3</vt:lpstr>
      <vt:lpstr>Integral</vt:lpstr>
      <vt:lpstr> College of Law, Mustansiriyah U.    English course for M. A.   2017-2018 </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College of Law, Al-Mustansiriyah U. Course in: Mercantile Contracts  Fourth Year 2016-2017</dc:title>
  <dc:creator>Mein hp</dc:creator>
  <cp:lastModifiedBy>rania arts</cp:lastModifiedBy>
  <cp:revision>295</cp:revision>
  <dcterms:created xsi:type="dcterms:W3CDTF">2006-08-16T00:00:00Z</dcterms:created>
  <dcterms:modified xsi:type="dcterms:W3CDTF">2019-01-04T20:16:54Z</dcterms:modified>
</cp:coreProperties>
</file>