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6"/>
  </p:notesMasterIdLst>
  <p:handoutMasterIdLst>
    <p:handoutMasterId r:id="rId7"/>
  </p:handoutMasterIdLst>
  <p:sldIdLst>
    <p:sldId id="256" r:id="rId2"/>
    <p:sldId id="262" r:id="rId3"/>
    <p:sldId id="263" r:id="rId4"/>
    <p:sldId id="264"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C08707-0548-4BDB-BDE2-555F3C860DE1}">
          <p14:sldIdLst>
            <p14:sldId id="256"/>
          </p14:sldIdLst>
        </p14:section>
        <p14:section name="Untitled Section" id="{5EAD52DF-690E-4018-87BA-F95E26C0F838}">
          <p14:sldIdLst>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661"/>
    <a:srgbClr val="014284"/>
    <a:srgbClr val="1482AC"/>
    <a:srgbClr val="E6E6E6"/>
    <a:srgbClr val="B05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207A6D-2B51-46F1-899C-98D3C489031B}" type="datetimeFigureOut">
              <a:rPr lang="en-US" smtClean="0"/>
              <a:t>01/04/2019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0A6148-FD70-4756-8366-79DF3579D965}" type="slidenum">
              <a:rPr lang="en-US" smtClean="0"/>
              <a:t>‹#›</a:t>
            </a:fld>
            <a:endParaRPr lang="en-US"/>
          </a:p>
        </p:txBody>
      </p:sp>
    </p:spTree>
    <p:extLst>
      <p:ext uri="{BB962C8B-B14F-4D97-AF65-F5344CB8AC3E}">
        <p14:creationId xmlns:p14="http://schemas.microsoft.com/office/powerpoint/2010/main" val="299220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0CBBE-800F-4986-B774-9367575B6164}" type="datetimeFigureOut">
              <a:rPr lang="en-US" smtClean="0"/>
              <a:t>01/04/2019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D96-EDB2-43F7-9D59-8CBCF6D91F60}" type="slidenum">
              <a:rPr lang="en-US" smtClean="0"/>
              <a:t>‹#›</a:t>
            </a:fld>
            <a:endParaRPr lang="en-US"/>
          </a:p>
        </p:txBody>
      </p:sp>
    </p:spTree>
    <p:extLst>
      <p:ext uri="{BB962C8B-B14F-4D97-AF65-F5344CB8AC3E}">
        <p14:creationId xmlns:p14="http://schemas.microsoft.com/office/powerpoint/2010/main" val="197466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prstClr val="black"/>
                <a:schemeClr val="accent6">
                  <a:tint val="45000"/>
                  <a:satMod val="400000"/>
                </a:schemeClr>
              </a:duotone>
              <a:extLst>
                <a:ext uri="{BEBA8EAE-BF5A-486C-A8C5-ECC9F3942E4B}">
                  <a14:imgProps xmlns:a14="http://schemas.microsoft.com/office/drawing/2010/main">
                    <a14:imgLayer r:embed="rId3">
                      <a14:imgEffect>
                        <a14:colorTemperature colorTemp="6031"/>
                      </a14:imgEffect>
                    </a14:imgLayer>
                  </a14:imgProps>
                </a:ext>
              </a:extLst>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65436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24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22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7" name="Freeform 16"/>
          <p:cNvSpPr/>
          <p:nvPr userDrawn="1"/>
        </p:nvSpPr>
        <p:spPr>
          <a:xfrm>
            <a:off x="4762" y="0"/>
            <a:ext cx="9144000" cy="6858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p:cNvPicPr>
            <a:picLocks noChangeAspect="1"/>
          </p:cNvPicPr>
          <p:nvPr userDrawn="1"/>
        </p:nvPicPr>
        <p:blipFill>
          <a:blip r:embed="rId2"/>
          <a:stretch>
            <a:fillRect/>
          </a:stretch>
        </p:blipFill>
        <p:spPr>
          <a:xfrm>
            <a:off x="4763" y="0"/>
            <a:ext cx="9144000" cy="53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userDrawn="1"/>
        </p:nvPicPr>
        <p:blipFill>
          <a:blip r:embed="rId2"/>
          <a:stretch>
            <a:fillRect/>
          </a:stretch>
        </p:blipFill>
        <p:spPr>
          <a:xfrm>
            <a:off x="0" y="6324600"/>
            <a:ext cx="91440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a:outerShdw blurRad="50800" dist="50800" dir="5400000" algn="ctr" rotWithShape="0">
              <a:srgbClr val="000000">
                <a:alpha val="14000"/>
              </a:srgbClr>
            </a:outerShdw>
          </a:effectLst>
        </p:spPr>
      </p:pic>
    </p:spTree>
    <p:extLst>
      <p:ext uri="{BB962C8B-B14F-4D97-AF65-F5344CB8AC3E}">
        <p14:creationId xmlns:p14="http://schemas.microsoft.com/office/powerpoint/2010/main" val="26153832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68288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788746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09638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374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749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145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205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917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12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180233"/>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47" r:id="rId13"/>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 y="4876800"/>
            <a:ext cx="5829300" cy="1905000"/>
          </a:xfrm>
        </p:spPr>
        <p:txBody>
          <a:bodyPr>
            <a:normAutofit/>
          </a:bodyPr>
          <a:lstStyle/>
          <a:p>
            <a:pPr algn="ctr"/>
            <a:r>
              <a:rPr lang="en-US" sz="2800" dirty="0" smtClean="0"/>
              <a:t>	</a:t>
            </a:r>
            <a:r>
              <a:rPr lang="en-US" sz="2400" dirty="0" smtClean="0"/>
              <a:t>College of Law, </a:t>
            </a:r>
            <a:r>
              <a:rPr lang="en-US" sz="2400" dirty="0" err="1" smtClean="0"/>
              <a:t>Mustansiriyah</a:t>
            </a:r>
            <a:r>
              <a:rPr lang="en-US" sz="2400" dirty="0" smtClean="0"/>
              <a:t> U.</a:t>
            </a:r>
            <a:br>
              <a:rPr lang="en-US" sz="2400" dirty="0" smtClean="0"/>
            </a:br>
            <a:r>
              <a:rPr lang="en-US" sz="2400" dirty="0" smtClean="0"/>
              <a:t/>
            </a:r>
            <a:br>
              <a:rPr lang="en-US" sz="2400" dirty="0" smtClean="0"/>
            </a:br>
            <a:r>
              <a:rPr lang="en-US" sz="2400" dirty="0" smtClean="0"/>
              <a:t>	 English course for M. A.</a:t>
            </a:r>
            <a:br>
              <a:rPr lang="en-US" sz="2400" dirty="0" smtClean="0"/>
            </a:br>
            <a:r>
              <a:rPr lang="en-US" sz="2400" dirty="0" smtClean="0"/>
              <a:t/>
            </a:r>
            <a:br>
              <a:rPr lang="en-US" sz="2400" dirty="0" smtClean="0"/>
            </a:br>
            <a:r>
              <a:rPr lang="en-US" sz="2400" dirty="0" smtClean="0"/>
              <a:t> 2017-2018 </a:t>
            </a:r>
            <a:endParaRPr lang="ar-IQ" sz="2400" dirty="0"/>
          </a:p>
        </p:txBody>
      </p:sp>
      <p:sp>
        <p:nvSpPr>
          <p:cNvPr id="3" name="Subtitle 2"/>
          <p:cNvSpPr>
            <a:spLocks noGrp="1"/>
          </p:cNvSpPr>
          <p:nvPr>
            <p:ph type="subTitle" idx="1"/>
          </p:nvPr>
        </p:nvSpPr>
        <p:spPr>
          <a:xfrm>
            <a:off x="6324600" y="4953000"/>
            <a:ext cx="2819400" cy="1905000"/>
          </a:xfrm>
        </p:spPr>
        <p:txBody>
          <a:bodyPr>
            <a:normAutofit/>
          </a:bodyPr>
          <a:lstStyle/>
          <a:p>
            <a:r>
              <a:rPr lang="en-US" dirty="0" smtClean="0"/>
              <a:t>Textbook:</a:t>
            </a:r>
            <a:r>
              <a:rPr lang="en-US" dirty="0"/>
              <a:t> Headway Academic Skills, Level 2</a:t>
            </a:r>
          </a:p>
          <a:p>
            <a:r>
              <a:rPr lang="en-US" dirty="0" smtClean="0"/>
              <a:t>Author: Sarah Philpot</a:t>
            </a:r>
          </a:p>
          <a:p>
            <a:r>
              <a:rPr lang="en-US" dirty="0" smtClean="0"/>
              <a:t>Instructor: </a:t>
            </a:r>
          </a:p>
          <a:p>
            <a:r>
              <a:rPr lang="en-US" dirty="0" smtClean="0"/>
              <a:t>Asst. Lect. Rania Adnan Aziz</a:t>
            </a:r>
          </a:p>
          <a:p>
            <a:endParaRPr lang="ar-IQ"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1026" name="Picture 2" descr="ÙÙØºÙ Ø§ÙØ¬Ø§ÙØ¹Ø©"/>
          <p:cNvPicPr>
            <a:picLocks noChangeAspect="1" noChangeArrowheads="1"/>
          </p:cNvPicPr>
          <p:nvPr/>
        </p:nvPicPr>
        <p:blipFill>
          <a:blip r:embed="rId2">
            <a:extLst>
              <a:ext uri="{BEBA8EAE-BF5A-486C-A8C5-ECC9F3942E4B}">
                <a14:imgProps xmlns:a14="http://schemas.microsoft.com/office/drawing/2010/main">
                  <a14:imgLayer r:embed="rId3">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0" y="5105400"/>
            <a:ext cx="1143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5890" y="-36776"/>
            <a:ext cx="3868110" cy="4876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0-#ppt_w/2"/>
                                          </p:val>
                                        </p:tav>
                                        <p:tav tm="100000">
                                          <p:val>
                                            <p:strVal val="#ppt_x"/>
                                          </p:val>
                                        </p:tav>
                                      </p:tavLst>
                                    </p:anim>
                                    <p:anim calcmode="lin" valueType="num">
                                      <p:cBhvr additive="base">
                                        <p:cTn id="13" dur="1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       English </a:t>
            </a:r>
            <a:r>
              <a:rPr lang="en-US" sz="2000" dirty="0"/>
              <a:t>course </a:t>
            </a:r>
            <a:r>
              <a:rPr lang="en-US" sz="2000" dirty="0" smtClean="0"/>
              <a:t>for M</a:t>
            </a:r>
            <a:r>
              <a:rPr lang="en-US" sz="2000" dirty="0"/>
              <a:t>. A. </a:t>
            </a:r>
            <a:endParaRPr lang="en-US" sz="2000" dirty="0" smtClean="0"/>
          </a:p>
          <a:p>
            <a:r>
              <a:rPr lang="en-US" sz="2000" dirty="0"/>
              <a:t> </a:t>
            </a:r>
            <a:r>
              <a:rPr lang="en-US" sz="2000" dirty="0" smtClean="0"/>
              <a:t>               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2133600"/>
            <a:ext cx="9118978" cy="4801314"/>
          </a:xfrm>
          <a:prstGeom prst="rect">
            <a:avLst/>
          </a:prstGeom>
          <a:noFill/>
        </p:spPr>
        <p:txBody>
          <a:bodyPr wrap="square" rtlCol="0">
            <a:spAutoFit/>
          </a:bodyPr>
          <a:lstStyle/>
          <a:p>
            <a:r>
              <a:rPr lang="en-US" dirty="0"/>
              <a:t>Lecture </a:t>
            </a:r>
            <a:r>
              <a:rPr lang="en-US" dirty="0" smtClean="0"/>
              <a:t>04 </a:t>
            </a:r>
            <a:endParaRPr lang="en-US" dirty="0" smtClean="0"/>
          </a:p>
          <a:p>
            <a:endParaRPr lang="en-US" dirty="0" smtClean="0"/>
          </a:p>
          <a:p>
            <a:pPr algn="ctr"/>
            <a:r>
              <a:rPr lang="en-US" dirty="0" smtClean="0"/>
              <a:t>Unit 1</a:t>
            </a:r>
          </a:p>
          <a:p>
            <a:pPr algn="ctr"/>
            <a:r>
              <a:rPr lang="en-US" dirty="0" smtClean="0"/>
              <a:t>International Student</a:t>
            </a:r>
          </a:p>
          <a:p>
            <a:r>
              <a:rPr lang="en-US" dirty="0" smtClean="0"/>
              <a:t>WRITING  A host family</a:t>
            </a:r>
          </a:p>
          <a:p>
            <a:r>
              <a:rPr lang="en-US" dirty="0" smtClean="0"/>
              <a:t>This section prepares students for life abroad. It includes the information a students might use when writing to a host family and writing (informal) emails.</a:t>
            </a:r>
          </a:p>
          <a:p>
            <a:endParaRPr lang="en-US" dirty="0"/>
          </a:p>
          <a:p>
            <a:r>
              <a:rPr lang="en-US" dirty="0" smtClean="0"/>
              <a:t>Exercise 1 contains pieces of information a student is likely to use while living with a host family abroad.</a:t>
            </a:r>
          </a:p>
          <a:p>
            <a:endParaRPr lang="en-US" dirty="0"/>
          </a:p>
          <a:p>
            <a:r>
              <a:rPr lang="en-US" dirty="0" smtClean="0"/>
              <a:t>Exercise 2 focuses on </a:t>
            </a:r>
            <a:r>
              <a:rPr lang="en-US" b="1" dirty="0" smtClean="0"/>
              <a:t>spelling</a:t>
            </a:r>
            <a:r>
              <a:rPr lang="en-US" dirty="0" smtClean="0"/>
              <a:t> and </a:t>
            </a:r>
            <a:r>
              <a:rPr lang="en-US" b="1" dirty="0" smtClean="0"/>
              <a:t>punctuation</a:t>
            </a:r>
            <a:r>
              <a:rPr lang="en-US" dirty="0" smtClean="0"/>
              <a:t> mistakes by providing an email that contains such mistakes and asking students to identify them and correct them. Through identification and correction, the rules are presented to students and are brought closer to their understanding.</a:t>
            </a:r>
          </a:p>
          <a:p>
            <a:endParaRPr lang="en-US" dirty="0" smtClean="0"/>
          </a:p>
          <a:p>
            <a:endParaRPr lang="en-US" dirty="0" smtClean="0"/>
          </a:p>
          <a:p>
            <a:endParaRPr lang="en-US" dirty="0"/>
          </a:p>
        </p:txBody>
      </p:sp>
    </p:spTree>
    <p:extLst>
      <p:ext uri="{BB962C8B-B14F-4D97-AF65-F5344CB8AC3E}">
        <p14:creationId xmlns:p14="http://schemas.microsoft.com/office/powerpoint/2010/main" val="333221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       English </a:t>
            </a:r>
            <a:r>
              <a:rPr lang="en-US" sz="2000" dirty="0"/>
              <a:t>course </a:t>
            </a:r>
            <a:r>
              <a:rPr lang="en-US" sz="2000" dirty="0" smtClean="0"/>
              <a:t>for M</a:t>
            </a:r>
            <a:r>
              <a:rPr lang="en-US" sz="2000" dirty="0"/>
              <a:t>. A. </a:t>
            </a:r>
            <a:endParaRPr lang="en-US" sz="2000" dirty="0" smtClean="0"/>
          </a:p>
          <a:p>
            <a:r>
              <a:rPr lang="en-US" sz="2000" dirty="0"/>
              <a:t> </a:t>
            </a:r>
            <a:r>
              <a:rPr lang="en-US" sz="2000" dirty="0" smtClean="0"/>
              <a:t>               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2133600"/>
            <a:ext cx="9118978" cy="4801314"/>
          </a:xfrm>
          <a:prstGeom prst="rect">
            <a:avLst/>
          </a:prstGeom>
          <a:noFill/>
        </p:spPr>
        <p:txBody>
          <a:bodyPr wrap="square" rtlCol="0">
            <a:spAutoFit/>
          </a:bodyPr>
          <a:lstStyle/>
          <a:p>
            <a:r>
              <a:rPr lang="en-US" dirty="0"/>
              <a:t>Lecture </a:t>
            </a:r>
            <a:r>
              <a:rPr lang="en-US" dirty="0" smtClean="0"/>
              <a:t>04 </a:t>
            </a:r>
            <a:endParaRPr lang="en-US" dirty="0" smtClean="0"/>
          </a:p>
          <a:p>
            <a:endParaRPr lang="en-US" dirty="0" smtClean="0"/>
          </a:p>
          <a:p>
            <a:pPr algn="ctr"/>
            <a:r>
              <a:rPr lang="en-US" dirty="0" smtClean="0"/>
              <a:t>Unit 1</a:t>
            </a:r>
          </a:p>
          <a:p>
            <a:pPr algn="ctr"/>
            <a:r>
              <a:rPr lang="en-US" dirty="0" smtClean="0"/>
              <a:t>International </a:t>
            </a:r>
            <a:r>
              <a:rPr lang="en-US" dirty="0" smtClean="0"/>
              <a:t>Student</a:t>
            </a:r>
          </a:p>
          <a:p>
            <a:pPr algn="ctr"/>
            <a:endParaRPr lang="en-US" dirty="0" smtClean="0"/>
          </a:p>
          <a:p>
            <a:r>
              <a:rPr lang="en-US" dirty="0" smtClean="0"/>
              <a:t>Continue WRITING  A host family</a:t>
            </a:r>
            <a:endParaRPr lang="en-US" dirty="0"/>
          </a:p>
          <a:p>
            <a:r>
              <a:rPr lang="en-US" dirty="0" smtClean="0"/>
              <a:t>For example:</a:t>
            </a:r>
          </a:p>
          <a:p>
            <a:pPr marL="285750" indent="-285750">
              <a:buFont typeface="Wingdings" panose="05000000000000000000" pitchFamily="2" charset="2"/>
              <a:buChar char=""/>
            </a:pPr>
            <a:r>
              <a:rPr lang="en-US" dirty="0" smtClean="0"/>
              <a:t>Capital letters are used at the beginning of sentences and for proper nouns (names of people, buildings, cities and countries). {Jack, The Empire State, Baghdad, </a:t>
            </a:r>
            <a:r>
              <a:rPr lang="en-US" dirty="0"/>
              <a:t>Iraq, </a:t>
            </a:r>
            <a:r>
              <a:rPr lang="en-US" dirty="0" smtClean="0"/>
              <a:t>}</a:t>
            </a:r>
          </a:p>
          <a:p>
            <a:pPr marL="285750" indent="-285750">
              <a:buFont typeface="Wingdings" panose="05000000000000000000" pitchFamily="2" charset="2"/>
              <a:buChar char=""/>
            </a:pPr>
            <a:r>
              <a:rPr lang="en-US" dirty="0" smtClean="0"/>
              <a:t>Full stops are placed at the end of sentences. {Notice the earlier sentence.}</a:t>
            </a:r>
          </a:p>
          <a:p>
            <a:pPr marL="285750" indent="-285750">
              <a:buFont typeface="Wingdings" panose="05000000000000000000" pitchFamily="2" charset="2"/>
              <a:buChar char=""/>
            </a:pPr>
            <a:r>
              <a:rPr lang="en-US" dirty="0" smtClean="0"/>
              <a:t>Question marks are placed at the end of questions. {When are we leaving?}</a:t>
            </a:r>
          </a:p>
          <a:p>
            <a:pPr marL="285750" indent="-285750">
              <a:buFont typeface="Wingdings" panose="05000000000000000000" pitchFamily="2" charset="2"/>
              <a:buChar char=""/>
            </a:pPr>
            <a:r>
              <a:rPr lang="en-US" dirty="0" smtClean="0"/>
              <a:t>To avoid spelling mistakes, use a dictionary or computer spellchecker to check your spelling. Keep a record of any words that you misspell. Learn the correct spelling.</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74731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       English </a:t>
            </a:r>
            <a:r>
              <a:rPr lang="en-US" sz="2000" dirty="0"/>
              <a:t>course </a:t>
            </a:r>
            <a:r>
              <a:rPr lang="en-US" sz="2000" dirty="0" smtClean="0"/>
              <a:t>for M</a:t>
            </a:r>
            <a:r>
              <a:rPr lang="en-US" sz="2000" dirty="0"/>
              <a:t>. A. </a:t>
            </a:r>
            <a:endParaRPr lang="en-US" sz="2000" dirty="0" smtClean="0"/>
          </a:p>
          <a:p>
            <a:r>
              <a:rPr lang="en-US" sz="2000" dirty="0"/>
              <a:t> </a:t>
            </a:r>
            <a:r>
              <a:rPr lang="en-US" sz="2000" dirty="0" smtClean="0"/>
              <a:t>               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2133600"/>
            <a:ext cx="9118978" cy="5078313"/>
          </a:xfrm>
          <a:prstGeom prst="rect">
            <a:avLst/>
          </a:prstGeom>
          <a:noFill/>
        </p:spPr>
        <p:txBody>
          <a:bodyPr wrap="square" rtlCol="0">
            <a:spAutoFit/>
          </a:bodyPr>
          <a:lstStyle/>
          <a:p>
            <a:r>
              <a:rPr lang="en-US" dirty="0"/>
              <a:t>Lecture </a:t>
            </a:r>
            <a:r>
              <a:rPr lang="en-US" dirty="0" smtClean="0"/>
              <a:t>04 </a:t>
            </a:r>
            <a:endParaRPr lang="en-US" dirty="0" smtClean="0"/>
          </a:p>
          <a:p>
            <a:endParaRPr lang="en-US" dirty="0" smtClean="0"/>
          </a:p>
          <a:p>
            <a:pPr algn="ctr"/>
            <a:r>
              <a:rPr lang="en-US" dirty="0" smtClean="0"/>
              <a:t>Unit 1</a:t>
            </a:r>
          </a:p>
          <a:p>
            <a:pPr algn="ctr"/>
            <a:r>
              <a:rPr lang="en-US" dirty="0" smtClean="0"/>
              <a:t>International </a:t>
            </a:r>
            <a:r>
              <a:rPr lang="en-US" dirty="0" smtClean="0"/>
              <a:t>Student</a:t>
            </a:r>
          </a:p>
          <a:p>
            <a:pPr algn="ctr"/>
            <a:endParaRPr lang="en-US" dirty="0" smtClean="0"/>
          </a:p>
          <a:p>
            <a:r>
              <a:rPr lang="en-US" dirty="0" smtClean="0"/>
              <a:t>Continue WRITING  A host family</a:t>
            </a:r>
            <a:endParaRPr lang="en-US" dirty="0"/>
          </a:p>
          <a:p>
            <a:r>
              <a:rPr lang="en-US" dirty="0" smtClean="0"/>
              <a:t>In Exercise 4 students write an imaginary informal email to a host family. The email includes the following pieces of information: </a:t>
            </a:r>
          </a:p>
          <a:p>
            <a:pPr marL="285750" indent="-285750">
              <a:buFont typeface="Wingdings" panose="05000000000000000000" pitchFamily="2" charset="2"/>
              <a:buChar char="v"/>
            </a:pPr>
            <a:r>
              <a:rPr lang="en-US" dirty="0" smtClean="0"/>
              <a:t>Say you accept their offer of a room</a:t>
            </a:r>
          </a:p>
          <a:p>
            <a:pPr marL="285750" indent="-285750">
              <a:buFont typeface="Wingdings" panose="05000000000000000000" pitchFamily="2" charset="2"/>
              <a:buChar char="v"/>
            </a:pPr>
            <a:r>
              <a:rPr lang="en-US" dirty="0" smtClean="0"/>
              <a:t>Tell them about your studies and hobbies</a:t>
            </a:r>
          </a:p>
          <a:p>
            <a:pPr marL="285750" indent="-285750">
              <a:buFont typeface="Wingdings" panose="05000000000000000000" pitchFamily="2" charset="2"/>
              <a:buChar char="v"/>
            </a:pPr>
            <a:r>
              <a:rPr lang="en-US" dirty="0" smtClean="0"/>
              <a:t>Give them information about your arrival</a:t>
            </a:r>
          </a:p>
          <a:p>
            <a:pPr marL="285750" indent="-285750">
              <a:buFont typeface="Wingdings" panose="05000000000000000000" pitchFamily="2" charset="2"/>
              <a:buChar char="v"/>
            </a:pPr>
            <a:r>
              <a:rPr lang="en-US" dirty="0" smtClean="0"/>
              <a:t>Ask for information you would like.</a:t>
            </a:r>
          </a:p>
          <a:p>
            <a:endParaRPr lang="en-US" dirty="0"/>
          </a:p>
          <a:p>
            <a:r>
              <a:rPr lang="en-US" dirty="0" smtClean="0"/>
              <a:t>Students check their work and give it to other students to </a:t>
            </a:r>
            <a:r>
              <a:rPr lang="en-US" smtClean="0"/>
              <a:t>check again.</a:t>
            </a:r>
            <a:endParaRPr lang="en-US" dirty="0" smtClean="0"/>
          </a:p>
          <a:p>
            <a:pPr marL="285750" indent="-285750">
              <a:buFont typeface="Tw Cen MT" panose="020B0602020104020603" pitchFamily="34" charset="0"/>
              <a:buChar char="∞"/>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484229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747</TotalTime>
  <Words>336</Words>
  <Application>Microsoft Office PowerPoint</Application>
  <PresentationFormat>On-screen Show (4:3)</PresentationFormat>
  <Paragraphs>60</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Tw Cen MT</vt:lpstr>
      <vt:lpstr>Tw Cen MT Condensed</vt:lpstr>
      <vt:lpstr>Wingdings</vt:lpstr>
      <vt:lpstr>Wingdings 3</vt:lpstr>
      <vt:lpstr>Integral</vt:lpstr>
      <vt:lpstr> College of Law, Mustansiriyah U.    English course for M. A.   2017-2018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Law, Al-Mustansiriyah U. Course in: Mercantile Contracts  Fourth Year 2016-2017</dc:title>
  <dc:creator>Mein hp</dc:creator>
  <cp:lastModifiedBy>rania arts</cp:lastModifiedBy>
  <cp:revision>295</cp:revision>
  <dcterms:created xsi:type="dcterms:W3CDTF">2006-08-16T00:00:00Z</dcterms:created>
  <dcterms:modified xsi:type="dcterms:W3CDTF">2019-01-04T20:16:54Z</dcterms:modified>
</cp:coreProperties>
</file>