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9" r:id="rId1"/>
  </p:sldMasterIdLst>
  <p:notesMasterIdLst>
    <p:notesMasterId r:id="rId9"/>
  </p:notesMasterIdLst>
  <p:handoutMasterIdLst>
    <p:handoutMasterId r:id="rId10"/>
  </p:handoutMasterIdLst>
  <p:sldIdLst>
    <p:sldId id="256" r:id="rId2"/>
    <p:sldId id="263" r:id="rId3"/>
    <p:sldId id="264" r:id="rId4"/>
    <p:sldId id="265" r:id="rId5"/>
    <p:sldId id="266" r:id="rId6"/>
    <p:sldId id="267" r:id="rId7"/>
    <p:sldId id="268"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8C08707-0548-4BDB-BDE2-555F3C860DE1}">
          <p14:sldIdLst>
            <p14:sldId id="256"/>
          </p14:sldIdLst>
        </p14:section>
        <p14:section name="Untitled Section" id="{5EAD52DF-690E-4018-87BA-F95E26C0F838}">
          <p14:sldIdLst>
            <p14:sldId id="263"/>
            <p14:sldId id="264"/>
            <p14:sldId id="265"/>
            <p14:sldId id="266"/>
            <p14:sldId id="267"/>
            <p14:sldId id="26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661"/>
    <a:srgbClr val="014284"/>
    <a:srgbClr val="1482AC"/>
    <a:srgbClr val="E6E6E6"/>
    <a:srgbClr val="B05C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5" d="100"/>
          <a:sy n="65" d="100"/>
        </p:scale>
        <p:origin x="145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85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4207A6D-2B51-46F1-899C-98D3C489031B}" type="datetimeFigureOut">
              <a:rPr lang="en-US" smtClean="0"/>
              <a:t>01/05/2019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60A6148-FD70-4756-8366-79DF3579D965}" type="slidenum">
              <a:rPr lang="en-US" smtClean="0"/>
              <a:t>‹#›</a:t>
            </a:fld>
            <a:endParaRPr lang="en-US"/>
          </a:p>
        </p:txBody>
      </p:sp>
    </p:spTree>
    <p:extLst>
      <p:ext uri="{BB962C8B-B14F-4D97-AF65-F5344CB8AC3E}">
        <p14:creationId xmlns:p14="http://schemas.microsoft.com/office/powerpoint/2010/main" val="2992204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20CBBE-800F-4986-B774-9367575B6164}" type="datetimeFigureOut">
              <a:rPr lang="en-US" smtClean="0"/>
              <a:t>01/05/2019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B45D96-EDB2-43F7-9D59-8CBCF6D91F60}" type="slidenum">
              <a:rPr lang="en-US" smtClean="0"/>
              <a:t>‹#›</a:t>
            </a:fld>
            <a:endParaRPr lang="en-US"/>
          </a:p>
        </p:txBody>
      </p:sp>
    </p:spTree>
    <p:extLst>
      <p:ext uri="{BB962C8B-B14F-4D97-AF65-F5344CB8AC3E}">
        <p14:creationId xmlns:p14="http://schemas.microsoft.com/office/powerpoint/2010/main" val="1974664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0" y="-1"/>
            <a:ext cx="9144000" cy="4572001"/>
          </a:xfrm>
          <a:prstGeom prst="rect">
            <a:avLst/>
          </a:prstGeom>
          <a:blipFill dpi="0" rotWithShape="1">
            <a:blip r:embed="rId2">
              <a:duotone>
                <a:prstClr val="black"/>
                <a:schemeClr val="accent6">
                  <a:tint val="45000"/>
                  <a:satMod val="400000"/>
                </a:schemeClr>
              </a:duotone>
              <a:extLst>
                <a:ext uri="{BEBA8EAE-BF5A-486C-A8C5-ECC9F3942E4B}">
                  <a14:imgProps xmlns:a14="http://schemas.microsoft.com/office/drawing/2010/main">
                    <a14:imgLayer r:embed="rId3">
                      <a14:imgEffect>
                        <a14:colorTemperature colorTemp="6031"/>
                      </a14:imgEffect>
                    </a14:imgLayer>
                  </a14:imgProps>
                </a:ext>
              </a:extLst>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665436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69242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3229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17" name="Freeform 16"/>
          <p:cNvSpPr/>
          <p:nvPr userDrawn="1"/>
        </p:nvSpPr>
        <p:spPr>
          <a:xfrm>
            <a:off x="4762" y="0"/>
            <a:ext cx="9144000" cy="6858000"/>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3" name="Picture 2"/>
          <p:cNvPicPr>
            <a:picLocks noChangeAspect="1"/>
          </p:cNvPicPr>
          <p:nvPr userDrawn="1"/>
        </p:nvPicPr>
        <p:blipFill>
          <a:blip r:embed="rId2"/>
          <a:stretch>
            <a:fillRect/>
          </a:stretch>
        </p:blipFill>
        <p:spPr>
          <a:xfrm>
            <a:off x="4763" y="0"/>
            <a:ext cx="9144000" cy="5334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6" name="Picture 5"/>
          <p:cNvPicPr>
            <a:picLocks noChangeAspect="1"/>
          </p:cNvPicPr>
          <p:nvPr userDrawn="1"/>
        </p:nvPicPr>
        <p:blipFill>
          <a:blip r:embed="rId2"/>
          <a:stretch>
            <a:fillRect/>
          </a:stretch>
        </p:blipFill>
        <p:spPr>
          <a:xfrm>
            <a:off x="0" y="6324600"/>
            <a:ext cx="9144000" cy="5334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effectLst>
            <a:outerShdw blurRad="50800" dist="50800" dir="5400000" algn="ctr" rotWithShape="0">
              <a:srgbClr val="000000">
                <a:alpha val="14000"/>
              </a:srgbClr>
            </a:outerShdw>
          </a:effectLst>
        </p:spPr>
      </p:pic>
    </p:spTree>
    <p:extLst>
      <p:ext uri="{BB962C8B-B14F-4D97-AF65-F5344CB8AC3E}">
        <p14:creationId xmlns:p14="http://schemas.microsoft.com/office/powerpoint/2010/main" val="261538321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3682885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4788746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a:xfrm>
            <a:off x="0" y="-1"/>
            <a:ext cx="9144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409638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93743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47490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01454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62059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69173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4126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6F15528-21DE-4FAA-801E-634DDDAF4B2B}"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1180233"/>
      </p:ext>
    </p:extLst>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 id="2147483971" r:id="rId12"/>
    <p:sldLayoutId id="2147483947" r:id="rId13"/>
  </p:sldLayoutIdLst>
  <p:hf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 y="4876800"/>
            <a:ext cx="5829300" cy="1905000"/>
          </a:xfrm>
        </p:spPr>
        <p:txBody>
          <a:bodyPr>
            <a:normAutofit/>
          </a:bodyPr>
          <a:lstStyle/>
          <a:p>
            <a:pPr algn="ctr"/>
            <a:r>
              <a:rPr lang="en-US" sz="2800" dirty="0" smtClean="0"/>
              <a:t>	</a:t>
            </a:r>
            <a:r>
              <a:rPr lang="en-US" sz="2400" dirty="0" smtClean="0"/>
              <a:t>College of Law, </a:t>
            </a:r>
            <a:r>
              <a:rPr lang="en-US" sz="2400" dirty="0" err="1" smtClean="0"/>
              <a:t>Mustansiriyah</a:t>
            </a:r>
            <a:r>
              <a:rPr lang="en-US" sz="2400" dirty="0" smtClean="0"/>
              <a:t> U.</a:t>
            </a:r>
            <a:br>
              <a:rPr lang="en-US" sz="2400" dirty="0" smtClean="0"/>
            </a:br>
            <a:r>
              <a:rPr lang="en-US" sz="2400" dirty="0" smtClean="0"/>
              <a:t/>
            </a:r>
            <a:br>
              <a:rPr lang="en-US" sz="2400" dirty="0" smtClean="0"/>
            </a:br>
            <a:r>
              <a:rPr lang="en-US" sz="2400" dirty="0" smtClean="0"/>
              <a:t>	 English course for M. A.</a:t>
            </a:r>
            <a:br>
              <a:rPr lang="en-US" sz="2400" dirty="0" smtClean="0"/>
            </a:br>
            <a:r>
              <a:rPr lang="en-US" sz="2400" dirty="0" smtClean="0"/>
              <a:t/>
            </a:r>
            <a:br>
              <a:rPr lang="en-US" sz="2400" dirty="0" smtClean="0"/>
            </a:br>
            <a:r>
              <a:rPr lang="en-US" sz="2400" dirty="0" smtClean="0"/>
              <a:t> 2017-2018 </a:t>
            </a:r>
            <a:endParaRPr lang="ar-IQ" sz="2400" dirty="0"/>
          </a:p>
        </p:txBody>
      </p:sp>
      <p:sp>
        <p:nvSpPr>
          <p:cNvPr id="3" name="Subtitle 2"/>
          <p:cNvSpPr>
            <a:spLocks noGrp="1"/>
          </p:cNvSpPr>
          <p:nvPr>
            <p:ph type="subTitle" idx="1"/>
          </p:nvPr>
        </p:nvSpPr>
        <p:spPr>
          <a:xfrm>
            <a:off x="6324600" y="4953000"/>
            <a:ext cx="2819400" cy="1905000"/>
          </a:xfrm>
        </p:spPr>
        <p:txBody>
          <a:bodyPr>
            <a:normAutofit/>
          </a:bodyPr>
          <a:lstStyle/>
          <a:p>
            <a:r>
              <a:rPr lang="en-US" dirty="0" smtClean="0"/>
              <a:t>Textbook:</a:t>
            </a:r>
            <a:r>
              <a:rPr lang="en-US" dirty="0"/>
              <a:t> Headway Academic Skills, Level 2</a:t>
            </a:r>
          </a:p>
          <a:p>
            <a:r>
              <a:rPr lang="en-US" dirty="0" smtClean="0"/>
              <a:t>Author: Sarah Philpot</a:t>
            </a:r>
          </a:p>
          <a:p>
            <a:r>
              <a:rPr lang="en-US" dirty="0" smtClean="0"/>
              <a:t>Instructor: </a:t>
            </a:r>
          </a:p>
          <a:p>
            <a:r>
              <a:rPr lang="en-US" dirty="0" smtClean="0"/>
              <a:t>Asst. Lect. Rania Adnan Aziz</a:t>
            </a:r>
          </a:p>
          <a:p>
            <a:endParaRPr lang="ar-IQ"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dirty="0"/>
          </a:p>
        </p:txBody>
      </p:sp>
      <p:pic>
        <p:nvPicPr>
          <p:cNvPr id="1026" name="Picture 2" descr="ÙÙØºÙ Ø§ÙØ¬Ø§ÙØ¹Ø©"/>
          <p:cNvPicPr>
            <a:picLocks noChangeAspect="1" noChangeArrowheads="1"/>
          </p:cNvPicPr>
          <p:nvPr/>
        </p:nvPicPr>
        <p:blipFill>
          <a:blip r:embed="rId2">
            <a:extLst>
              <a:ext uri="{BEBA8EAE-BF5A-486C-A8C5-ECC9F3942E4B}">
                <a14:imgProps xmlns:a14="http://schemas.microsoft.com/office/drawing/2010/main">
                  <a14:imgLayer r:embed="rId3">
                    <a14:imgEffect>
                      <a14:artisticMarker/>
                    </a14:imgEffect>
                  </a14:imgLayer>
                </a14:imgProps>
              </a:ext>
              <a:ext uri="{28A0092B-C50C-407E-A947-70E740481C1C}">
                <a14:useLocalDpi xmlns:a14="http://schemas.microsoft.com/office/drawing/2010/main" val="0"/>
              </a:ext>
            </a:extLst>
          </a:blip>
          <a:srcRect/>
          <a:stretch>
            <a:fillRect/>
          </a:stretch>
        </p:blipFill>
        <p:spPr bwMode="auto">
          <a:xfrm>
            <a:off x="0" y="5105400"/>
            <a:ext cx="1143000" cy="114300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75890" y="-36776"/>
            <a:ext cx="3868110" cy="4876800"/>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0-#ppt_w/2"/>
                                          </p:val>
                                        </p:tav>
                                        <p:tav tm="100000">
                                          <p:val>
                                            <p:strVal val="#ppt_x"/>
                                          </p:val>
                                        </p:tav>
                                      </p:tavLst>
                                    </p:anim>
                                    <p:anim calcmode="lin" valueType="num">
                                      <p:cBhvr additive="base">
                                        <p:cTn id="8" dur="500" fill="hold"/>
                                        <p:tgtEl>
                                          <p:spTgt spid="102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1500" fill="hold"/>
                                        <p:tgtEl>
                                          <p:spTgt spid="2"/>
                                        </p:tgtEl>
                                        <p:attrNameLst>
                                          <p:attrName>ppt_x</p:attrName>
                                        </p:attrNameLst>
                                      </p:cBhvr>
                                      <p:tavLst>
                                        <p:tav tm="0">
                                          <p:val>
                                            <p:strVal val="0-#ppt_w/2"/>
                                          </p:val>
                                        </p:tav>
                                        <p:tav tm="100000">
                                          <p:val>
                                            <p:strVal val="#ppt_x"/>
                                          </p:val>
                                        </p:tav>
                                      </p:tavLst>
                                    </p:anim>
                                    <p:anim calcmode="lin" valueType="num">
                                      <p:cBhvr additive="base">
                                        <p:cTn id="13" dur="1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43000"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a:t>          English course for M. A.</a:t>
            </a:r>
          </a:p>
          <a:p>
            <a:r>
              <a:rPr lang="en-US" sz="2000" dirty="0"/>
              <a:t>                   2017-2018 </a:t>
            </a:r>
            <a:endParaRPr lang="en-US" sz="2000" dirty="0" smtClean="0"/>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25022" y="1106269"/>
            <a:ext cx="9118978" cy="5355312"/>
          </a:xfrm>
          <a:prstGeom prst="rect">
            <a:avLst/>
          </a:prstGeom>
        </p:spPr>
        <p:txBody>
          <a:bodyPr wrap="square">
            <a:spAutoFit/>
          </a:bodyPr>
          <a:lstStyle/>
          <a:p>
            <a:endParaRPr lang="en-US" dirty="0" smtClean="0"/>
          </a:p>
          <a:p>
            <a:r>
              <a:rPr lang="en-US" dirty="0" smtClean="0"/>
              <a:t>Lecture 03</a:t>
            </a:r>
          </a:p>
          <a:p>
            <a:pPr algn="ctr"/>
            <a:r>
              <a:rPr lang="en-US" dirty="0"/>
              <a:t>Unit 1</a:t>
            </a:r>
          </a:p>
          <a:p>
            <a:pPr algn="ctr"/>
            <a:r>
              <a:rPr lang="en-US" dirty="0"/>
              <a:t>International Student</a:t>
            </a:r>
          </a:p>
          <a:p>
            <a:pPr algn="ctr"/>
            <a:endParaRPr lang="en-US" dirty="0"/>
          </a:p>
          <a:p>
            <a:endParaRPr lang="en-US" dirty="0" smtClean="0"/>
          </a:p>
          <a:p>
            <a:endParaRPr lang="en-US" dirty="0"/>
          </a:p>
          <a:p>
            <a:r>
              <a:rPr lang="en-US" dirty="0" smtClean="0"/>
              <a:t>Continue READING</a:t>
            </a:r>
            <a:r>
              <a:rPr lang="en-US" dirty="0"/>
              <a:t>	</a:t>
            </a:r>
            <a:r>
              <a:rPr lang="en-US" i="1" dirty="0" smtClean="0"/>
              <a:t>Going </a:t>
            </a:r>
            <a:r>
              <a:rPr lang="en-US" i="1" dirty="0"/>
              <a:t>abroad to study</a:t>
            </a:r>
          </a:p>
          <a:p>
            <a:endParaRPr lang="en-US" dirty="0" smtClean="0"/>
          </a:p>
          <a:p>
            <a:r>
              <a:rPr lang="en-US" dirty="0" smtClean="0"/>
              <a:t>As mentioned in the introductory part, the material provided makes use of the students’ personal experiences and attitudes which are reflected in the exercises. Exercise 4, which is a Study Skill, presents students with a form which they fill in using their own personal information.</a:t>
            </a:r>
          </a:p>
          <a:p>
            <a:endParaRPr lang="en-US" dirty="0"/>
          </a:p>
          <a:p>
            <a:r>
              <a:rPr lang="en-US" dirty="0" smtClean="0"/>
              <a:t>Exercise 5 requires students to pick the materials they read based on their own experience and reasons. Then, in Exercise 6 they divide the materials into groups: pleasure, work and studies.</a:t>
            </a:r>
          </a:p>
          <a:p>
            <a:endParaRPr lang="en-US" dirty="0"/>
          </a:p>
          <a:p>
            <a:endParaRPr lang="en-US" dirty="0" smtClean="0"/>
          </a:p>
          <a:p>
            <a:endParaRPr lang="en-US" dirty="0" smtClean="0"/>
          </a:p>
          <a:p>
            <a:endParaRPr lang="en-US" dirty="0" smtClean="0"/>
          </a:p>
        </p:txBody>
      </p:sp>
    </p:spTree>
    <p:extLst>
      <p:ext uri="{BB962C8B-B14F-4D97-AF65-F5344CB8AC3E}">
        <p14:creationId xmlns:p14="http://schemas.microsoft.com/office/powerpoint/2010/main" val="21904805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43000"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a:t>       English course for M. A.</a:t>
            </a:r>
          </a:p>
          <a:p>
            <a:r>
              <a:rPr lang="en-US" sz="2000" dirty="0"/>
              <a:t>                   2017-2018 </a:t>
            </a:r>
            <a:endParaRPr lang="en-US" sz="2000" dirty="0" smtClean="0"/>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25022" y="1106269"/>
            <a:ext cx="9118978" cy="4801314"/>
          </a:xfrm>
          <a:prstGeom prst="rect">
            <a:avLst/>
          </a:prstGeom>
        </p:spPr>
        <p:txBody>
          <a:bodyPr wrap="square">
            <a:spAutoFit/>
          </a:bodyPr>
          <a:lstStyle/>
          <a:p>
            <a:endParaRPr lang="en-US" dirty="0" smtClean="0"/>
          </a:p>
          <a:p>
            <a:r>
              <a:rPr lang="en-US" dirty="0" smtClean="0"/>
              <a:t>Lecture 03</a:t>
            </a:r>
          </a:p>
          <a:p>
            <a:pPr algn="ctr"/>
            <a:r>
              <a:rPr lang="en-US" dirty="0"/>
              <a:t>Unit 1</a:t>
            </a:r>
          </a:p>
          <a:p>
            <a:pPr algn="ctr"/>
            <a:r>
              <a:rPr lang="en-US" dirty="0"/>
              <a:t>International Student</a:t>
            </a:r>
          </a:p>
          <a:p>
            <a:pPr algn="ctr"/>
            <a:endParaRPr lang="en-US" dirty="0"/>
          </a:p>
          <a:p>
            <a:endParaRPr lang="en-US" dirty="0" smtClean="0"/>
          </a:p>
          <a:p>
            <a:r>
              <a:rPr lang="en-US" dirty="0" smtClean="0"/>
              <a:t>Effective Reading</a:t>
            </a:r>
          </a:p>
          <a:p>
            <a:endParaRPr lang="en-US" dirty="0"/>
          </a:p>
          <a:p>
            <a:r>
              <a:rPr lang="en-US" dirty="0" smtClean="0"/>
              <a:t>This passage, which may reflect the kind of reading higher studies requires, provides four kinds of reading and describes them and the instances in which they are used. The passage also encourages students to practice these methods and enhance their reading strategies in order to be ore efficient readers. After reading the passage, students answer questions on it. Effective reading includes:</a:t>
            </a:r>
          </a:p>
          <a:p>
            <a:endParaRPr lang="en-US" dirty="0"/>
          </a:p>
          <a:p>
            <a:endParaRPr lang="en-US" dirty="0" smtClean="0"/>
          </a:p>
          <a:p>
            <a:endParaRPr lang="en-US" dirty="0" smtClean="0"/>
          </a:p>
          <a:p>
            <a:endParaRPr lang="en-US" dirty="0" smtClean="0"/>
          </a:p>
        </p:txBody>
      </p:sp>
    </p:spTree>
    <p:extLst>
      <p:ext uri="{BB962C8B-B14F-4D97-AF65-F5344CB8AC3E}">
        <p14:creationId xmlns:p14="http://schemas.microsoft.com/office/powerpoint/2010/main" val="10382026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43000"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a:t>       English course for M. A.</a:t>
            </a:r>
          </a:p>
          <a:p>
            <a:r>
              <a:rPr lang="en-US" sz="2000" dirty="0"/>
              <a:t>                   2017-2018 </a:t>
            </a:r>
            <a:endParaRPr lang="en-US" sz="2000" dirty="0" smtClean="0"/>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25022" y="1106269"/>
            <a:ext cx="9118978" cy="5078313"/>
          </a:xfrm>
          <a:prstGeom prst="rect">
            <a:avLst/>
          </a:prstGeom>
        </p:spPr>
        <p:txBody>
          <a:bodyPr wrap="square">
            <a:spAutoFit/>
          </a:bodyPr>
          <a:lstStyle/>
          <a:p>
            <a:endParaRPr lang="en-US" dirty="0" smtClean="0"/>
          </a:p>
          <a:p>
            <a:r>
              <a:rPr lang="en-US" dirty="0" smtClean="0"/>
              <a:t>Lecture 03</a:t>
            </a:r>
          </a:p>
          <a:p>
            <a:pPr algn="ctr"/>
            <a:r>
              <a:rPr lang="en-US" dirty="0"/>
              <a:t>Unit 1</a:t>
            </a:r>
          </a:p>
          <a:p>
            <a:pPr algn="ctr"/>
            <a:r>
              <a:rPr lang="en-US" dirty="0"/>
              <a:t>International Student</a:t>
            </a:r>
          </a:p>
          <a:p>
            <a:pPr algn="ctr"/>
            <a:endParaRPr lang="en-US" dirty="0"/>
          </a:p>
          <a:p>
            <a:endParaRPr lang="en-US" dirty="0" smtClean="0"/>
          </a:p>
          <a:p>
            <a:r>
              <a:rPr lang="en-US" b="1" dirty="0"/>
              <a:t>Skimming</a:t>
            </a:r>
          </a:p>
          <a:p>
            <a:r>
              <a:rPr lang="en-US" dirty="0"/>
              <a:t>Sometimes you will read just to get a general idea of a text. This is </a:t>
            </a:r>
            <a:r>
              <a:rPr lang="en-US" b="1" dirty="0"/>
              <a:t>skim</a:t>
            </a:r>
            <a:r>
              <a:rPr lang="en-US" dirty="0"/>
              <a:t> reading. And it is done as follows: first, identify your reason for reading, for example, to decide whether an article meets your needs or perhaps to understand a writer’s </a:t>
            </a:r>
            <a:r>
              <a:rPr lang="en-US" dirty="0" smtClean="0"/>
              <a:t>attitude</a:t>
            </a:r>
            <a:r>
              <a:rPr lang="en-US" dirty="0"/>
              <a:t>.</a:t>
            </a:r>
          </a:p>
          <a:p>
            <a:endParaRPr lang="en-US" dirty="0" smtClean="0"/>
          </a:p>
          <a:p>
            <a:r>
              <a:rPr lang="en-US" dirty="0" smtClean="0"/>
              <a:t>Read the text very quickly. Don’t worry about understanding everything. Instead, look at the first and last paragraphs, and the first and last sentences of paragraphs. These often summarize the main points.</a:t>
            </a:r>
          </a:p>
          <a:p>
            <a:endParaRPr lang="en-US" dirty="0"/>
          </a:p>
          <a:p>
            <a:endParaRPr lang="en-US" dirty="0" smtClean="0"/>
          </a:p>
          <a:p>
            <a:endParaRPr lang="en-US" dirty="0" smtClean="0"/>
          </a:p>
          <a:p>
            <a:endParaRPr lang="en-US" dirty="0" smtClean="0"/>
          </a:p>
        </p:txBody>
      </p:sp>
    </p:spTree>
    <p:extLst>
      <p:ext uri="{BB962C8B-B14F-4D97-AF65-F5344CB8AC3E}">
        <p14:creationId xmlns:p14="http://schemas.microsoft.com/office/powerpoint/2010/main" val="20241553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43000"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a:t>      English course for M. A.</a:t>
            </a:r>
          </a:p>
          <a:p>
            <a:r>
              <a:rPr lang="en-US" sz="2000" dirty="0"/>
              <a:t>                   2017-2018 </a:t>
            </a:r>
            <a:endParaRPr lang="en-US" sz="2000" dirty="0" smtClean="0"/>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25022" y="1106269"/>
            <a:ext cx="9118978" cy="4247317"/>
          </a:xfrm>
          <a:prstGeom prst="rect">
            <a:avLst/>
          </a:prstGeom>
        </p:spPr>
        <p:txBody>
          <a:bodyPr wrap="square">
            <a:spAutoFit/>
          </a:bodyPr>
          <a:lstStyle/>
          <a:p>
            <a:endParaRPr lang="en-US" dirty="0" smtClean="0"/>
          </a:p>
          <a:p>
            <a:r>
              <a:rPr lang="en-US" dirty="0" smtClean="0"/>
              <a:t>Lecture 03</a:t>
            </a:r>
          </a:p>
          <a:p>
            <a:pPr algn="ctr"/>
            <a:r>
              <a:rPr lang="en-US" dirty="0"/>
              <a:t>Unit 1</a:t>
            </a:r>
          </a:p>
          <a:p>
            <a:pPr algn="ctr"/>
            <a:r>
              <a:rPr lang="en-US" dirty="0"/>
              <a:t>International Student</a:t>
            </a:r>
          </a:p>
          <a:p>
            <a:pPr algn="ctr"/>
            <a:endParaRPr lang="en-US" dirty="0"/>
          </a:p>
          <a:p>
            <a:endParaRPr lang="en-US" dirty="0" smtClean="0"/>
          </a:p>
          <a:p>
            <a:r>
              <a:rPr lang="en-US" b="1" dirty="0" smtClean="0"/>
              <a:t>Scanning</a:t>
            </a:r>
          </a:p>
          <a:p>
            <a:r>
              <a:rPr lang="en-US" dirty="0" smtClean="0"/>
              <a:t>Sometimes you will read quickly to find certain pieces of information, for example, a statistic a date, a person’s name (as when checking for your admission acceptance), or the name of a place. Again, you do not need to read every word ; scan the text using a finger or a pencil to move quickly through the words.</a:t>
            </a:r>
          </a:p>
          <a:p>
            <a:endParaRPr lang="en-US" dirty="0"/>
          </a:p>
          <a:p>
            <a:endParaRPr lang="en-US" dirty="0" smtClean="0"/>
          </a:p>
          <a:p>
            <a:endParaRPr lang="en-US" dirty="0" smtClean="0"/>
          </a:p>
          <a:p>
            <a:endParaRPr lang="en-US" dirty="0" smtClean="0"/>
          </a:p>
        </p:txBody>
      </p:sp>
    </p:spTree>
    <p:extLst>
      <p:ext uri="{BB962C8B-B14F-4D97-AF65-F5344CB8AC3E}">
        <p14:creationId xmlns:p14="http://schemas.microsoft.com/office/powerpoint/2010/main" val="22985277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43000"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a:t> </a:t>
            </a:r>
            <a:r>
              <a:rPr lang="en-US" sz="2000" dirty="0" smtClean="0"/>
              <a:t>      English </a:t>
            </a:r>
            <a:r>
              <a:rPr lang="en-US" sz="2000" dirty="0"/>
              <a:t>course for M. A.</a:t>
            </a:r>
          </a:p>
          <a:p>
            <a:r>
              <a:rPr lang="en-US" sz="2000" dirty="0"/>
              <a:t>                   2017-2018 </a:t>
            </a: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25022" y="1106269"/>
            <a:ext cx="9118978" cy="3970318"/>
          </a:xfrm>
          <a:prstGeom prst="rect">
            <a:avLst/>
          </a:prstGeom>
        </p:spPr>
        <p:txBody>
          <a:bodyPr wrap="square">
            <a:spAutoFit/>
          </a:bodyPr>
          <a:lstStyle/>
          <a:p>
            <a:endParaRPr lang="en-US" dirty="0" smtClean="0"/>
          </a:p>
          <a:p>
            <a:r>
              <a:rPr lang="en-US" dirty="0" smtClean="0"/>
              <a:t>Lecture 03</a:t>
            </a:r>
          </a:p>
          <a:p>
            <a:pPr algn="ctr"/>
            <a:r>
              <a:rPr lang="en-US" dirty="0"/>
              <a:t>Unit 1</a:t>
            </a:r>
          </a:p>
          <a:p>
            <a:pPr algn="ctr"/>
            <a:r>
              <a:rPr lang="en-US" dirty="0"/>
              <a:t>International Student</a:t>
            </a:r>
          </a:p>
          <a:p>
            <a:pPr algn="ctr"/>
            <a:endParaRPr lang="en-US" dirty="0"/>
          </a:p>
          <a:p>
            <a:endParaRPr lang="en-US" dirty="0" smtClean="0"/>
          </a:p>
          <a:p>
            <a:r>
              <a:rPr lang="en-US" b="1" dirty="0" smtClean="0"/>
              <a:t>Intensive reading</a:t>
            </a:r>
          </a:p>
          <a:p>
            <a:r>
              <a:rPr lang="en-US" dirty="0" smtClean="0"/>
              <a:t>In this strategy you red for every detail, for example, a description of a process, the results of a scientific study, or a set literature text. To do this, take your time. Stop and think about what you are reading. You may also need to read the text more than one in order to better understand it, make notes or highlight important points. This method is also called </a:t>
            </a:r>
            <a:r>
              <a:rPr lang="en-US" b="1" dirty="0" smtClean="0"/>
              <a:t>study </a:t>
            </a:r>
            <a:r>
              <a:rPr lang="en-US" dirty="0" smtClean="0"/>
              <a:t> reading.</a:t>
            </a:r>
            <a:endParaRPr lang="en-US" dirty="0"/>
          </a:p>
          <a:p>
            <a:endParaRPr lang="en-US" dirty="0" smtClean="0"/>
          </a:p>
          <a:p>
            <a:endParaRPr lang="en-US" dirty="0" smtClean="0"/>
          </a:p>
          <a:p>
            <a:endParaRPr lang="en-US" dirty="0" smtClean="0"/>
          </a:p>
        </p:txBody>
      </p:sp>
    </p:spTree>
    <p:extLst>
      <p:ext uri="{BB962C8B-B14F-4D97-AF65-F5344CB8AC3E}">
        <p14:creationId xmlns:p14="http://schemas.microsoft.com/office/powerpoint/2010/main" val="31531799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43000"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a:t> </a:t>
            </a:r>
            <a:r>
              <a:rPr lang="en-US" sz="2000" dirty="0" smtClean="0"/>
              <a:t>      English </a:t>
            </a:r>
            <a:r>
              <a:rPr lang="en-US" sz="2000" dirty="0"/>
              <a:t>course for M. A.</a:t>
            </a:r>
          </a:p>
          <a:p>
            <a:r>
              <a:rPr lang="en-US" sz="2000" dirty="0"/>
              <a:t>                  </a:t>
            </a:r>
            <a:r>
              <a:rPr lang="en-US" sz="2000" dirty="0" smtClean="0"/>
              <a:t>2017-2018 </a:t>
            </a: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25022" y="1106269"/>
            <a:ext cx="9118978" cy="3139321"/>
          </a:xfrm>
          <a:prstGeom prst="rect">
            <a:avLst/>
          </a:prstGeom>
        </p:spPr>
        <p:txBody>
          <a:bodyPr wrap="square">
            <a:spAutoFit/>
          </a:bodyPr>
          <a:lstStyle/>
          <a:p>
            <a:endParaRPr lang="en-US" dirty="0" smtClean="0"/>
          </a:p>
          <a:p>
            <a:r>
              <a:rPr lang="en-US" dirty="0" smtClean="0"/>
              <a:t>Lecture 03</a:t>
            </a:r>
          </a:p>
          <a:p>
            <a:pPr algn="ctr"/>
            <a:r>
              <a:rPr lang="en-US" dirty="0"/>
              <a:t>Unit 1</a:t>
            </a:r>
          </a:p>
          <a:p>
            <a:pPr algn="ctr"/>
            <a:r>
              <a:rPr lang="en-US" dirty="0"/>
              <a:t>International Student</a:t>
            </a:r>
          </a:p>
          <a:p>
            <a:pPr algn="ctr"/>
            <a:endParaRPr lang="en-US" dirty="0"/>
          </a:p>
          <a:p>
            <a:endParaRPr lang="en-US" dirty="0" smtClean="0"/>
          </a:p>
          <a:p>
            <a:r>
              <a:rPr lang="en-US" b="1" dirty="0" smtClean="0"/>
              <a:t>Extensive reading</a:t>
            </a:r>
          </a:p>
          <a:p>
            <a:r>
              <a:rPr lang="en-US" dirty="0" smtClean="0"/>
              <a:t>Sometimes you will read for pleasure; perhaps as extra research or purely for interest. You may concentrate, but you don’t have to worry </a:t>
            </a:r>
            <a:r>
              <a:rPr lang="en-US" smtClean="0"/>
              <a:t>about detail</a:t>
            </a:r>
            <a:endParaRPr lang="en-US" dirty="0" smtClean="0"/>
          </a:p>
          <a:p>
            <a:endParaRPr lang="en-US" dirty="0" smtClean="0"/>
          </a:p>
          <a:p>
            <a:endParaRPr lang="en-US" dirty="0" smtClean="0"/>
          </a:p>
        </p:txBody>
      </p:sp>
    </p:spTree>
    <p:extLst>
      <p:ext uri="{BB962C8B-B14F-4D97-AF65-F5344CB8AC3E}">
        <p14:creationId xmlns:p14="http://schemas.microsoft.com/office/powerpoint/2010/main" val="15500000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777</TotalTime>
  <Words>444</Words>
  <Application>Microsoft Office PowerPoint</Application>
  <PresentationFormat>On-screen Show (4:3)</PresentationFormat>
  <Paragraphs>98</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Tw Cen MT</vt:lpstr>
      <vt:lpstr>Tw Cen MT Condensed</vt:lpstr>
      <vt:lpstr>Wingdings 3</vt:lpstr>
      <vt:lpstr>Integral</vt:lpstr>
      <vt:lpstr> College of Law, Mustansiriyah U.    English course for M. A.   2017-2018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of Law, Al-Mustansiriyah U. Course in: Mercantile Contracts  Fourth Year 2016-2017</dc:title>
  <dc:creator>Mein hp</dc:creator>
  <cp:lastModifiedBy>rania arts</cp:lastModifiedBy>
  <cp:revision>299</cp:revision>
  <dcterms:created xsi:type="dcterms:W3CDTF">2006-08-16T00:00:00Z</dcterms:created>
  <dcterms:modified xsi:type="dcterms:W3CDTF">2019-01-05T06:19:08Z</dcterms:modified>
</cp:coreProperties>
</file>