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6"/>
  </p:notesMasterIdLst>
  <p:handoutMasterIdLst>
    <p:handoutMasterId r:id="rId7"/>
  </p:handoutMasterIdLst>
  <p:sldIdLst>
    <p:sldId id="256" r:id="rId2"/>
    <p:sldId id="262" r:id="rId3"/>
    <p:sldId id="263" r:id="rId4"/>
    <p:sldId id="267"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C08707-0548-4BDB-BDE2-555F3C860DE1}">
          <p14:sldIdLst>
            <p14:sldId id="256"/>
          </p14:sldIdLst>
        </p14:section>
        <p14:section name="Untitled Section" id="{5EAD52DF-690E-4018-87BA-F95E26C0F838}">
          <p14:sldIdLst>
            <p14:sldId id="262"/>
            <p14:sldId id="263"/>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661"/>
    <a:srgbClr val="014284"/>
    <a:srgbClr val="1482AC"/>
    <a:srgbClr val="E6E6E6"/>
    <a:srgbClr val="B05C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5" d="100"/>
          <a:sy n="65" d="100"/>
        </p:scale>
        <p:origin x="145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4207A6D-2B51-46F1-899C-98D3C489031B}" type="datetimeFigureOut">
              <a:rPr lang="en-US" smtClean="0"/>
              <a:t>01/05/2019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0A6148-FD70-4756-8366-79DF3579D965}" type="slidenum">
              <a:rPr lang="en-US" smtClean="0"/>
              <a:t>‹#›</a:t>
            </a:fld>
            <a:endParaRPr lang="en-US"/>
          </a:p>
        </p:txBody>
      </p:sp>
    </p:spTree>
    <p:extLst>
      <p:ext uri="{BB962C8B-B14F-4D97-AF65-F5344CB8AC3E}">
        <p14:creationId xmlns:p14="http://schemas.microsoft.com/office/powerpoint/2010/main" val="2992204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0CBBE-800F-4986-B774-9367575B6164}" type="datetimeFigureOut">
              <a:rPr lang="en-US" smtClean="0"/>
              <a:t>01/05/2019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45D96-EDB2-43F7-9D59-8CBCF6D91F60}" type="slidenum">
              <a:rPr lang="en-US" smtClean="0"/>
              <a:t>‹#›</a:t>
            </a:fld>
            <a:endParaRPr lang="en-US"/>
          </a:p>
        </p:txBody>
      </p:sp>
    </p:spTree>
    <p:extLst>
      <p:ext uri="{BB962C8B-B14F-4D97-AF65-F5344CB8AC3E}">
        <p14:creationId xmlns:p14="http://schemas.microsoft.com/office/powerpoint/2010/main" val="1974664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1"/>
            <a:ext cx="9144000" cy="4572001"/>
          </a:xfrm>
          <a:prstGeom prst="rect">
            <a:avLst/>
          </a:prstGeom>
          <a:blipFill dpi="0" rotWithShape="1">
            <a:blip r:embed="rId2">
              <a:duotone>
                <a:prstClr val="black"/>
                <a:schemeClr val="accent6">
                  <a:tint val="45000"/>
                  <a:satMod val="400000"/>
                </a:schemeClr>
              </a:duotone>
              <a:extLst>
                <a:ext uri="{BEBA8EAE-BF5A-486C-A8C5-ECC9F3942E4B}">
                  <a14:imgProps xmlns:a14="http://schemas.microsoft.com/office/drawing/2010/main">
                    <a14:imgLayer r:embed="rId3">
                      <a14:imgEffect>
                        <a14:colorTemperature colorTemp="6031"/>
                      </a14:imgEffect>
                    </a14:imgLayer>
                  </a14:imgProps>
                </a:ext>
              </a:extLst>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65436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9242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29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7" name="Freeform 16"/>
          <p:cNvSpPr/>
          <p:nvPr userDrawn="1"/>
        </p:nvSpPr>
        <p:spPr>
          <a:xfrm>
            <a:off x="4762" y="0"/>
            <a:ext cx="9144000" cy="6858000"/>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Picture 2"/>
          <p:cNvPicPr>
            <a:picLocks noChangeAspect="1"/>
          </p:cNvPicPr>
          <p:nvPr userDrawn="1"/>
        </p:nvPicPr>
        <p:blipFill>
          <a:blip r:embed="rId2"/>
          <a:stretch>
            <a:fillRect/>
          </a:stretch>
        </p:blipFill>
        <p:spPr>
          <a:xfrm>
            <a:off x="4763" y="0"/>
            <a:ext cx="9144000" cy="533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userDrawn="1"/>
        </p:nvPicPr>
        <p:blipFill>
          <a:blip r:embed="rId2"/>
          <a:stretch>
            <a:fillRect/>
          </a:stretch>
        </p:blipFill>
        <p:spPr>
          <a:xfrm>
            <a:off x="0" y="6324600"/>
            <a:ext cx="9144000" cy="5334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outerShdw blurRad="50800" dist="50800" dir="5400000" algn="ctr" rotWithShape="0">
              <a:srgbClr val="000000">
                <a:alpha val="14000"/>
              </a:srgbClr>
            </a:outerShdw>
          </a:effectLst>
        </p:spPr>
      </p:pic>
    </p:spTree>
    <p:extLst>
      <p:ext uri="{BB962C8B-B14F-4D97-AF65-F5344CB8AC3E}">
        <p14:creationId xmlns:p14="http://schemas.microsoft.com/office/powerpoint/2010/main" val="26153832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68288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4788746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409638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3743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47490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0145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6205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917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412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F15528-21DE-4FAA-801E-634DDDAF4B2B}" type="slidenum">
              <a:rPr lang="en-US" smtClean="0"/>
              <a:pPr/>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180233"/>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47" r:id="rId13"/>
  </p:sldLayoutIdLst>
  <p:hf hdr="0" ftr="0" dt="0"/>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 y="4876800"/>
            <a:ext cx="5829300" cy="1905000"/>
          </a:xfrm>
        </p:spPr>
        <p:txBody>
          <a:bodyPr>
            <a:normAutofit/>
          </a:bodyPr>
          <a:lstStyle/>
          <a:p>
            <a:pPr algn="ctr"/>
            <a:r>
              <a:rPr lang="en-US" sz="2800" dirty="0" smtClean="0"/>
              <a:t>	</a:t>
            </a:r>
            <a:r>
              <a:rPr lang="en-US" sz="2400" dirty="0" smtClean="0"/>
              <a:t>College of Law, </a:t>
            </a:r>
            <a:r>
              <a:rPr lang="en-US" sz="2400" dirty="0" err="1" smtClean="0"/>
              <a:t>Mustansiriyah</a:t>
            </a:r>
            <a:r>
              <a:rPr lang="en-US" sz="2400" dirty="0" smtClean="0"/>
              <a:t> U.</a:t>
            </a:r>
            <a:br>
              <a:rPr lang="en-US" sz="2400" dirty="0" smtClean="0"/>
            </a:br>
            <a:r>
              <a:rPr lang="en-US" sz="2400" dirty="0" smtClean="0"/>
              <a:t/>
            </a:r>
            <a:br>
              <a:rPr lang="en-US" sz="2400" dirty="0" smtClean="0"/>
            </a:br>
            <a:r>
              <a:rPr lang="en-US" sz="2400" dirty="0" smtClean="0"/>
              <a:t>	 English course for M. A.</a:t>
            </a:r>
            <a:br>
              <a:rPr lang="en-US" sz="2400" dirty="0" smtClean="0"/>
            </a:br>
            <a:r>
              <a:rPr lang="en-US" sz="2400" dirty="0" smtClean="0"/>
              <a:t/>
            </a:r>
            <a:br>
              <a:rPr lang="en-US" sz="2400" dirty="0" smtClean="0"/>
            </a:br>
            <a:r>
              <a:rPr lang="en-US" sz="2400" dirty="0" smtClean="0"/>
              <a:t> 2017-2018 </a:t>
            </a:r>
            <a:endParaRPr lang="ar-IQ" sz="2400" dirty="0"/>
          </a:p>
        </p:txBody>
      </p:sp>
      <p:sp>
        <p:nvSpPr>
          <p:cNvPr id="3" name="Subtitle 2"/>
          <p:cNvSpPr>
            <a:spLocks noGrp="1"/>
          </p:cNvSpPr>
          <p:nvPr>
            <p:ph type="subTitle" idx="1"/>
          </p:nvPr>
        </p:nvSpPr>
        <p:spPr>
          <a:xfrm>
            <a:off x="6324600" y="4953000"/>
            <a:ext cx="2819400" cy="1905000"/>
          </a:xfrm>
        </p:spPr>
        <p:txBody>
          <a:bodyPr>
            <a:normAutofit/>
          </a:bodyPr>
          <a:lstStyle/>
          <a:p>
            <a:r>
              <a:rPr lang="en-US" dirty="0" smtClean="0"/>
              <a:t>Textbook:</a:t>
            </a:r>
            <a:r>
              <a:rPr lang="en-US" dirty="0"/>
              <a:t> Headway Academic Skills, Level 2</a:t>
            </a:r>
          </a:p>
          <a:p>
            <a:r>
              <a:rPr lang="en-US" dirty="0" smtClean="0"/>
              <a:t>Author: Sarah Philpot</a:t>
            </a:r>
          </a:p>
          <a:p>
            <a:r>
              <a:rPr lang="en-US" dirty="0" smtClean="0"/>
              <a:t>Instructor: </a:t>
            </a:r>
          </a:p>
          <a:p>
            <a:r>
              <a:rPr lang="en-US" dirty="0" smtClean="0"/>
              <a:t>Asst. Lect. Rania Adnan Aziz</a:t>
            </a:r>
          </a:p>
          <a:p>
            <a:endParaRPr lang="ar-IQ"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dirty="0"/>
          </a:p>
        </p:txBody>
      </p:sp>
      <p:pic>
        <p:nvPicPr>
          <p:cNvPr id="1026" name="Picture 2" descr="ÙÙØºÙ Ø§ÙØ¬Ø§ÙØ¹Ø©"/>
          <p:cNvPicPr>
            <a:picLocks noChangeAspect="1" noChangeArrowheads="1"/>
          </p:cNvPicPr>
          <p:nvPr/>
        </p:nvPicPr>
        <p:blipFill>
          <a:blip r:embed="rId2">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rcRect/>
          <a:stretch>
            <a:fillRect/>
          </a:stretch>
        </p:blipFill>
        <p:spPr bwMode="auto">
          <a:xfrm>
            <a:off x="0" y="51054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75890" y="-36776"/>
            <a:ext cx="3868110" cy="4876800"/>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0-#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500" fill="hold"/>
                                        <p:tgtEl>
                                          <p:spTgt spid="2"/>
                                        </p:tgtEl>
                                        <p:attrNameLst>
                                          <p:attrName>ppt_x</p:attrName>
                                        </p:attrNameLst>
                                      </p:cBhvr>
                                      <p:tavLst>
                                        <p:tav tm="0">
                                          <p:val>
                                            <p:strVal val="0-#ppt_w/2"/>
                                          </p:val>
                                        </p:tav>
                                        <p:tav tm="100000">
                                          <p:val>
                                            <p:strVal val="#ppt_x"/>
                                          </p:val>
                                        </p:tav>
                                      </p:tavLst>
                                    </p:anim>
                                    <p:anim calcmode="lin" valueType="num">
                                      <p:cBhvr additive="base">
                                        <p:cTn id="13" dur="15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grpId="0"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1000" fill="hold"/>
                                        <p:tgtEl>
                                          <p:spTgt spid="3">
                                            <p:txEl>
                                              <p:pRg st="2" end="2"/>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68021"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smtClean="0"/>
              <a:t>       English </a:t>
            </a:r>
            <a:r>
              <a:rPr lang="en-US" sz="2000" dirty="0"/>
              <a:t>course </a:t>
            </a:r>
            <a:r>
              <a:rPr lang="en-US" sz="2000" dirty="0" smtClean="0"/>
              <a:t>for M</a:t>
            </a:r>
            <a:r>
              <a:rPr lang="en-US" sz="2000" dirty="0"/>
              <a:t>. A. </a:t>
            </a:r>
            <a:endParaRPr lang="en-US" sz="2000" dirty="0" smtClean="0"/>
          </a:p>
          <a:p>
            <a:r>
              <a:rPr lang="en-US" sz="2000" dirty="0"/>
              <a:t> </a:t>
            </a:r>
            <a:r>
              <a:rPr lang="en-US" sz="2000" dirty="0" smtClean="0"/>
              <a:t>               2017-2018 </a:t>
            </a:r>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5022" y="2133600"/>
            <a:ext cx="9118978" cy="3693319"/>
          </a:xfrm>
          <a:prstGeom prst="rect">
            <a:avLst/>
          </a:prstGeom>
          <a:noFill/>
        </p:spPr>
        <p:txBody>
          <a:bodyPr wrap="square" rtlCol="0">
            <a:spAutoFit/>
          </a:bodyPr>
          <a:lstStyle/>
          <a:p>
            <a:r>
              <a:rPr lang="en-US" dirty="0"/>
              <a:t>Lecture </a:t>
            </a:r>
            <a:r>
              <a:rPr lang="en-US" dirty="0" smtClean="0"/>
              <a:t>02 </a:t>
            </a:r>
          </a:p>
          <a:p>
            <a:endParaRPr lang="en-US" dirty="0" smtClean="0"/>
          </a:p>
          <a:p>
            <a:pPr algn="ctr"/>
            <a:r>
              <a:rPr lang="en-US" dirty="0" smtClean="0"/>
              <a:t>Unit 1</a:t>
            </a:r>
          </a:p>
          <a:p>
            <a:pPr algn="ctr"/>
            <a:r>
              <a:rPr lang="en-US" dirty="0" smtClean="0"/>
              <a:t>International Student</a:t>
            </a:r>
          </a:p>
          <a:p>
            <a:pPr algn="ctr"/>
            <a:endParaRPr lang="en-US" dirty="0" smtClean="0"/>
          </a:p>
          <a:p>
            <a:pPr algn="ctr"/>
            <a:endParaRPr lang="en-US" dirty="0" smtClean="0"/>
          </a:p>
          <a:p>
            <a:r>
              <a:rPr lang="en-US" dirty="0" smtClean="0"/>
              <a:t>In this unit, students will see the world from an international student’s standpoint and will learn and practice language based on that. The skills targeted in this unit are READING, WRITING and VOCABULARY DEVELOPMENT.</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332210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a:t>
            </a:r>
            <a:r>
              <a:rPr lang="en-US" sz="2000" dirty="0" smtClean="0"/>
              <a:t>     English </a:t>
            </a:r>
            <a:r>
              <a:rPr lang="en-US" sz="2000" dirty="0"/>
              <a:t>course for M. A. </a:t>
            </a:r>
          </a:p>
          <a:p>
            <a:r>
              <a:rPr lang="en-US" sz="2000" dirty="0"/>
              <a:t>      </a:t>
            </a:r>
            <a:r>
              <a:rPr lang="en-US" sz="2000" dirty="0" smtClean="0"/>
              <a:t>            </a:t>
            </a:r>
            <a:r>
              <a:rPr lang="en-US" sz="2000" dirty="0"/>
              <a:t>2017-2018 </a:t>
            </a: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4801314"/>
          </a:xfrm>
          <a:prstGeom prst="rect">
            <a:avLst/>
          </a:prstGeom>
        </p:spPr>
        <p:txBody>
          <a:bodyPr wrap="square">
            <a:spAutoFit/>
          </a:bodyPr>
          <a:lstStyle/>
          <a:p>
            <a:endParaRPr lang="en-US" dirty="0" smtClean="0"/>
          </a:p>
          <a:p>
            <a:r>
              <a:rPr lang="en-US" dirty="0" smtClean="0"/>
              <a:t>Lecture 02</a:t>
            </a:r>
            <a:endParaRPr lang="en-US" dirty="0"/>
          </a:p>
          <a:p>
            <a:endParaRPr lang="en-US" dirty="0" smtClean="0"/>
          </a:p>
          <a:p>
            <a:pPr algn="ctr"/>
            <a:r>
              <a:rPr lang="en-US" dirty="0"/>
              <a:t>Unit 1</a:t>
            </a:r>
          </a:p>
          <a:p>
            <a:pPr algn="ctr"/>
            <a:r>
              <a:rPr lang="en-US" dirty="0"/>
              <a:t>International Student</a:t>
            </a:r>
          </a:p>
          <a:p>
            <a:pPr algn="ctr"/>
            <a:endParaRPr lang="en-US" dirty="0"/>
          </a:p>
          <a:p>
            <a:endParaRPr lang="en-US" dirty="0" smtClean="0"/>
          </a:p>
          <a:p>
            <a:endParaRPr lang="en-US" dirty="0"/>
          </a:p>
          <a:p>
            <a:r>
              <a:rPr lang="en-US" dirty="0"/>
              <a:t>READING	 </a:t>
            </a:r>
            <a:r>
              <a:rPr lang="en-US" i="1" dirty="0"/>
              <a:t>Going abroad to study</a:t>
            </a:r>
          </a:p>
          <a:p>
            <a:r>
              <a:rPr lang="en-US" dirty="0"/>
              <a:t>Following instructions: </a:t>
            </a:r>
            <a:r>
              <a:rPr lang="en-US" i="1" dirty="0"/>
              <a:t>Filling in forms</a:t>
            </a:r>
            <a:endParaRPr lang="en-US" dirty="0"/>
          </a:p>
          <a:p>
            <a:r>
              <a:rPr lang="en-US" dirty="0"/>
              <a:t>Reading methods: </a:t>
            </a:r>
            <a:r>
              <a:rPr lang="en-US" i="1" dirty="0"/>
              <a:t>skim, scan, intensive reading, extensive reading</a:t>
            </a:r>
          </a:p>
          <a:p>
            <a:endParaRPr lang="en-US" dirty="0" smtClean="0"/>
          </a:p>
          <a:p>
            <a:r>
              <a:rPr lang="en-US" dirty="0"/>
              <a:t>T</a:t>
            </a:r>
            <a:r>
              <a:rPr lang="en-US" dirty="0" smtClean="0"/>
              <a:t>his section</a:t>
            </a:r>
            <a:r>
              <a:rPr lang="en-US" dirty="0"/>
              <a:t> </a:t>
            </a:r>
            <a:r>
              <a:rPr lang="en-US" dirty="0" smtClean="0"/>
              <a:t>presents personal information, such as name, address and grades, that appears on documents. Exercise 1 requires students  to relate different pieces of information to the appropriate document, which might be a birth certificate or a driving </a:t>
            </a:r>
            <a:r>
              <a:rPr lang="en-US" dirty="0" err="1" smtClean="0"/>
              <a:t>licence</a:t>
            </a:r>
            <a:r>
              <a:rPr lang="en-US" dirty="0" smtClean="0"/>
              <a:t>.</a:t>
            </a:r>
          </a:p>
          <a:p>
            <a:endParaRPr lang="en-US" dirty="0" smtClean="0"/>
          </a:p>
          <a:p>
            <a:endParaRPr lang="en-US" dirty="0" smtClean="0"/>
          </a:p>
        </p:txBody>
      </p:sp>
    </p:spTree>
    <p:extLst>
      <p:ext uri="{BB962C8B-B14F-4D97-AF65-F5344CB8AC3E}">
        <p14:creationId xmlns:p14="http://schemas.microsoft.com/office/powerpoint/2010/main" val="219048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143000" y="0"/>
            <a:ext cx="7975979" cy="990602"/>
          </a:xfrm>
          <a:prstGeom prst="rect">
            <a:avLst/>
          </a:prstGeom>
          <a:solidFill>
            <a:schemeClr val="bg1">
              <a:alpha val="85000"/>
            </a:schemeClr>
          </a:solidFill>
        </p:spPr>
        <p:txBody>
          <a:bodyPr numCol="2">
            <a:normAutofit fontScale="97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en-US" sz="2000" dirty="0" smtClean="0"/>
              <a:t>College of Law, </a:t>
            </a:r>
            <a:r>
              <a:rPr lang="en-US" sz="2000" dirty="0" err="1" smtClean="0"/>
              <a:t>Mustansiriyah</a:t>
            </a:r>
            <a:r>
              <a:rPr lang="en-US" sz="2000" dirty="0" smtClean="0"/>
              <a:t> U.</a:t>
            </a:r>
            <a:br>
              <a:rPr lang="en-US" sz="2000" dirty="0" smtClean="0"/>
            </a:br>
            <a:r>
              <a:rPr lang="en-US" sz="2000" dirty="0"/>
              <a:t>        English course for M. A. </a:t>
            </a:r>
          </a:p>
          <a:p>
            <a:r>
              <a:rPr lang="en-US" sz="2000"/>
              <a:t>          </a:t>
            </a:r>
            <a:r>
              <a:rPr lang="en-US" sz="2000" smtClean="0"/>
              <a:t>         </a:t>
            </a:r>
            <a:r>
              <a:rPr lang="en-US" sz="2000"/>
              <a:t>2017-2018 </a:t>
            </a:r>
            <a:r>
              <a:rPr lang="en-US" sz="2000" smtClean="0"/>
              <a:t> </a:t>
            </a:r>
            <a:endParaRPr lang="en-US" sz="2000" dirty="0" smtClean="0"/>
          </a:p>
          <a:p>
            <a:pPr algn="r"/>
            <a:endParaRPr lang="en-US" sz="2000" dirty="0" smtClean="0"/>
          </a:p>
          <a:p>
            <a:pPr algn="r"/>
            <a:endParaRPr lang="en-US" sz="2000" dirty="0"/>
          </a:p>
          <a:p>
            <a:pPr algn="r"/>
            <a:r>
              <a:rPr lang="en-US" sz="2000" dirty="0" smtClean="0"/>
              <a:t>Instructor: Asst. Lect. Rania Adnan Aziz</a:t>
            </a:r>
            <a:endParaRPr lang="ar-IQ" sz="2000" dirty="0"/>
          </a:p>
        </p:txBody>
      </p:sp>
      <p:pic>
        <p:nvPicPr>
          <p:cNvPr id="3" name="Picture 2" descr="ÙÙØºÙ Ø§ÙØ¬Ø§ÙØ¹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21" y="-1"/>
            <a:ext cx="1143000" cy="1143001"/>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25022" y="1106269"/>
            <a:ext cx="9118978" cy="4801314"/>
          </a:xfrm>
          <a:prstGeom prst="rect">
            <a:avLst/>
          </a:prstGeom>
        </p:spPr>
        <p:txBody>
          <a:bodyPr wrap="square">
            <a:spAutoFit/>
          </a:bodyPr>
          <a:lstStyle/>
          <a:p>
            <a:endParaRPr lang="en-US" dirty="0" smtClean="0"/>
          </a:p>
          <a:p>
            <a:r>
              <a:rPr lang="en-US" smtClean="0"/>
              <a:t>Lecture 02</a:t>
            </a:r>
            <a:endParaRPr lang="en-US" dirty="0"/>
          </a:p>
          <a:p>
            <a:endParaRPr lang="en-US" dirty="0" smtClean="0"/>
          </a:p>
          <a:p>
            <a:pPr algn="ctr"/>
            <a:r>
              <a:rPr lang="en-US" dirty="0"/>
              <a:t>Unit 1</a:t>
            </a:r>
          </a:p>
          <a:p>
            <a:pPr algn="ctr"/>
            <a:r>
              <a:rPr lang="en-US" dirty="0"/>
              <a:t>International Student</a:t>
            </a:r>
          </a:p>
          <a:p>
            <a:pPr algn="ctr"/>
            <a:endParaRPr lang="en-US" dirty="0"/>
          </a:p>
          <a:p>
            <a:endParaRPr lang="en-US" dirty="0" smtClean="0"/>
          </a:p>
          <a:p>
            <a:endParaRPr lang="en-US" dirty="0"/>
          </a:p>
          <a:p>
            <a:r>
              <a:rPr lang="en-US" dirty="0" smtClean="0"/>
              <a:t>Exercise 2 provides different examples of documents: a passport, a formal letter, an informal letter and an exam certificate. Students take a look at them and try to label them based on the information they find in them. More importantly, they are confronted with formal and informal letters which they are required to distinguish by identifying the nature of the language used by the addresser to the addressee. </a:t>
            </a:r>
          </a:p>
          <a:p>
            <a:endParaRPr lang="en-US" dirty="0"/>
          </a:p>
          <a:p>
            <a:r>
              <a:rPr lang="en-US" dirty="0" smtClean="0"/>
              <a:t>After finishing that part, students answer different question based on what they understand from the documents.</a:t>
            </a:r>
          </a:p>
          <a:p>
            <a:endParaRPr lang="en-US" dirty="0" smtClean="0"/>
          </a:p>
        </p:txBody>
      </p:sp>
    </p:spTree>
    <p:extLst>
      <p:ext uri="{BB962C8B-B14F-4D97-AF65-F5344CB8AC3E}">
        <p14:creationId xmlns:p14="http://schemas.microsoft.com/office/powerpoint/2010/main" val="5517066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734</TotalTime>
  <Words>193</Words>
  <Application>Microsoft Office PowerPoint</Application>
  <PresentationFormat>On-screen Show (4:3)</PresentationFormat>
  <Paragraphs>53</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Tw Cen MT</vt:lpstr>
      <vt:lpstr>Tw Cen MT Condensed</vt:lpstr>
      <vt:lpstr>Wingdings 3</vt:lpstr>
      <vt:lpstr>Integral</vt:lpstr>
      <vt:lpstr> College of Law, Mustansiriyah U.    English course for M. A.   2017-2018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Law, Al-Mustansiriyah U. Course in: Mercantile Contracts  Fourth Year 2016-2017</dc:title>
  <dc:creator>Mein hp</dc:creator>
  <cp:lastModifiedBy>rania arts</cp:lastModifiedBy>
  <cp:revision>297</cp:revision>
  <dcterms:created xsi:type="dcterms:W3CDTF">2006-08-16T00:00:00Z</dcterms:created>
  <dcterms:modified xsi:type="dcterms:W3CDTF">2019-01-05T06:21:36Z</dcterms:modified>
</cp:coreProperties>
</file>