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9" r:id="rId1"/>
  </p:sldMasterIdLst>
  <p:notesMasterIdLst>
    <p:notesMasterId r:id="rId6"/>
  </p:notesMasterIdLst>
  <p:handoutMasterIdLst>
    <p:handoutMasterId r:id="rId7"/>
  </p:handoutMasterIdLst>
  <p:sldIdLst>
    <p:sldId id="256" r:id="rId2"/>
    <p:sldId id="262" r:id="rId3"/>
    <p:sldId id="263" r:id="rId4"/>
    <p:sldId id="265"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8C08707-0548-4BDB-BDE2-555F3C860DE1}">
          <p14:sldIdLst>
            <p14:sldId id="256"/>
          </p14:sldIdLst>
        </p14:section>
        <p14:section name="Untitled Section" id="{5EAD52DF-690E-4018-87BA-F95E26C0F838}">
          <p14:sldIdLst>
            <p14:sldId id="262"/>
            <p14:sldId id="263"/>
            <p14:sldId id="2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661"/>
    <a:srgbClr val="014284"/>
    <a:srgbClr val="1482AC"/>
    <a:srgbClr val="E6E6E6"/>
    <a:srgbClr val="B05C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5" d="100"/>
          <a:sy n="65" d="100"/>
        </p:scale>
        <p:origin x="145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85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4207A6D-2B51-46F1-899C-98D3C489031B}" type="datetimeFigureOut">
              <a:rPr lang="en-US" smtClean="0"/>
              <a:t>01/05/2019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60A6148-FD70-4756-8366-79DF3579D965}" type="slidenum">
              <a:rPr lang="en-US" smtClean="0"/>
              <a:t>‹#›</a:t>
            </a:fld>
            <a:endParaRPr lang="en-US"/>
          </a:p>
        </p:txBody>
      </p:sp>
    </p:spTree>
    <p:extLst>
      <p:ext uri="{BB962C8B-B14F-4D97-AF65-F5344CB8AC3E}">
        <p14:creationId xmlns:p14="http://schemas.microsoft.com/office/powerpoint/2010/main" val="2992204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20CBBE-800F-4986-B774-9367575B6164}" type="datetimeFigureOut">
              <a:rPr lang="en-US" smtClean="0"/>
              <a:t>01/05/2019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B45D96-EDB2-43F7-9D59-8CBCF6D91F60}" type="slidenum">
              <a:rPr lang="en-US" smtClean="0"/>
              <a:t>‹#›</a:t>
            </a:fld>
            <a:endParaRPr lang="en-US"/>
          </a:p>
        </p:txBody>
      </p:sp>
    </p:spTree>
    <p:extLst>
      <p:ext uri="{BB962C8B-B14F-4D97-AF65-F5344CB8AC3E}">
        <p14:creationId xmlns:p14="http://schemas.microsoft.com/office/powerpoint/2010/main" val="1974664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0" y="-1"/>
            <a:ext cx="9144000" cy="4572001"/>
          </a:xfrm>
          <a:prstGeom prst="rect">
            <a:avLst/>
          </a:prstGeom>
          <a:blipFill dpi="0" rotWithShape="1">
            <a:blip r:embed="rId2">
              <a:duotone>
                <a:prstClr val="black"/>
                <a:schemeClr val="accent6">
                  <a:tint val="45000"/>
                  <a:satMod val="400000"/>
                </a:schemeClr>
              </a:duotone>
              <a:extLst>
                <a:ext uri="{BEBA8EAE-BF5A-486C-A8C5-ECC9F3942E4B}">
                  <a14:imgProps xmlns:a14="http://schemas.microsoft.com/office/drawing/2010/main">
                    <a14:imgLayer r:embed="rId3">
                      <a14:imgEffect>
                        <a14:colorTemperature colorTemp="6031"/>
                      </a14:imgEffect>
                    </a14:imgLayer>
                  </a14:imgProps>
                </a:ext>
              </a:extLst>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665436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69242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3229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17" name="Freeform 16"/>
          <p:cNvSpPr/>
          <p:nvPr userDrawn="1"/>
        </p:nvSpPr>
        <p:spPr>
          <a:xfrm>
            <a:off x="4762" y="0"/>
            <a:ext cx="9144000" cy="6858000"/>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3" name="Picture 2"/>
          <p:cNvPicPr>
            <a:picLocks noChangeAspect="1"/>
          </p:cNvPicPr>
          <p:nvPr userDrawn="1"/>
        </p:nvPicPr>
        <p:blipFill>
          <a:blip r:embed="rId2"/>
          <a:stretch>
            <a:fillRect/>
          </a:stretch>
        </p:blipFill>
        <p:spPr>
          <a:xfrm>
            <a:off x="4763" y="0"/>
            <a:ext cx="9144000" cy="5334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6" name="Picture 5"/>
          <p:cNvPicPr>
            <a:picLocks noChangeAspect="1"/>
          </p:cNvPicPr>
          <p:nvPr userDrawn="1"/>
        </p:nvPicPr>
        <p:blipFill>
          <a:blip r:embed="rId2"/>
          <a:stretch>
            <a:fillRect/>
          </a:stretch>
        </p:blipFill>
        <p:spPr>
          <a:xfrm>
            <a:off x="0" y="6324600"/>
            <a:ext cx="9144000" cy="5334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effectLst>
            <a:outerShdw blurRad="50800" dist="50800" dir="5400000" algn="ctr" rotWithShape="0">
              <a:srgbClr val="000000">
                <a:alpha val="14000"/>
              </a:srgbClr>
            </a:outerShdw>
          </a:effectLst>
        </p:spPr>
      </p:pic>
    </p:spTree>
    <p:extLst>
      <p:ext uri="{BB962C8B-B14F-4D97-AF65-F5344CB8AC3E}">
        <p14:creationId xmlns:p14="http://schemas.microsoft.com/office/powerpoint/2010/main" val="261538321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3682885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4788746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a:xfrm>
            <a:off x="0" y="-1"/>
            <a:ext cx="9144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409638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93743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47490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01454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62059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69173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4126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6F15528-21DE-4FAA-801E-634DDDAF4B2B}"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1180233"/>
      </p:ext>
    </p:extLst>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 id="2147483971" r:id="rId12"/>
    <p:sldLayoutId id="2147483947" r:id="rId13"/>
  </p:sldLayoutIdLst>
  <p:hf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 y="4876800"/>
            <a:ext cx="5829300" cy="1905000"/>
          </a:xfrm>
        </p:spPr>
        <p:txBody>
          <a:bodyPr>
            <a:normAutofit/>
          </a:bodyPr>
          <a:lstStyle/>
          <a:p>
            <a:pPr algn="ctr"/>
            <a:r>
              <a:rPr lang="en-US" sz="2800" dirty="0" smtClean="0"/>
              <a:t>	</a:t>
            </a:r>
            <a:r>
              <a:rPr lang="en-US" sz="2400" dirty="0" smtClean="0"/>
              <a:t>College of Law, </a:t>
            </a:r>
            <a:r>
              <a:rPr lang="en-US" sz="2400" dirty="0" err="1" smtClean="0"/>
              <a:t>Mustansiriyah</a:t>
            </a:r>
            <a:r>
              <a:rPr lang="en-US" sz="2400" dirty="0" smtClean="0"/>
              <a:t> U.</a:t>
            </a:r>
            <a:br>
              <a:rPr lang="en-US" sz="2400" dirty="0" smtClean="0"/>
            </a:br>
            <a:r>
              <a:rPr lang="en-US" sz="2400" dirty="0" smtClean="0"/>
              <a:t/>
            </a:r>
            <a:br>
              <a:rPr lang="en-US" sz="2400" dirty="0" smtClean="0"/>
            </a:br>
            <a:r>
              <a:rPr lang="en-US" sz="2400" dirty="0" smtClean="0"/>
              <a:t>	 English course for M. A.</a:t>
            </a:r>
            <a:br>
              <a:rPr lang="en-US" sz="2400" dirty="0" smtClean="0"/>
            </a:br>
            <a:r>
              <a:rPr lang="en-US" sz="2400" dirty="0" smtClean="0"/>
              <a:t/>
            </a:r>
            <a:br>
              <a:rPr lang="en-US" sz="2400" dirty="0" smtClean="0"/>
            </a:br>
            <a:r>
              <a:rPr lang="en-US" sz="2400" dirty="0" smtClean="0"/>
              <a:t> 2017-2018 </a:t>
            </a:r>
            <a:endParaRPr lang="ar-IQ" sz="2400" dirty="0"/>
          </a:p>
        </p:txBody>
      </p:sp>
      <p:sp>
        <p:nvSpPr>
          <p:cNvPr id="3" name="Subtitle 2"/>
          <p:cNvSpPr>
            <a:spLocks noGrp="1"/>
          </p:cNvSpPr>
          <p:nvPr>
            <p:ph type="subTitle" idx="1"/>
          </p:nvPr>
        </p:nvSpPr>
        <p:spPr>
          <a:xfrm>
            <a:off x="6324600" y="4953000"/>
            <a:ext cx="2819400" cy="1905000"/>
          </a:xfrm>
        </p:spPr>
        <p:txBody>
          <a:bodyPr>
            <a:normAutofit/>
          </a:bodyPr>
          <a:lstStyle/>
          <a:p>
            <a:r>
              <a:rPr lang="en-US" dirty="0" smtClean="0"/>
              <a:t>Textbook:</a:t>
            </a:r>
            <a:r>
              <a:rPr lang="en-US" dirty="0"/>
              <a:t> Headway Academic Skills, Level 2</a:t>
            </a:r>
          </a:p>
          <a:p>
            <a:r>
              <a:rPr lang="en-US" dirty="0" smtClean="0"/>
              <a:t>Author: Sarah Philpot</a:t>
            </a:r>
          </a:p>
          <a:p>
            <a:r>
              <a:rPr lang="en-US" dirty="0" smtClean="0"/>
              <a:t>Instructor: </a:t>
            </a:r>
          </a:p>
          <a:p>
            <a:r>
              <a:rPr lang="en-US" dirty="0" smtClean="0"/>
              <a:t>Asst. Lect. Rania Adnan Aziz</a:t>
            </a:r>
          </a:p>
          <a:p>
            <a:endParaRPr lang="ar-IQ"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dirty="0"/>
          </a:p>
        </p:txBody>
      </p:sp>
      <p:pic>
        <p:nvPicPr>
          <p:cNvPr id="1026" name="Picture 2" descr="ÙÙØºÙ Ø§ÙØ¬Ø§ÙØ¹Ø©"/>
          <p:cNvPicPr>
            <a:picLocks noChangeAspect="1" noChangeArrowheads="1"/>
          </p:cNvPicPr>
          <p:nvPr/>
        </p:nvPicPr>
        <p:blipFill>
          <a:blip r:embed="rId2">
            <a:extLst>
              <a:ext uri="{BEBA8EAE-BF5A-486C-A8C5-ECC9F3942E4B}">
                <a14:imgProps xmlns:a14="http://schemas.microsoft.com/office/drawing/2010/main">
                  <a14:imgLayer r:embed="rId3">
                    <a14:imgEffect>
                      <a14:artisticMarker/>
                    </a14:imgEffect>
                  </a14:imgLayer>
                </a14:imgProps>
              </a:ext>
              <a:ext uri="{28A0092B-C50C-407E-A947-70E740481C1C}">
                <a14:useLocalDpi xmlns:a14="http://schemas.microsoft.com/office/drawing/2010/main" val="0"/>
              </a:ext>
            </a:extLst>
          </a:blip>
          <a:srcRect/>
          <a:stretch>
            <a:fillRect/>
          </a:stretch>
        </p:blipFill>
        <p:spPr bwMode="auto">
          <a:xfrm>
            <a:off x="0" y="5105400"/>
            <a:ext cx="1143000" cy="114300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75890" y="-36776"/>
            <a:ext cx="3868110" cy="4876800"/>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0-#ppt_w/2"/>
                                          </p:val>
                                        </p:tav>
                                        <p:tav tm="100000">
                                          <p:val>
                                            <p:strVal val="#ppt_x"/>
                                          </p:val>
                                        </p:tav>
                                      </p:tavLst>
                                    </p:anim>
                                    <p:anim calcmode="lin" valueType="num">
                                      <p:cBhvr additive="base">
                                        <p:cTn id="8" dur="500" fill="hold"/>
                                        <p:tgtEl>
                                          <p:spTgt spid="102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1500" fill="hold"/>
                                        <p:tgtEl>
                                          <p:spTgt spid="2"/>
                                        </p:tgtEl>
                                        <p:attrNameLst>
                                          <p:attrName>ppt_x</p:attrName>
                                        </p:attrNameLst>
                                      </p:cBhvr>
                                      <p:tavLst>
                                        <p:tav tm="0">
                                          <p:val>
                                            <p:strVal val="0-#ppt_w/2"/>
                                          </p:val>
                                        </p:tav>
                                        <p:tav tm="100000">
                                          <p:val>
                                            <p:strVal val="#ppt_x"/>
                                          </p:val>
                                        </p:tav>
                                      </p:tavLst>
                                    </p:anim>
                                    <p:anim calcmode="lin" valueType="num">
                                      <p:cBhvr additive="base">
                                        <p:cTn id="13" dur="15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68021"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       English </a:t>
            </a:r>
            <a:r>
              <a:rPr lang="en-US" sz="2000" dirty="0"/>
              <a:t>course </a:t>
            </a:r>
            <a:r>
              <a:rPr lang="en-US" sz="2000" dirty="0" smtClean="0"/>
              <a:t>for M</a:t>
            </a:r>
            <a:r>
              <a:rPr lang="en-US" sz="2000" dirty="0"/>
              <a:t>. A. </a:t>
            </a:r>
            <a:endParaRPr lang="en-US" sz="2000" dirty="0" smtClean="0"/>
          </a:p>
          <a:p>
            <a:r>
              <a:rPr lang="en-US" sz="2000" dirty="0"/>
              <a:t> </a:t>
            </a:r>
            <a:r>
              <a:rPr lang="en-US" sz="2000" dirty="0" smtClean="0"/>
              <a:t>               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5022" y="2133600"/>
            <a:ext cx="9118978" cy="2585323"/>
          </a:xfrm>
          <a:prstGeom prst="rect">
            <a:avLst/>
          </a:prstGeom>
          <a:noFill/>
        </p:spPr>
        <p:txBody>
          <a:bodyPr wrap="square" rtlCol="0">
            <a:spAutoFit/>
          </a:bodyPr>
          <a:lstStyle/>
          <a:p>
            <a:r>
              <a:rPr lang="en-US" dirty="0"/>
              <a:t>Lecture </a:t>
            </a:r>
            <a:r>
              <a:rPr lang="en-US" dirty="0" smtClean="0"/>
              <a:t>01 Introduction</a:t>
            </a:r>
          </a:p>
          <a:p>
            <a:endParaRPr lang="en-US" dirty="0" smtClean="0"/>
          </a:p>
          <a:p>
            <a:endParaRPr lang="en-US" dirty="0"/>
          </a:p>
          <a:p>
            <a:r>
              <a:rPr lang="en-US" dirty="0" smtClean="0"/>
              <a:t>This is an orientation. The lecture introduces the textbook to students and explains the nature of the material in this book and how students will deal with them. It is important at this point to explicate to students the differences between the book of this level and books of other levels in this series, or even books other than of this series.</a:t>
            </a:r>
          </a:p>
          <a:p>
            <a:endParaRPr lang="en-US" dirty="0" smtClean="0"/>
          </a:p>
          <a:p>
            <a:endParaRPr lang="en-US" dirty="0"/>
          </a:p>
        </p:txBody>
      </p:sp>
    </p:spTree>
    <p:extLst>
      <p:ext uri="{BB962C8B-B14F-4D97-AF65-F5344CB8AC3E}">
        <p14:creationId xmlns:p14="http://schemas.microsoft.com/office/powerpoint/2010/main" val="3332210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43000"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a:t> </a:t>
            </a:r>
            <a:r>
              <a:rPr lang="en-US" sz="2000" dirty="0" smtClean="0"/>
              <a:t>      English </a:t>
            </a:r>
            <a:r>
              <a:rPr lang="en-US" sz="2000" dirty="0"/>
              <a:t>course for M. </a:t>
            </a:r>
            <a:r>
              <a:rPr lang="en-US" sz="2000" dirty="0" smtClean="0"/>
              <a:t>A.</a:t>
            </a:r>
            <a:endParaRPr lang="en-US" sz="2000" dirty="0"/>
          </a:p>
          <a:p>
            <a:r>
              <a:rPr lang="en-US" sz="2000" dirty="0" smtClean="0"/>
              <a:t> </a:t>
            </a:r>
            <a:r>
              <a:rPr lang="en-US" sz="2000" dirty="0" smtClean="0"/>
              <a:t>                  2017-2018 </a:t>
            </a:r>
            <a:endParaRPr lang="en-US" sz="2000" dirty="0" smtClean="0"/>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25022" y="1106269"/>
            <a:ext cx="9118978" cy="6186309"/>
          </a:xfrm>
          <a:prstGeom prst="rect">
            <a:avLst/>
          </a:prstGeom>
        </p:spPr>
        <p:txBody>
          <a:bodyPr wrap="square">
            <a:spAutoFit/>
          </a:bodyPr>
          <a:lstStyle/>
          <a:p>
            <a:endParaRPr lang="en-US" dirty="0" smtClean="0"/>
          </a:p>
          <a:p>
            <a:r>
              <a:rPr lang="en-US" dirty="0" smtClean="0"/>
              <a:t>Lecture </a:t>
            </a:r>
            <a:r>
              <a:rPr lang="en-US" dirty="0"/>
              <a:t>01  Introduction</a:t>
            </a:r>
          </a:p>
          <a:p>
            <a:endParaRPr lang="en-US" dirty="0" smtClean="0"/>
          </a:p>
          <a:p>
            <a:endParaRPr lang="en-US" dirty="0"/>
          </a:p>
          <a:p>
            <a:endParaRPr lang="en-US" dirty="0" smtClean="0"/>
          </a:p>
          <a:p>
            <a:endParaRPr lang="en-US" dirty="0"/>
          </a:p>
          <a:p>
            <a:r>
              <a:rPr lang="en-US" dirty="0"/>
              <a:t>Nature of the </a:t>
            </a:r>
            <a:r>
              <a:rPr lang="en-US" dirty="0" smtClean="0"/>
              <a:t>book</a:t>
            </a:r>
          </a:p>
          <a:p>
            <a:endParaRPr lang="en-US" dirty="0"/>
          </a:p>
          <a:p>
            <a:r>
              <a:rPr lang="en-US" dirty="0"/>
              <a:t>This book, Headway Academic Skills Level 2, is a course that teaches students at </a:t>
            </a:r>
            <a:r>
              <a:rPr lang="en-US" dirty="0" smtClean="0"/>
              <a:t>higher education </a:t>
            </a:r>
            <a:r>
              <a:rPr lang="en-US" dirty="0"/>
              <a:t>the necessary skills for better academic performance. It aims at improving </a:t>
            </a:r>
            <a:r>
              <a:rPr lang="en-US" dirty="0" smtClean="0"/>
              <a:t>primary linguistic </a:t>
            </a:r>
            <a:r>
              <a:rPr lang="en-US" dirty="0"/>
              <a:t>skills: reading, </a:t>
            </a:r>
            <a:r>
              <a:rPr lang="en-US" dirty="0" smtClean="0"/>
              <a:t>writing.</a:t>
            </a:r>
            <a:r>
              <a:rPr lang="en-US" dirty="0"/>
              <a:t> The course  gives guidance in key study areas and provides a lot of practice so as to encourage learner independence. In addition to these primary skills, the course is also designed to develop students’ study skills</a:t>
            </a:r>
            <a:r>
              <a:rPr lang="en-US" dirty="0" smtClean="0"/>
              <a:t>.</a:t>
            </a:r>
          </a:p>
          <a:p>
            <a:endParaRPr lang="en-US" dirty="0"/>
          </a:p>
          <a:p>
            <a:endParaRPr lang="en-US" dirty="0"/>
          </a:p>
          <a:p>
            <a:r>
              <a:rPr lang="en-US" dirty="0"/>
              <a:t>One of the features of this book is </a:t>
            </a:r>
            <a:r>
              <a:rPr lang="en-US" dirty="0" smtClean="0"/>
              <a:t>that </a:t>
            </a:r>
            <a:r>
              <a:rPr lang="en-US" smtClean="0"/>
              <a:t>it some </a:t>
            </a:r>
            <a:r>
              <a:rPr lang="en-US" dirty="0" smtClean="0"/>
              <a:t>of its exercises are designed to incorporate students’ opinions, tastes and habits in order to give the contents a more interesting and realistic flavor.</a:t>
            </a:r>
            <a:endParaRPr lang="en-US" dirty="0"/>
          </a:p>
          <a:p>
            <a:endParaRPr lang="en-US" dirty="0"/>
          </a:p>
          <a:p>
            <a:endParaRPr lang="en-US" dirty="0" smtClean="0"/>
          </a:p>
          <a:p>
            <a:endParaRPr lang="en-US" dirty="0" smtClean="0"/>
          </a:p>
          <a:p>
            <a:endParaRPr lang="en-US" dirty="0" smtClean="0"/>
          </a:p>
        </p:txBody>
      </p:sp>
    </p:spTree>
    <p:extLst>
      <p:ext uri="{BB962C8B-B14F-4D97-AF65-F5344CB8AC3E}">
        <p14:creationId xmlns:p14="http://schemas.microsoft.com/office/powerpoint/2010/main" val="2190480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43000"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      </a:t>
            </a:r>
            <a:r>
              <a:rPr lang="en-US" sz="2000" dirty="0" smtClean="0"/>
              <a:t> </a:t>
            </a:r>
            <a:r>
              <a:rPr lang="en-US" sz="2000" dirty="0"/>
              <a:t>English course for M. A.</a:t>
            </a:r>
          </a:p>
          <a:p>
            <a:r>
              <a:rPr lang="en-US" sz="2000" dirty="0"/>
              <a:t>                   2017-2018 </a:t>
            </a: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25022" y="1106269"/>
            <a:ext cx="9118978" cy="3970318"/>
          </a:xfrm>
          <a:prstGeom prst="rect">
            <a:avLst/>
          </a:prstGeom>
        </p:spPr>
        <p:txBody>
          <a:bodyPr wrap="square">
            <a:spAutoFit/>
          </a:bodyPr>
          <a:lstStyle/>
          <a:p>
            <a:endParaRPr lang="en-US" dirty="0" smtClean="0"/>
          </a:p>
          <a:p>
            <a:r>
              <a:rPr lang="en-US" dirty="0" smtClean="0"/>
              <a:t>Lecture </a:t>
            </a:r>
            <a:r>
              <a:rPr lang="en-US" dirty="0"/>
              <a:t>01  Introduction</a:t>
            </a:r>
          </a:p>
          <a:p>
            <a:endParaRPr lang="en-US" dirty="0" smtClean="0"/>
          </a:p>
          <a:p>
            <a:endParaRPr lang="en-US" dirty="0"/>
          </a:p>
          <a:p>
            <a:endParaRPr lang="en-US" dirty="0" smtClean="0"/>
          </a:p>
          <a:p>
            <a:endParaRPr lang="en-US" dirty="0"/>
          </a:p>
          <a:p>
            <a:r>
              <a:rPr lang="en-US" dirty="0" smtClean="0"/>
              <a:t>Contents </a:t>
            </a:r>
            <a:r>
              <a:rPr lang="en-US" dirty="0"/>
              <a:t>of the </a:t>
            </a:r>
            <a:r>
              <a:rPr lang="en-US" dirty="0" smtClean="0"/>
              <a:t>book</a:t>
            </a:r>
          </a:p>
          <a:p>
            <a:endParaRPr lang="en-US" dirty="0"/>
          </a:p>
          <a:p>
            <a:r>
              <a:rPr lang="en-US" dirty="0" smtClean="0"/>
              <a:t>The book contains 10 units, each includes parts on reading, writing, vocabulary development and research. The material is designed to involve students through the topics that appear in each unit and the exercises that reinforce the information learned.</a:t>
            </a:r>
            <a:endParaRPr lang="en-US" dirty="0"/>
          </a:p>
          <a:p>
            <a:endParaRPr lang="en-US" dirty="0" smtClean="0"/>
          </a:p>
          <a:p>
            <a:endParaRPr lang="en-US" dirty="0" smtClean="0"/>
          </a:p>
          <a:p>
            <a:endParaRPr lang="en-US" dirty="0" smtClean="0"/>
          </a:p>
        </p:txBody>
      </p:sp>
    </p:spTree>
    <p:extLst>
      <p:ext uri="{BB962C8B-B14F-4D97-AF65-F5344CB8AC3E}">
        <p14:creationId xmlns:p14="http://schemas.microsoft.com/office/powerpoint/2010/main" val="17235769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710</TotalTime>
  <Words>207</Words>
  <Application>Microsoft Office PowerPoint</Application>
  <PresentationFormat>On-screen Show (4:3)</PresentationFormat>
  <Paragraphs>48</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Tw Cen MT</vt:lpstr>
      <vt:lpstr>Tw Cen MT Condensed</vt:lpstr>
      <vt:lpstr>Wingdings 3</vt:lpstr>
      <vt:lpstr>Integral</vt:lpstr>
      <vt:lpstr> College of Law, Mustansiriyah U.    English course for M. A.   2017-2018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of Law, Al-Mustansiriyah U. Course in: Mercantile Contracts  Fourth Year 2016-2017</dc:title>
  <dc:creator>Mein hp</dc:creator>
  <cp:lastModifiedBy>rania arts</cp:lastModifiedBy>
  <cp:revision>289</cp:revision>
  <dcterms:created xsi:type="dcterms:W3CDTF">2006-08-16T00:00:00Z</dcterms:created>
  <dcterms:modified xsi:type="dcterms:W3CDTF">2019-01-05T06:17:08Z</dcterms:modified>
</cp:coreProperties>
</file>