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5" r:id="rId1"/>
  </p:sldMasterIdLst>
  <p:notesMasterIdLst>
    <p:notesMasterId r:id="rId6"/>
  </p:notesMasterIdLst>
  <p:handoutMasterIdLst>
    <p:handoutMasterId r:id="rId7"/>
  </p:handoutMasterIdLst>
  <p:sldIdLst>
    <p:sldId id="256" r:id="rId2"/>
    <p:sldId id="262" r:id="rId3"/>
    <p:sldId id="263" r:id="rId4"/>
    <p:sldId id="264"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8C08707-0548-4BDB-BDE2-555F3C860DE1}">
          <p14:sldIdLst>
            <p14:sldId id="256"/>
          </p14:sldIdLst>
        </p14:section>
        <p14:section name="Untitled Section" id="{5EAD52DF-690E-4018-87BA-F95E26C0F838}">
          <p14:sldIdLst>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82AC"/>
    <a:srgbClr val="E6E6E6"/>
    <a:srgbClr val="B05C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65" d="100"/>
          <a:sy n="65" d="100"/>
        </p:scale>
        <p:origin x="145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285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4207A6D-2B51-46F1-899C-98D3C489031B}" type="datetimeFigureOut">
              <a:rPr lang="en-US" smtClean="0"/>
              <a:t>10/21/2018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60A6148-FD70-4756-8366-79DF3579D965}" type="slidenum">
              <a:rPr lang="en-US" smtClean="0"/>
              <a:t>‹#›</a:t>
            </a:fld>
            <a:endParaRPr lang="en-US"/>
          </a:p>
        </p:txBody>
      </p:sp>
    </p:spTree>
    <p:extLst>
      <p:ext uri="{BB962C8B-B14F-4D97-AF65-F5344CB8AC3E}">
        <p14:creationId xmlns:p14="http://schemas.microsoft.com/office/powerpoint/2010/main" val="2992204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20CBBE-800F-4986-B774-9367575B6164}" type="datetimeFigureOut">
              <a:rPr lang="en-US" smtClean="0"/>
              <a:t>10/21/2018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B45D96-EDB2-43F7-9D59-8CBCF6D91F60}" type="slidenum">
              <a:rPr lang="en-US" smtClean="0"/>
              <a:t>‹#›</a:t>
            </a:fld>
            <a:endParaRPr lang="en-US"/>
          </a:p>
        </p:txBody>
      </p:sp>
    </p:spTree>
    <p:extLst>
      <p:ext uri="{BB962C8B-B14F-4D97-AF65-F5344CB8AC3E}">
        <p14:creationId xmlns:p14="http://schemas.microsoft.com/office/powerpoint/2010/main" val="1974664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14997"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52400" y="152400"/>
            <a:ext cx="8839199" cy="533400"/>
          </a:xfrm>
        </p:spPr>
        <p:txBody>
          <a:bodyPr anchor="ctr">
            <a:normAutofit/>
          </a:bodyPr>
          <a:lstStyle>
            <a:lvl1pPr algn="r">
              <a:defRPr sz="4400" spc="200" baseline="0"/>
            </a:lvl1pPr>
          </a:lstStyle>
          <a:p>
            <a:r>
              <a:rPr lang="en-US" dirty="0" smtClean="0"/>
              <a:t>Click to edit Master title style</a:t>
            </a:r>
            <a:endParaRPr lang="en-US" dirty="0"/>
          </a:p>
        </p:txBody>
      </p:sp>
      <p:sp>
        <p:nvSpPr>
          <p:cNvPr id="3" name="Subtitle 2"/>
          <p:cNvSpPr>
            <a:spLocks noGrp="1"/>
          </p:cNvSpPr>
          <p:nvPr>
            <p:ph type="subTitle" idx="1"/>
          </p:nvPr>
        </p:nvSpPr>
        <p:spPr>
          <a:xfrm>
            <a:off x="3371849" y="-990600"/>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552876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726212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834560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6006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17" name="Freeform 16"/>
          <p:cNvSpPr/>
          <p:nvPr userDrawn="1"/>
        </p:nvSpPr>
        <p:spPr>
          <a:xfrm>
            <a:off x="4762" y="0"/>
            <a:ext cx="9144000" cy="6858000"/>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3" name="Picture 2"/>
          <p:cNvPicPr>
            <a:picLocks noChangeAspect="1"/>
          </p:cNvPicPr>
          <p:nvPr userDrawn="1"/>
        </p:nvPicPr>
        <p:blipFill>
          <a:blip r:embed="rId2"/>
          <a:stretch>
            <a:fillRect/>
          </a:stretch>
        </p:blipFill>
        <p:spPr>
          <a:xfrm>
            <a:off x="4763" y="0"/>
            <a:ext cx="9144000" cy="5334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6" name="Picture 5"/>
          <p:cNvPicPr>
            <a:picLocks noChangeAspect="1"/>
          </p:cNvPicPr>
          <p:nvPr userDrawn="1"/>
        </p:nvPicPr>
        <p:blipFill>
          <a:blip r:embed="rId2"/>
          <a:stretch>
            <a:fillRect/>
          </a:stretch>
        </p:blipFill>
        <p:spPr>
          <a:xfrm>
            <a:off x="0" y="6324600"/>
            <a:ext cx="9144000" cy="5334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effectLst>
            <a:outerShdw blurRad="50800" dist="50800" dir="5400000" algn="ctr" rotWithShape="0">
              <a:srgbClr val="000000">
                <a:alpha val="14000"/>
              </a:srgbClr>
            </a:outerShdw>
          </a:effectLst>
        </p:spPr>
      </p:pic>
    </p:spTree>
    <p:extLst>
      <p:ext uri="{BB962C8B-B14F-4D97-AF65-F5344CB8AC3E}">
        <p14:creationId xmlns:p14="http://schemas.microsoft.com/office/powerpoint/2010/main" val="321915274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36828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6895798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8368537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4082669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51262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79340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18365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6F15528-21DE-4FAA-801E-634DDDAF4B2B}" type="slidenum">
              <a:rPr lang="en-US" smtClean="0"/>
              <a:pPr/>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6563046"/>
      </p:ext>
    </p:extLst>
  </p:cSld>
  <p:clrMap bg1="lt1" tx1="dk1" bg2="lt2" tx2="dk2" accent1="accent1" accent2="accent2" accent3="accent3" accent4="accent4" accent5="accent5" accent6="accent6" hlink="hlink" folHlink="folHlink"/>
  <p:sldLayoutIdLst>
    <p:sldLayoutId id="2147483946" r:id="rId1"/>
    <p:sldLayoutId id="2147483958" r:id="rId2"/>
    <p:sldLayoutId id="2147483947" r:id="rId3"/>
    <p:sldLayoutId id="2147483949" r:id="rId4"/>
    <p:sldLayoutId id="2147483957" r:id="rId5"/>
    <p:sldLayoutId id="2147483950" r:id="rId6"/>
    <p:sldLayoutId id="2147483951" r:id="rId7"/>
    <p:sldLayoutId id="2147483952" r:id="rId8"/>
    <p:sldLayoutId id="2147483953" r:id="rId9"/>
    <p:sldLayoutId id="2147483954" r:id="rId10"/>
    <p:sldLayoutId id="2147483955" r:id="rId11"/>
    <p:sldLayoutId id="2147483956" r:id="rId12"/>
  </p:sldLayoutIdLst>
  <p:timing>
    <p:tnLst>
      <p:par>
        <p:cTn id="1" dur="indefinite" restart="never" nodeType="tmRoot"/>
      </p:par>
    </p:tnLst>
  </p:timing>
  <p:hf hdr="0" ftr="0" dt="0"/>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 y="4876800"/>
            <a:ext cx="5829300" cy="1905000"/>
          </a:xfrm>
        </p:spPr>
        <p:txBody>
          <a:bodyPr>
            <a:normAutofit/>
          </a:bodyPr>
          <a:lstStyle/>
          <a:p>
            <a:pPr algn="ctr"/>
            <a:r>
              <a:rPr lang="en-US" sz="2800" dirty="0" smtClean="0"/>
              <a:t>	</a:t>
            </a:r>
            <a:r>
              <a:rPr lang="en-US" sz="2400" dirty="0" smtClean="0"/>
              <a:t>College of Law, </a:t>
            </a:r>
            <a:r>
              <a:rPr lang="en-US" sz="2400" dirty="0" err="1" smtClean="0"/>
              <a:t>Mustansiriyah</a:t>
            </a:r>
            <a:r>
              <a:rPr lang="en-US" sz="2400" dirty="0" smtClean="0"/>
              <a:t> U.</a:t>
            </a:r>
            <a:br>
              <a:rPr lang="en-US" sz="2400" dirty="0" smtClean="0"/>
            </a:br>
            <a:r>
              <a:rPr lang="en-US" sz="2400" dirty="0" smtClean="0"/>
              <a:t/>
            </a:r>
            <a:br>
              <a:rPr lang="en-US" sz="2400" dirty="0" smtClean="0"/>
            </a:br>
            <a:r>
              <a:rPr lang="en-US" sz="2400" dirty="0" smtClean="0"/>
              <a:t>	 Second Year Course in legal English</a:t>
            </a:r>
            <a:br>
              <a:rPr lang="en-US" sz="2400" dirty="0" smtClean="0"/>
            </a:br>
            <a:r>
              <a:rPr lang="en-US" sz="2400" dirty="0" smtClean="0"/>
              <a:t/>
            </a:r>
            <a:br>
              <a:rPr lang="en-US" sz="2400" dirty="0" smtClean="0"/>
            </a:br>
            <a:r>
              <a:rPr lang="en-US" sz="2400" dirty="0" smtClean="0"/>
              <a:t> 2017-2018 </a:t>
            </a:r>
            <a:endParaRPr lang="ar-IQ" sz="2400" dirty="0"/>
          </a:p>
        </p:txBody>
      </p:sp>
      <p:sp>
        <p:nvSpPr>
          <p:cNvPr id="3" name="Subtitle 2"/>
          <p:cNvSpPr>
            <a:spLocks noGrp="1"/>
          </p:cNvSpPr>
          <p:nvPr>
            <p:ph type="subTitle" idx="1"/>
          </p:nvPr>
        </p:nvSpPr>
        <p:spPr>
          <a:xfrm>
            <a:off x="6324600" y="4953000"/>
            <a:ext cx="2819400" cy="1905000"/>
          </a:xfrm>
        </p:spPr>
        <p:txBody>
          <a:bodyPr>
            <a:normAutofit/>
          </a:bodyPr>
          <a:lstStyle/>
          <a:p>
            <a:r>
              <a:rPr lang="en-US" dirty="0" smtClean="0"/>
              <a:t>Textbook:</a:t>
            </a:r>
            <a:r>
              <a:rPr lang="en-US" dirty="0"/>
              <a:t> </a:t>
            </a:r>
            <a:r>
              <a:rPr lang="en-US" dirty="0" smtClean="0"/>
              <a:t>Constitutional </a:t>
            </a:r>
            <a:r>
              <a:rPr lang="en-US" dirty="0"/>
              <a:t>and </a:t>
            </a:r>
            <a:r>
              <a:rPr lang="en-US" dirty="0" smtClean="0"/>
              <a:t>Administrative Law</a:t>
            </a:r>
          </a:p>
          <a:p>
            <a:r>
              <a:rPr lang="en-US" dirty="0" smtClean="0"/>
              <a:t>Author: S. J. Al-</a:t>
            </a:r>
            <a:r>
              <a:rPr lang="en-US" dirty="0" err="1" smtClean="0"/>
              <a:t>Kadhem</a:t>
            </a:r>
            <a:r>
              <a:rPr lang="en-US" dirty="0"/>
              <a:t/>
            </a:r>
            <a:br>
              <a:rPr lang="en-US" dirty="0"/>
            </a:br>
            <a:endParaRPr lang="en-US" dirty="0" smtClean="0"/>
          </a:p>
          <a:p>
            <a:r>
              <a:rPr lang="en-US" dirty="0" smtClean="0"/>
              <a:t>Instructor: </a:t>
            </a:r>
          </a:p>
          <a:p>
            <a:r>
              <a:rPr lang="en-US" dirty="0" smtClean="0"/>
              <a:t>Asst. Lect. Rania Adnan Aziz</a:t>
            </a:r>
          </a:p>
          <a:p>
            <a:endParaRPr lang="ar-IQ"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68844" y="88490"/>
            <a:ext cx="3398956" cy="4788310"/>
          </a:xfrm>
          <a:prstGeom prst="rect">
            <a:avLst/>
          </a:prstGeom>
        </p:spPr>
      </p:pic>
      <p:pic>
        <p:nvPicPr>
          <p:cNvPr id="1026" name="Picture 2" descr="ÙÙØºÙ Ø§ÙØ¬Ø§ÙØ¹Ø©"/>
          <p:cNvPicPr>
            <a:picLocks noChangeAspect="1" noChangeArrowheads="1"/>
          </p:cNvPicPr>
          <p:nvPr/>
        </p:nvPicPr>
        <p:blipFill>
          <a:blip r:embed="rId3">
            <a:extLst>
              <a:ext uri="{BEBA8EAE-BF5A-486C-A8C5-ECC9F3942E4B}">
                <a14:imgProps xmlns:a14="http://schemas.microsoft.com/office/drawing/2010/main">
                  <a14:imgLayer r:embed="rId4">
                    <a14:imgEffect>
                      <a14:artisticMarker/>
                    </a14:imgEffect>
                  </a14:imgLayer>
                </a14:imgProps>
              </a:ext>
              <a:ext uri="{28A0092B-C50C-407E-A947-70E740481C1C}">
                <a14:useLocalDpi xmlns:a14="http://schemas.microsoft.com/office/drawing/2010/main" val="0"/>
              </a:ext>
            </a:extLst>
          </a:blip>
          <a:srcRect/>
          <a:stretch>
            <a:fillRect/>
          </a:stretch>
        </p:blipFill>
        <p:spPr bwMode="auto">
          <a:xfrm>
            <a:off x="0" y="5105400"/>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0-#ppt_w/2"/>
                                          </p:val>
                                        </p:tav>
                                        <p:tav tm="100000">
                                          <p:val>
                                            <p:strVal val="#ppt_x"/>
                                          </p:val>
                                        </p:tav>
                                      </p:tavLst>
                                    </p:anim>
                                    <p:anim calcmode="lin" valueType="num">
                                      <p:cBhvr additive="base">
                                        <p:cTn id="8" dur="500" fill="hold"/>
                                        <p:tgtEl>
                                          <p:spTgt spid="102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1500" fill="hold"/>
                                        <p:tgtEl>
                                          <p:spTgt spid="2"/>
                                        </p:tgtEl>
                                        <p:attrNameLst>
                                          <p:attrName>ppt_x</p:attrName>
                                        </p:attrNameLst>
                                      </p:cBhvr>
                                      <p:tavLst>
                                        <p:tav tm="0">
                                          <p:val>
                                            <p:strVal val="0-#ppt_w/2"/>
                                          </p:val>
                                        </p:tav>
                                        <p:tav tm="100000">
                                          <p:val>
                                            <p:strVal val="#ppt_x"/>
                                          </p:val>
                                        </p:tav>
                                      </p:tavLst>
                                    </p:anim>
                                    <p:anim calcmode="lin" valueType="num">
                                      <p:cBhvr additive="base">
                                        <p:cTn id="13" dur="1500" fill="hold"/>
                                        <p:tgtEl>
                                          <p:spTgt spid="2"/>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10" presetClass="entr" presetSubtype="0"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2000"/>
                                        <p:tgtEl>
                                          <p:spTgt spid="4"/>
                                        </p:tgtEl>
                                      </p:cBhvr>
                                    </p:animEffect>
                                  </p:childTnLst>
                                </p:cTn>
                              </p:par>
                            </p:childTnLst>
                          </p:cTn>
                        </p:par>
                        <p:par>
                          <p:cTn id="18" fill="hold">
                            <p:stCondLst>
                              <p:cond delay="4000"/>
                            </p:stCondLst>
                            <p:childTnLst>
                              <p:par>
                                <p:cTn id="19" presetID="2" presetClass="entr" presetSubtype="4" fill="hold" grpId="0" nodeType="after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additive="base">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2" dur="1000" fill="hold"/>
                                        <p:tgtEl>
                                          <p:spTgt spid="3">
                                            <p:txEl>
                                              <p:pRg st="0" end="0"/>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1" end="1"/>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0" dur="1000" fill="hold"/>
                                        <p:tgtEl>
                                          <p:spTgt spid="3">
                                            <p:txEl>
                                              <p:pRg st="2" end="2"/>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additive="base">
                                        <p:cTn id="3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4"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68021"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smtClean="0"/>
              <a:t>Second Year Course in legal English</a:t>
            </a:r>
          </a:p>
          <a:p>
            <a:pPr algn="ctr"/>
            <a:r>
              <a:rPr lang="en-US" sz="2000" dirty="0" smtClean="0"/>
              <a:t>2017-2018 </a:t>
            </a:r>
          </a:p>
          <a:p>
            <a:pPr algn="r"/>
            <a:endParaRPr lang="en-US" sz="2000" dirty="0" smtClean="0"/>
          </a:p>
          <a:p>
            <a:pPr algn="r"/>
            <a:endParaRPr lang="en-US" sz="2000" dirty="0"/>
          </a:p>
          <a:p>
            <a:pPr algn="r"/>
            <a:r>
              <a:rPr lang="en-US" sz="2000" dirty="0" smtClean="0"/>
              <a:t>Instructor: Asst. Lect. Rania Adnan Aziz</a:t>
            </a:r>
            <a:endParaRPr lang="ar-IQ" sz="2000" dirty="0"/>
          </a:p>
        </p:txBody>
      </p:sp>
      <p:pic>
        <p:nvPicPr>
          <p:cNvPr id="3" name="Picture 2"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5022" y="1295400"/>
            <a:ext cx="9118978" cy="1200329"/>
          </a:xfrm>
          <a:prstGeom prst="rect">
            <a:avLst/>
          </a:prstGeom>
          <a:noFill/>
        </p:spPr>
        <p:txBody>
          <a:bodyPr wrap="square" rtlCol="0">
            <a:spAutoFit/>
          </a:bodyPr>
          <a:lstStyle/>
          <a:p>
            <a:r>
              <a:rPr lang="en-US" dirty="0"/>
              <a:t>Lecture </a:t>
            </a:r>
            <a:r>
              <a:rPr lang="en-US" dirty="0" smtClean="0"/>
              <a:t>10 </a:t>
            </a:r>
            <a:r>
              <a:rPr lang="en-US" dirty="0" smtClean="0"/>
              <a:t>Part One: Constitutional Law </a:t>
            </a:r>
          </a:p>
          <a:p>
            <a:endParaRPr lang="en-US" dirty="0" smtClean="0"/>
          </a:p>
          <a:p>
            <a:pPr algn="ctr"/>
            <a:r>
              <a:rPr lang="en-US" dirty="0" smtClean="0"/>
              <a:t>Chapter Four</a:t>
            </a:r>
          </a:p>
          <a:p>
            <a:pPr algn="ctr"/>
            <a:r>
              <a:rPr lang="en-US" dirty="0" smtClean="0"/>
              <a:t>Contents of Constitution</a:t>
            </a:r>
          </a:p>
        </p:txBody>
      </p:sp>
      <p:sp>
        <p:nvSpPr>
          <p:cNvPr id="8" name="TextBox 7"/>
          <p:cNvSpPr txBox="1"/>
          <p:nvPr/>
        </p:nvSpPr>
        <p:spPr>
          <a:xfrm>
            <a:off x="25021" y="2667000"/>
            <a:ext cx="8890379" cy="2031325"/>
          </a:xfrm>
          <a:prstGeom prst="rect">
            <a:avLst/>
          </a:prstGeom>
          <a:noFill/>
        </p:spPr>
        <p:txBody>
          <a:bodyPr wrap="square" rtlCol="0">
            <a:spAutoFit/>
          </a:bodyPr>
          <a:lstStyle/>
          <a:p>
            <a:endParaRPr lang="en-US" b="1" dirty="0" smtClean="0"/>
          </a:p>
          <a:p>
            <a:r>
              <a:rPr lang="en-US" b="1" dirty="0" smtClean="0"/>
              <a:t>Preamble </a:t>
            </a:r>
            <a:endParaRPr lang="en-US" b="1" dirty="0" smtClean="0"/>
          </a:p>
          <a:p>
            <a:endParaRPr lang="en-US" dirty="0" smtClean="0"/>
          </a:p>
          <a:p>
            <a:r>
              <a:rPr lang="en-US" dirty="0" smtClean="0"/>
              <a:t>A preamble, which is found in most constitutions, narrates the steps by which the constitution has come to be passed. It also enumerates the general principles and aims which have inspired the makers concerned to draw up the constitution.</a:t>
            </a:r>
          </a:p>
          <a:p>
            <a:endParaRPr lang="en-US" dirty="0" smtClean="0"/>
          </a:p>
        </p:txBody>
      </p:sp>
    </p:spTree>
    <p:extLst>
      <p:ext uri="{BB962C8B-B14F-4D97-AF65-F5344CB8AC3E}">
        <p14:creationId xmlns:p14="http://schemas.microsoft.com/office/powerpoint/2010/main" val="3332210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fade">
                                      <p:cBhvr>
                                        <p:cTn id="7" dur="1000"/>
                                        <p:tgtEl>
                                          <p:spTgt spid="8">
                                            <p:txEl>
                                              <p:pRg st="1" end="1"/>
                                            </p:txEl>
                                          </p:spTgt>
                                        </p:tgtEl>
                                      </p:cBhvr>
                                    </p:animEffect>
                                    <p:anim calcmode="lin" valueType="num">
                                      <p:cBhvr>
                                        <p:cTn id="8"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xEl>
                                              <p:pRg st="3" end="3"/>
                                            </p:txEl>
                                          </p:spTgt>
                                        </p:tgtEl>
                                        <p:attrNameLst>
                                          <p:attrName>style.visibility</p:attrName>
                                        </p:attrNameLst>
                                      </p:cBhvr>
                                      <p:to>
                                        <p:strVal val="visible"/>
                                      </p:to>
                                    </p:set>
                                    <p:animEffect transition="in" filter="fade">
                                      <p:cBhvr>
                                        <p:cTn id="14" dur="1000"/>
                                        <p:tgtEl>
                                          <p:spTgt spid="8">
                                            <p:txEl>
                                              <p:pRg st="3" end="3"/>
                                            </p:txEl>
                                          </p:spTgt>
                                        </p:tgtEl>
                                      </p:cBhvr>
                                    </p:animEffect>
                                    <p:anim calcmode="lin" valueType="num">
                                      <p:cBhvr>
                                        <p:cTn id="15"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43000"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smtClean="0"/>
              <a:t>Second Year Course in legal English</a:t>
            </a:r>
          </a:p>
          <a:p>
            <a:pPr algn="ctr"/>
            <a:r>
              <a:rPr lang="en-US" sz="2000" dirty="0" smtClean="0"/>
              <a:t>2017-2018 </a:t>
            </a:r>
          </a:p>
          <a:p>
            <a:pPr algn="r"/>
            <a:endParaRPr lang="en-US" sz="2000" dirty="0" smtClean="0"/>
          </a:p>
          <a:p>
            <a:pPr algn="r"/>
            <a:endParaRPr lang="en-US" sz="2000" dirty="0"/>
          </a:p>
          <a:p>
            <a:pPr algn="r"/>
            <a:r>
              <a:rPr lang="en-US" sz="2000" dirty="0" smtClean="0"/>
              <a:t>Instructor: Asst. Lect. Rania Adnan Aziz</a:t>
            </a:r>
            <a:endParaRPr lang="ar-IQ" sz="2000" dirty="0"/>
          </a:p>
        </p:txBody>
      </p:sp>
      <p:pic>
        <p:nvPicPr>
          <p:cNvPr id="3" name="Picture 2"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25022" y="1106269"/>
            <a:ext cx="9118978" cy="1754326"/>
          </a:xfrm>
          <a:prstGeom prst="rect">
            <a:avLst/>
          </a:prstGeom>
        </p:spPr>
        <p:txBody>
          <a:bodyPr wrap="square">
            <a:spAutoFit/>
          </a:bodyPr>
          <a:lstStyle/>
          <a:p>
            <a:r>
              <a:rPr lang="en-US" dirty="0"/>
              <a:t>Lecture </a:t>
            </a:r>
            <a:r>
              <a:rPr lang="en-US" dirty="0" smtClean="0"/>
              <a:t>10 </a:t>
            </a:r>
            <a:r>
              <a:rPr lang="en-US" dirty="0"/>
              <a:t>Part One: Constitutional Law </a:t>
            </a:r>
            <a:endParaRPr lang="en-US" dirty="0" smtClean="0"/>
          </a:p>
          <a:p>
            <a:endParaRPr lang="en-US" dirty="0" smtClean="0"/>
          </a:p>
          <a:p>
            <a:pPr algn="ctr"/>
            <a:r>
              <a:rPr lang="en-US" dirty="0"/>
              <a:t>Chapter </a:t>
            </a:r>
            <a:r>
              <a:rPr lang="en-US" dirty="0" smtClean="0"/>
              <a:t>Four</a:t>
            </a:r>
            <a:endParaRPr lang="en-US" dirty="0"/>
          </a:p>
          <a:p>
            <a:pPr algn="ctr"/>
            <a:r>
              <a:rPr lang="en-US" dirty="0" smtClean="0"/>
              <a:t>Contents of Constitution</a:t>
            </a:r>
          </a:p>
          <a:p>
            <a:endParaRPr lang="en-US" dirty="0" smtClean="0"/>
          </a:p>
          <a:p>
            <a:endParaRPr lang="en-US" dirty="0" smtClean="0"/>
          </a:p>
        </p:txBody>
      </p:sp>
      <p:sp>
        <p:nvSpPr>
          <p:cNvPr id="4" name="TextBox 3"/>
          <p:cNvSpPr txBox="1"/>
          <p:nvPr/>
        </p:nvSpPr>
        <p:spPr>
          <a:xfrm>
            <a:off x="228600" y="3006477"/>
            <a:ext cx="8458200" cy="2308324"/>
          </a:xfrm>
          <a:prstGeom prst="rect">
            <a:avLst/>
          </a:prstGeom>
          <a:noFill/>
        </p:spPr>
        <p:txBody>
          <a:bodyPr wrap="square" rtlCol="0" anchor="ctr">
            <a:spAutoFit/>
          </a:bodyPr>
          <a:lstStyle/>
          <a:p>
            <a:r>
              <a:rPr lang="en-US" dirty="0" smtClean="0"/>
              <a:t>There are differences of </a:t>
            </a:r>
            <a:r>
              <a:rPr lang="en-US" dirty="0" smtClean="0"/>
              <a:t>opinion on the legal value of the preamble.</a:t>
            </a:r>
          </a:p>
          <a:p>
            <a:endParaRPr lang="en-US" dirty="0"/>
          </a:p>
          <a:p>
            <a:r>
              <a:rPr lang="en-US" dirty="0" smtClean="0"/>
              <a:t>Some constitutional writers say that a preamble to a constitution is not itself part of the constitution. It is, therefore, part of the law. It has just a moral value.</a:t>
            </a:r>
          </a:p>
          <a:p>
            <a:endParaRPr lang="en-US" dirty="0"/>
          </a:p>
          <a:p>
            <a:r>
              <a:rPr lang="en-US" dirty="0" smtClean="0"/>
              <a:t>Others maintain that the preamble is an integral part of the constitution. It acts as a restraint on those who exercise legislative or executive power. It also binds the authorities concerned to pursue certain economic and social policies.</a:t>
            </a:r>
            <a:endParaRPr lang="en-US" dirty="0" smtClean="0"/>
          </a:p>
        </p:txBody>
      </p:sp>
    </p:spTree>
    <p:extLst>
      <p:ext uri="{BB962C8B-B14F-4D97-AF65-F5344CB8AC3E}">
        <p14:creationId xmlns:p14="http://schemas.microsoft.com/office/powerpoint/2010/main" val="2190480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fade">
                                      <p:cBhvr>
                                        <p:cTn id="14" dur="1000"/>
                                        <p:tgtEl>
                                          <p:spTgt spid="4">
                                            <p:txEl>
                                              <p:pRg st="2" end="2"/>
                                            </p:txEl>
                                          </p:spTgt>
                                        </p:tgtEl>
                                      </p:cBhvr>
                                    </p:animEffect>
                                    <p:anim calcmode="lin" valueType="num">
                                      <p:cBhvr>
                                        <p:cTn id="1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fade">
                                      <p:cBhvr>
                                        <p:cTn id="21" dur="1000"/>
                                        <p:tgtEl>
                                          <p:spTgt spid="4">
                                            <p:txEl>
                                              <p:pRg st="4" end="4"/>
                                            </p:txEl>
                                          </p:spTgt>
                                        </p:tgtEl>
                                      </p:cBhvr>
                                    </p:animEffect>
                                    <p:anim calcmode="lin" valueType="num">
                                      <p:cBhvr>
                                        <p:cTn id="22"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43000"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smtClean="0"/>
              <a:t>Second Year Course in legal English</a:t>
            </a:r>
          </a:p>
          <a:p>
            <a:pPr algn="ctr"/>
            <a:r>
              <a:rPr lang="en-US" sz="2000" dirty="0" smtClean="0"/>
              <a:t>2017-2018 </a:t>
            </a:r>
          </a:p>
          <a:p>
            <a:pPr algn="r"/>
            <a:endParaRPr lang="en-US" sz="2000" dirty="0" smtClean="0"/>
          </a:p>
          <a:p>
            <a:pPr algn="r"/>
            <a:endParaRPr lang="en-US" sz="2000" dirty="0"/>
          </a:p>
          <a:p>
            <a:pPr algn="r"/>
            <a:r>
              <a:rPr lang="en-US" sz="2000" dirty="0" smtClean="0"/>
              <a:t>Instructor: Asst. Lect. Rania Adnan Aziz</a:t>
            </a:r>
            <a:endParaRPr lang="ar-IQ" sz="2000" dirty="0"/>
          </a:p>
        </p:txBody>
      </p:sp>
      <p:pic>
        <p:nvPicPr>
          <p:cNvPr id="3" name="Picture 2"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25022" y="1106269"/>
            <a:ext cx="9118978" cy="1754326"/>
          </a:xfrm>
          <a:prstGeom prst="rect">
            <a:avLst/>
          </a:prstGeom>
        </p:spPr>
        <p:txBody>
          <a:bodyPr wrap="square">
            <a:spAutoFit/>
          </a:bodyPr>
          <a:lstStyle/>
          <a:p>
            <a:r>
              <a:rPr lang="en-US" dirty="0"/>
              <a:t>Lecture </a:t>
            </a:r>
            <a:r>
              <a:rPr lang="en-US" dirty="0" smtClean="0"/>
              <a:t>10 </a:t>
            </a:r>
            <a:r>
              <a:rPr lang="en-US" dirty="0"/>
              <a:t>Part One: Constitutional Law </a:t>
            </a:r>
            <a:endParaRPr lang="en-US" dirty="0" smtClean="0"/>
          </a:p>
          <a:p>
            <a:endParaRPr lang="en-US" dirty="0" smtClean="0"/>
          </a:p>
          <a:p>
            <a:pPr algn="ctr"/>
            <a:r>
              <a:rPr lang="en-US" dirty="0"/>
              <a:t>Chapter </a:t>
            </a:r>
            <a:r>
              <a:rPr lang="en-US" dirty="0" smtClean="0"/>
              <a:t>Four</a:t>
            </a:r>
            <a:endParaRPr lang="en-US" dirty="0"/>
          </a:p>
          <a:p>
            <a:pPr algn="ctr"/>
            <a:r>
              <a:rPr lang="en-US" dirty="0"/>
              <a:t>Contents of Constitution</a:t>
            </a:r>
          </a:p>
          <a:p>
            <a:endParaRPr lang="en-US" dirty="0" smtClean="0"/>
          </a:p>
          <a:p>
            <a:endParaRPr lang="en-US" dirty="0" smtClean="0"/>
          </a:p>
        </p:txBody>
      </p:sp>
      <p:sp>
        <p:nvSpPr>
          <p:cNvPr id="6" name="TextBox 5"/>
          <p:cNvSpPr txBox="1"/>
          <p:nvPr/>
        </p:nvSpPr>
        <p:spPr>
          <a:xfrm>
            <a:off x="101220" y="2286000"/>
            <a:ext cx="9042780" cy="369332"/>
          </a:xfrm>
          <a:prstGeom prst="rect">
            <a:avLst/>
          </a:prstGeom>
          <a:noFill/>
        </p:spPr>
        <p:txBody>
          <a:bodyPr wrap="square" rtlCol="0">
            <a:spAutoFit/>
          </a:bodyPr>
          <a:lstStyle/>
          <a:p>
            <a:pPr algn="ctr"/>
            <a:r>
              <a:rPr lang="en-US" b="1" dirty="0" smtClean="0"/>
              <a:t>Some of the important/new words and terms that appear in this section</a:t>
            </a:r>
          </a:p>
        </p:txBody>
      </p:sp>
      <p:sp>
        <p:nvSpPr>
          <p:cNvPr id="7" name="Cloud 6"/>
          <p:cNvSpPr/>
          <p:nvPr/>
        </p:nvSpPr>
        <p:spPr>
          <a:xfrm>
            <a:off x="4114800" y="4495800"/>
            <a:ext cx="1905000" cy="685800"/>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Draw up</a:t>
            </a:r>
            <a:endParaRPr lang="en-US" dirty="0"/>
          </a:p>
        </p:txBody>
      </p:sp>
      <p:sp>
        <p:nvSpPr>
          <p:cNvPr id="8" name="Cloud 7"/>
          <p:cNvSpPr/>
          <p:nvPr/>
        </p:nvSpPr>
        <p:spPr>
          <a:xfrm>
            <a:off x="3048000" y="2819400"/>
            <a:ext cx="2209800" cy="685800"/>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narrate</a:t>
            </a:r>
            <a:endParaRPr lang="en-US" dirty="0"/>
          </a:p>
        </p:txBody>
      </p:sp>
      <p:sp>
        <p:nvSpPr>
          <p:cNvPr id="10" name="Cloud 9"/>
          <p:cNvSpPr/>
          <p:nvPr/>
        </p:nvSpPr>
        <p:spPr>
          <a:xfrm>
            <a:off x="1168021" y="3733800"/>
            <a:ext cx="2184779" cy="685800"/>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enumerate</a:t>
            </a:r>
            <a:endParaRPr lang="en-US" dirty="0"/>
          </a:p>
        </p:txBody>
      </p:sp>
      <p:sp>
        <p:nvSpPr>
          <p:cNvPr id="11" name="Cloud 10"/>
          <p:cNvSpPr/>
          <p:nvPr/>
        </p:nvSpPr>
        <p:spPr>
          <a:xfrm>
            <a:off x="914400" y="5334000"/>
            <a:ext cx="1398638" cy="685800"/>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value</a:t>
            </a:r>
            <a:endParaRPr lang="en-US" dirty="0"/>
          </a:p>
        </p:txBody>
      </p:sp>
      <p:sp>
        <p:nvSpPr>
          <p:cNvPr id="12" name="Cloud 11"/>
          <p:cNvSpPr/>
          <p:nvPr/>
        </p:nvSpPr>
        <p:spPr>
          <a:xfrm>
            <a:off x="685800" y="2895600"/>
            <a:ext cx="1676399" cy="609600"/>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preamble</a:t>
            </a:r>
            <a:endParaRPr lang="en-US" dirty="0"/>
          </a:p>
        </p:txBody>
      </p:sp>
      <p:sp>
        <p:nvSpPr>
          <p:cNvPr id="13" name="Cloud 12"/>
          <p:cNvSpPr/>
          <p:nvPr/>
        </p:nvSpPr>
        <p:spPr>
          <a:xfrm>
            <a:off x="5105400" y="5181600"/>
            <a:ext cx="1932038" cy="685800"/>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exercise</a:t>
            </a:r>
            <a:endParaRPr lang="en-US" dirty="0"/>
          </a:p>
        </p:txBody>
      </p:sp>
      <p:sp>
        <p:nvSpPr>
          <p:cNvPr id="14" name="Cloud 13"/>
          <p:cNvSpPr/>
          <p:nvPr/>
        </p:nvSpPr>
        <p:spPr>
          <a:xfrm>
            <a:off x="6286502" y="3109438"/>
            <a:ext cx="2171698" cy="685800"/>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steps</a:t>
            </a:r>
            <a:endParaRPr lang="en-US" dirty="0"/>
          </a:p>
        </p:txBody>
      </p:sp>
      <p:sp>
        <p:nvSpPr>
          <p:cNvPr id="15" name="Cloud 14"/>
          <p:cNvSpPr/>
          <p:nvPr/>
        </p:nvSpPr>
        <p:spPr>
          <a:xfrm>
            <a:off x="6449962" y="4267200"/>
            <a:ext cx="2084438" cy="685800"/>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aims</a:t>
            </a:r>
            <a:endParaRPr lang="en-US" dirty="0"/>
          </a:p>
        </p:txBody>
      </p:sp>
      <p:sp>
        <p:nvSpPr>
          <p:cNvPr id="16" name="Cloud 15"/>
          <p:cNvSpPr/>
          <p:nvPr/>
        </p:nvSpPr>
        <p:spPr>
          <a:xfrm>
            <a:off x="3076267" y="5552478"/>
            <a:ext cx="1876733" cy="695922"/>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policies</a:t>
            </a:r>
            <a:endParaRPr lang="en-US" dirty="0"/>
          </a:p>
        </p:txBody>
      </p:sp>
      <p:sp>
        <p:nvSpPr>
          <p:cNvPr id="20" name="Cloud 19"/>
          <p:cNvSpPr/>
          <p:nvPr/>
        </p:nvSpPr>
        <p:spPr>
          <a:xfrm>
            <a:off x="2411361" y="4648200"/>
            <a:ext cx="1589137" cy="685800"/>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restraint</a:t>
            </a:r>
            <a:endParaRPr lang="en-US" dirty="0"/>
          </a:p>
        </p:txBody>
      </p:sp>
      <p:sp>
        <p:nvSpPr>
          <p:cNvPr id="21" name="Cloud 20"/>
          <p:cNvSpPr/>
          <p:nvPr/>
        </p:nvSpPr>
        <p:spPr>
          <a:xfrm>
            <a:off x="3733799" y="3581400"/>
            <a:ext cx="2362201" cy="685800"/>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Be passed</a:t>
            </a:r>
            <a:endParaRPr lang="en-US" dirty="0"/>
          </a:p>
        </p:txBody>
      </p:sp>
      <p:sp>
        <p:nvSpPr>
          <p:cNvPr id="22" name="Cloud 21"/>
          <p:cNvSpPr/>
          <p:nvPr/>
        </p:nvSpPr>
        <p:spPr>
          <a:xfrm>
            <a:off x="6830962" y="5562600"/>
            <a:ext cx="2084438" cy="685800"/>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pursue</a:t>
            </a:r>
            <a:endParaRPr lang="en-US" dirty="0"/>
          </a:p>
        </p:txBody>
      </p:sp>
      <p:sp>
        <p:nvSpPr>
          <p:cNvPr id="23" name="Cloud 22"/>
          <p:cNvSpPr/>
          <p:nvPr/>
        </p:nvSpPr>
        <p:spPr>
          <a:xfrm>
            <a:off x="152400" y="4495800"/>
            <a:ext cx="1398638" cy="685800"/>
          </a:xfrm>
          <a:prstGeom prst="cloud">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moral</a:t>
            </a:r>
            <a:endParaRPr lang="en-US" dirty="0"/>
          </a:p>
        </p:txBody>
      </p:sp>
    </p:spTree>
    <p:extLst>
      <p:ext uri="{BB962C8B-B14F-4D97-AF65-F5344CB8AC3E}">
        <p14:creationId xmlns:p14="http://schemas.microsoft.com/office/powerpoint/2010/main" val="573897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circle(in)">
                                      <p:cBhvr>
                                        <p:cTn id="11" dur="2000"/>
                                        <p:tgtEl>
                                          <p:spTgt spid="16"/>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circle(in)">
                                      <p:cBhvr>
                                        <p:cTn id="16" dur="20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circle(in)">
                                      <p:cBhvr>
                                        <p:cTn id="21" dur="20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circle(in)">
                                      <p:cBhvr>
                                        <p:cTn id="26" dur="20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circle(in)">
                                      <p:cBhvr>
                                        <p:cTn id="31" dur="2000"/>
                                        <p:tgtEl>
                                          <p:spTgt spid="15"/>
                                        </p:tgtEl>
                                      </p:cBhvr>
                                    </p:animEffect>
                                  </p:childTnLst>
                                </p:cTn>
                              </p:par>
                            </p:childTnLst>
                          </p:cTn>
                        </p:par>
                      </p:childTnLst>
                    </p:cTn>
                  </p:par>
                  <p:par>
                    <p:cTn id="32" fill="hold">
                      <p:stCondLst>
                        <p:cond delay="indefinite"/>
                      </p:stCondLst>
                      <p:childTnLst>
                        <p:par>
                          <p:cTn id="33" fill="hold">
                            <p:stCondLst>
                              <p:cond delay="0"/>
                            </p:stCondLst>
                            <p:childTnLst>
                              <p:par>
                                <p:cTn id="34" presetID="6" presetClass="entr" presetSubtype="16"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circle(in)">
                                      <p:cBhvr>
                                        <p:cTn id="36" dur="2000"/>
                                        <p:tgtEl>
                                          <p:spTgt spid="7"/>
                                        </p:tgtEl>
                                      </p:cBhvr>
                                    </p:animEffect>
                                  </p:childTnLst>
                                </p:cTn>
                              </p:par>
                            </p:childTnLst>
                          </p:cTn>
                        </p:par>
                      </p:childTnLst>
                    </p:cTn>
                  </p:par>
                  <p:par>
                    <p:cTn id="37" fill="hold">
                      <p:stCondLst>
                        <p:cond delay="indefinite"/>
                      </p:stCondLst>
                      <p:childTnLst>
                        <p:par>
                          <p:cTn id="38" fill="hold">
                            <p:stCondLst>
                              <p:cond delay="0"/>
                            </p:stCondLst>
                            <p:childTnLst>
                              <p:par>
                                <p:cTn id="39" presetID="6" presetClass="entr" presetSubtype="16"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circle(in)">
                                      <p:cBhvr>
                                        <p:cTn id="41" dur="2000"/>
                                        <p:tgtEl>
                                          <p:spTgt spid="10"/>
                                        </p:tgtEl>
                                      </p:cBhvr>
                                    </p:animEffect>
                                  </p:childTnLst>
                                </p:cTn>
                              </p:par>
                            </p:childTnLst>
                          </p:cTn>
                        </p:par>
                      </p:childTnLst>
                    </p:cTn>
                  </p:par>
                  <p:par>
                    <p:cTn id="42" fill="hold">
                      <p:stCondLst>
                        <p:cond delay="indefinite"/>
                      </p:stCondLst>
                      <p:childTnLst>
                        <p:par>
                          <p:cTn id="43" fill="hold">
                            <p:stCondLst>
                              <p:cond delay="0"/>
                            </p:stCondLst>
                            <p:childTnLst>
                              <p:par>
                                <p:cTn id="44" presetID="6" presetClass="entr" presetSubtype="16" fill="hold" grpId="0" nodeType="click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circle(in)">
                                      <p:cBhvr>
                                        <p:cTn id="46" dur="2000"/>
                                        <p:tgtEl>
                                          <p:spTgt spid="11"/>
                                        </p:tgtEl>
                                      </p:cBhvr>
                                    </p:animEffect>
                                  </p:childTnLst>
                                </p:cTn>
                              </p:par>
                            </p:childTnLst>
                          </p:cTn>
                        </p:par>
                      </p:childTnLst>
                    </p:cTn>
                  </p:par>
                  <p:par>
                    <p:cTn id="47" fill="hold">
                      <p:stCondLst>
                        <p:cond delay="indefinite"/>
                      </p:stCondLst>
                      <p:childTnLst>
                        <p:par>
                          <p:cTn id="48" fill="hold">
                            <p:stCondLst>
                              <p:cond delay="0"/>
                            </p:stCondLst>
                            <p:childTnLst>
                              <p:par>
                                <p:cTn id="49" presetID="6" presetClass="entr" presetSubtype="16"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circle(in)">
                                      <p:cBhvr>
                                        <p:cTn id="51" dur="2000"/>
                                        <p:tgtEl>
                                          <p:spTgt spid="13"/>
                                        </p:tgtEl>
                                      </p:cBhvr>
                                    </p:animEffect>
                                  </p:childTnLst>
                                </p:cTn>
                              </p:par>
                            </p:childTnLst>
                          </p:cTn>
                        </p:par>
                      </p:childTnLst>
                    </p:cTn>
                  </p:par>
                  <p:par>
                    <p:cTn id="52" fill="hold">
                      <p:stCondLst>
                        <p:cond delay="indefinite"/>
                      </p:stCondLst>
                      <p:childTnLst>
                        <p:par>
                          <p:cTn id="53" fill="hold">
                            <p:stCondLst>
                              <p:cond delay="0"/>
                            </p:stCondLst>
                            <p:childTnLst>
                              <p:par>
                                <p:cTn id="54" presetID="6" presetClass="entr" presetSubtype="16" fill="hold" grpId="0" nodeType="click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circle(in)">
                                      <p:cBhvr>
                                        <p:cTn id="56" dur="2000"/>
                                        <p:tgtEl>
                                          <p:spTgt spid="20"/>
                                        </p:tgtEl>
                                      </p:cBhvr>
                                    </p:animEffect>
                                  </p:childTnLst>
                                </p:cTn>
                              </p:par>
                            </p:childTnLst>
                          </p:cTn>
                        </p:par>
                      </p:childTnLst>
                    </p:cTn>
                  </p:par>
                  <p:par>
                    <p:cTn id="57" fill="hold">
                      <p:stCondLst>
                        <p:cond delay="indefinite"/>
                      </p:stCondLst>
                      <p:childTnLst>
                        <p:par>
                          <p:cTn id="58" fill="hold">
                            <p:stCondLst>
                              <p:cond delay="0"/>
                            </p:stCondLst>
                            <p:childTnLst>
                              <p:par>
                                <p:cTn id="59" presetID="6" presetClass="entr" presetSubtype="16" fill="hold" grpId="0" nodeType="click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circle(in)">
                                      <p:cBhvr>
                                        <p:cTn id="61" dur="2000"/>
                                        <p:tgtEl>
                                          <p:spTgt spid="21"/>
                                        </p:tgtEl>
                                      </p:cBhvr>
                                    </p:animEffect>
                                  </p:childTnLst>
                                </p:cTn>
                              </p:par>
                            </p:childTnLst>
                          </p:cTn>
                        </p:par>
                      </p:childTnLst>
                    </p:cTn>
                  </p:par>
                  <p:par>
                    <p:cTn id="62" fill="hold">
                      <p:stCondLst>
                        <p:cond delay="indefinite"/>
                      </p:stCondLst>
                      <p:childTnLst>
                        <p:par>
                          <p:cTn id="63" fill="hold">
                            <p:stCondLst>
                              <p:cond delay="0"/>
                            </p:stCondLst>
                            <p:childTnLst>
                              <p:par>
                                <p:cTn id="64" presetID="6" presetClass="entr" presetSubtype="16" fill="hold" grpId="0" nodeType="click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circle(in)">
                                      <p:cBhvr>
                                        <p:cTn id="66" dur="2000"/>
                                        <p:tgtEl>
                                          <p:spTgt spid="22"/>
                                        </p:tgtEl>
                                      </p:cBhvr>
                                    </p:animEffect>
                                  </p:childTnLst>
                                </p:cTn>
                              </p:par>
                            </p:childTnLst>
                          </p:cTn>
                        </p:par>
                      </p:childTnLst>
                    </p:cTn>
                  </p:par>
                  <p:par>
                    <p:cTn id="67" fill="hold">
                      <p:stCondLst>
                        <p:cond delay="indefinite"/>
                      </p:stCondLst>
                      <p:childTnLst>
                        <p:par>
                          <p:cTn id="68" fill="hold">
                            <p:stCondLst>
                              <p:cond delay="0"/>
                            </p:stCondLst>
                            <p:childTnLst>
                              <p:par>
                                <p:cTn id="69" presetID="6" presetClass="entr" presetSubtype="16" fill="hold" grpId="0" nodeType="clickEffect">
                                  <p:stCondLst>
                                    <p:cond delay="0"/>
                                  </p:stCondLst>
                                  <p:childTnLst>
                                    <p:set>
                                      <p:cBhvr>
                                        <p:cTn id="70" dur="1" fill="hold">
                                          <p:stCondLst>
                                            <p:cond delay="0"/>
                                          </p:stCondLst>
                                        </p:cTn>
                                        <p:tgtEl>
                                          <p:spTgt spid="23"/>
                                        </p:tgtEl>
                                        <p:attrNameLst>
                                          <p:attrName>style.visibility</p:attrName>
                                        </p:attrNameLst>
                                      </p:cBhvr>
                                      <p:to>
                                        <p:strVal val="visible"/>
                                      </p:to>
                                    </p:set>
                                    <p:animEffect transition="in" filter="circle(in)">
                                      <p:cBhvr>
                                        <p:cTn id="71" dur="2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animBg="1"/>
      <p:bldP spid="10" grpId="0" animBg="1"/>
      <p:bldP spid="11" grpId="0" animBg="1"/>
      <p:bldP spid="12" grpId="0" animBg="1"/>
      <p:bldP spid="13" grpId="0" animBg="1"/>
      <p:bldP spid="14" grpId="0" animBg="1"/>
      <p:bldP spid="15" grpId="0" animBg="1"/>
      <p:bldP spid="16" grpId="0" animBg="1"/>
      <p:bldP spid="20" grpId="0" animBg="1"/>
      <p:bldP spid="21" grpId="0" animBg="1"/>
      <p:bldP spid="22" grpId="0" animBg="1"/>
      <p:bldP spid="2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670</TotalTime>
  <Words>231</Words>
  <Application>Microsoft Office PowerPoint</Application>
  <PresentationFormat>On-screen Show (4:3)</PresentationFormat>
  <Paragraphs>56</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Tw Cen MT</vt:lpstr>
      <vt:lpstr>Tw Cen MT Condensed</vt:lpstr>
      <vt:lpstr>Wingdings 3</vt:lpstr>
      <vt:lpstr>Integral</vt:lpstr>
      <vt:lpstr> College of Law, Mustansiriyah U.    Second Year Course in legal English   2017-2018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of Law, Al-Mustansiriyah U. Course in: Mercantile Contracts  Fourth Year 2016-2017</dc:title>
  <dc:creator>Mein hp</dc:creator>
  <cp:lastModifiedBy>rania arts</cp:lastModifiedBy>
  <cp:revision>279</cp:revision>
  <dcterms:created xsi:type="dcterms:W3CDTF">2006-08-16T00:00:00Z</dcterms:created>
  <dcterms:modified xsi:type="dcterms:W3CDTF">2018-10-21T17:47:25Z</dcterms:modified>
</cp:coreProperties>
</file>