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6"/>
  </p:notesMasterIdLst>
  <p:handoutMasterIdLst>
    <p:handoutMasterId r:id="rId7"/>
  </p:handoutMasterIdLst>
  <p:sldIdLst>
    <p:sldId id="256" r:id="rId2"/>
    <p:sldId id="262" r:id="rId3"/>
    <p:sldId id="263" r:id="rId4"/>
    <p:sldId id="264"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C08707-0548-4BDB-BDE2-555F3C860DE1}">
          <p14:sldIdLst>
            <p14:sldId id="256"/>
          </p14:sldIdLst>
        </p14:section>
        <p14:section name="Untitled Section" id="{5EAD52DF-690E-4018-87BA-F95E26C0F838}">
          <p14:sldIdLst>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82AC"/>
    <a:srgbClr val="E6E6E6"/>
    <a:srgbClr val="B05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5" d="100"/>
          <a:sy n="65"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207A6D-2B51-46F1-899C-98D3C489031B}" type="datetimeFigureOut">
              <a:rPr lang="en-US" smtClean="0"/>
              <a:t>10/21/2018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0A6148-FD70-4756-8366-79DF3579D965}" type="slidenum">
              <a:rPr lang="en-US" smtClean="0"/>
              <a:t>‹#›</a:t>
            </a:fld>
            <a:endParaRPr lang="en-US"/>
          </a:p>
        </p:txBody>
      </p:sp>
    </p:spTree>
    <p:extLst>
      <p:ext uri="{BB962C8B-B14F-4D97-AF65-F5344CB8AC3E}">
        <p14:creationId xmlns:p14="http://schemas.microsoft.com/office/powerpoint/2010/main" val="299220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0CBBE-800F-4986-B774-9367575B6164}" type="datetimeFigureOut">
              <a:rPr lang="en-US" smtClean="0"/>
              <a:t>10/21/2018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D96-EDB2-43F7-9D59-8CBCF6D91F60}" type="slidenum">
              <a:rPr lang="en-US" smtClean="0"/>
              <a:t>‹#›</a:t>
            </a:fld>
            <a:endParaRPr lang="en-US"/>
          </a:p>
        </p:txBody>
      </p:sp>
    </p:spTree>
    <p:extLst>
      <p:ext uri="{BB962C8B-B14F-4D97-AF65-F5344CB8AC3E}">
        <p14:creationId xmlns:p14="http://schemas.microsoft.com/office/powerpoint/2010/main" val="197466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14997"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 y="152400"/>
            <a:ext cx="8839199" cy="533400"/>
          </a:xfrm>
        </p:spPr>
        <p:txBody>
          <a:bodyPr anchor="ctr">
            <a:normAutofit/>
          </a:bodyPr>
          <a:lstStyle>
            <a:lvl1pPr algn="r">
              <a:defRPr sz="4400" spc="2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3371849" y="-990600"/>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5287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2621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3456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00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7" name="Freeform 16"/>
          <p:cNvSpPr/>
          <p:nvPr userDrawn="1"/>
        </p:nvSpPr>
        <p:spPr>
          <a:xfrm>
            <a:off x="4762" y="0"/>
            <a:ext cx="9144000" cy="6858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p:cNvPicPr>
            <a:picLocks noChangeAspect="1"/>
          </p:cNvPicPr>
          <p:nvPr userDrawn="1"/>
        </p:nvPicPr>
        <p:blipFill>
          <a:blip r:embed="rId2"/>
          <a:stretch>
            <a:fillRect/>
          </a:stretch>
        </p:blipFill>
        <p:spPr>
          <a:xfrm>
            <a:off x="4763" y="0"/>
            <a:ext cx="9144000" cy="53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userDrawn="1"/>
        </p:nvPicPr>
        <p:blipFill>
          <a:blip r:embed="rId2"/>
          <a:stretch>
            <a:fillRect/>
          </a:stretch>
        </p:blipFill>
        <p:spPr>
          <a:xfrm>
            <a:off x="0" y="6324600"/>
            <a:ext cx="91440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a:outerShdw blurRad="50800" dist="50800" dir="5400000" algn="ctr" rotWithShape="0">
              <a:srgbClr val="000000">
                <a:alpha val="14000"/>
              </a:srgbClr>
            </a:outerShdw>
          </a:effectLst>
        </p:spPr>
      </p:pic>
    </p:spTree>
    <p:extLst>
      <p:ext uri="{BB962C8B-B14F-4D97-AF65-F5344CB8AC3E}">
        <p14:creationId xmlns:p14="http://schemas.microsoft.com/office/powerpoint/2010/main" val="32191527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6828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89579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836853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08266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126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934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836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563046"/>
      </p:ext>
    </p:extLst>
  </p:cSld>
  <p:clrMap bg1="lt1" tx1="dk1" bg2="lt2" tx2="dk2" accent1="accent1" accent2="accent2" accent3="accent3" accent4="accent4" accent5="accent5" accent6="accent6" hlink="hlink" folHlink="folHlink"/>
  <p:sldLayoutIdLst>
    <p:sldLayoutId id="2147483946" r:id="rId1"/>
    <p:sldLayoutId id="2147483958" r:id="rId2"/>
    <p:sldLayoutId id="2147483947" r:id="rId3"/>
    <p:sldLayoutId id="2147483949" r:id="rId4"/>
    <p:sldLayoutId id="2147483957" r:id="rId5"/>
    <p:sldLayoutId id="2147483950" r:id="rId6"/>
    <p:sldLayoutId id="2147483951" r:id="rId7"/>
    <p:sldLayoutId id="2147483952" r:id="rId8"/>
    <p:sldLayoutId id="2147483953" r:id="rId9"/>
    <p:sldLayoutId id="2147483954" r:id="rId10"/>
    <p:sldLayoutId id="2147483955" r:id="rId11"/>
    <p:sldLayoutId id="2147483956" r:id="rId12"/>
  </p:sldLayoutIdLst>
  <p:timing>
    <p:tnLst>
      <p:par>
        <p:cTn id="1" dur="indefinite" restart="never" nodeType="tmRoot"/>
      </p:par>
    </p:tnLst>
  </p:timing>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 y="4876800"/>
            <a:ext cx="5829300" cy="1905000"/>
          </a:xfrm>
        </p:spPr>
        <p:txBody>
          <a:bodyPr>
            <a:normAutofit/>
          </a:bodyPr>
          <a:lstStyle/>
          <a:p>
            <a:pPr algn="ctr"/>
            <a:r>
              <a:rPr lang="en-US" sz="2800" dirty="0" smtClean="0"/>
              <a:t>	</a:t>
            </a:r>
            <a:r>
              <a:rPr lang="en-US" sz="2400" dirty="0" smtClean="0"/>
              <a:t>College of Law, </a:t>
            </a:r>
            <a:r>
              <a:rPr lang="en-US" sz="2400" dirty="0" err="1" smtClean="0"/>
              <a:t>Mustansiriyah</a:t>
            </a:r>
            <a:r>
              <a:rPr lang="en-US" sz="2400" dirty="0" smtClean="0"/>
              <a:t> U.</a:t>
            </a:r>
            <a:br>
              <a:rPr lang="en-US" sz="2400" dirty="0" smtClean="0"/>
            </a:br>
            <a:r>
              <a:rPr lang="en-US" sz="2400" dirty="0" smtClean="0"/>
              <a:t/>
            </a:r>
            <a:br>
              <a:rPr lang="en-US" sz="2400" dirty="0" smtClean="0"/>
            </a:br>
            <a:r>
              <a:rPr lang="en-US" sz="2400" dirty="0" smtClean="0"/>
              <a:t>	 Second Year Course in legal English</a:t>
            </a:r>
            <a:br>
              <a:rPr lang="en-US" sz="2400" dirty="0" smtClean="0"/>
            </a:br>
            <a:r>
              <a:rPr lang="en-US" sz="2400" dirty="0" smtClean="0"/>
              <a:t/>
            </a:r>
            <a:br>
              <a:rPr lang="en-US" sz="2400" dirty="0" smtClean="0"/>
            </a:br>
            <a:r>
              <a:rPr lang="en-US" sz="2400" dirty="0" smtClean="0"/>
              <a:t> 2017-2018 </a:t>
            </a:r>
            <a:endParaRPr lang="ar-IQ" sz="2400" dirty="0"/>
          </a:p>
        </p:txBody>
      </p:sp>
      <p:sp>
        <p:nvSpPr>
          <p:cNvPr id="3" name="Subtitle 2"/>
          <p:cNvSpPr>
            <a:spLocks noGrp="1"/>
          </p:cNvSpPr>
          <p:nvPr>
            <p:ph type="subTitle" idx="1"/>
          </p:nvPr>
        </p:nvSpPr>
        <p:spPr>
          <a:xfrm>
            <a:off x="6324600" y="4953000"/>
            <a:ext cx="2819400" cy="1905000"/>
          </a:xfrm>
        </p:spPr>
        <p:txBody>
          <a:bodyPr>
            <a:normAutofit/>
          </a:bodyPr>
          <a:lstStyle/>
          <a:p>
            <a:r>
              <a:rPr lang="en-US" dirty="0" smtClean="0"/>
              <a:t>Textbook:</a:t>
            </a:r>
            <a:r>
              <a:rPr lang="en-US" dirty="0"/>
              <a:t> </a:t>
            </a:r>
            <a:r>
              <a:rPr lang="en-US" dirty="0" smtClean="0"/>
              <a:t>Constitutional </a:t>
            </a:r>
            <a:r>
              <a:rPr lang="en-US" dirty="0"/>
              <a:t>and </a:t>
            </a:r>
            <a:r>
              <a:rPr lang="en-US" dirty="0" smtClean="0"/>
              <a:t>Administrative Law</a:t>
            </a:r>
          </a:p>
          <a:p>
            <a:r>
              <a:rPr lang="en-US" dirty="0" smtClean="0"/>
              <a:t>Author: S. J. Al-</a:t>
            </a:r>
            <a:r>
              <a:rPr lang="en-US" dirty="0" err="1" smtClean="0"/>
              <a:t>Kadhem</a:t>
            </a:r>
            <a:r>
              <a:rPr lang="en-US" dirty="0"/>
              <a:t/>
            </a:r>
            <a:br>
              <a:rPr lang="en-US" dirty="0"/>
            </a:br>
            <a:endParaRPr lang="en-US" dirty="0" smtClean="0"/>
          </a:p>
          <a:p>
            <a:r>
              <a:rPr lang="en-US" dirty="0" smtClean="0"/>
              <a:t>Instructor: </a:t>
            </a:r>
          </a:p>
          <a:p>
            <a:r>
              <a:rPr lang="en-US" dirty="0" smtClean="0"/>
              <a:t>Asst. Lect. Rania Adnan Aziz</a:t>
            </a:r>
          </a:p>
          <a:p>
            <a:endParaRPr lang="ar-IQ"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8844" y="88490"/>
            <a:ext cx="3398956" cy="4788310"/>
          </a:xfrm>
          <a:prstGeom prst="rect">
            <a:avLst/>
          </a:prstGeom>
        </p:spPr>
      </p:pic>
      <p:pic>
        <p:nvPicPr>
          <p:cNvPr id="1026" name="Picture 2" descr="ÙÙØºÙ Ø§ÙØ¬Ø§ÙØ¹Ø©"/>
          <p:cNvPicPr>
            <a:picLocks noChangeAspect="1" noChangeArrowheads="1"/>
          </p:cNvPicPr>
          <p:nvPr/>
        </p:nvPicPr>
        <p:blipFill>
          <a:blip r:embed="rId3">
            <a:extLst>
              <a:ext uri="{BEBA8EAE-BF5A-486C-A8C5-ECC9F3942E4B}">
                <a14:imgProps xmlns:a14="http://schemas.microsoft.com/office/drawing/2010/main">
                  <a14:imgLayer r:embed="rId4">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0" y="5105400"/>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0-#ppt_w/2"/>
                                          </p:val>
                                        </p:tav>
                                        <p:tav tm="100000">
                                          <p:val>
                                            <p:strVal val="#ppt_x"/>
                                          </p:val>
                                        </p:tav>
                                      </p:tavLst>
                                    </p:anim>
                                    <p:anim calcmode="lin" valueType="num">
                                      <p:cBhvr additive="base">
                                        <p:cTn id="13" dur="1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par>
                          <p:cTn id="18" fill="hold">
                            <p:stCondLst>
                              <p:cond delay="4000"/>
                            </p:stCondLst>
                            <p:childTnLst>
                              <p:par>
                                <p:cTn id="19" presetID="2" presetClass="entr" presetSubtype="4"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1295400"/>
            <a:ext cx="9118978" cy="1200329"/>
          </a:xfrm>
          <a:prstGeom prst="rect">
            <a:avLst/>
          </a:prstGeom>
          <a:noFill/>
        </p:spPr>
        <p:txBody>
          <a:bodyPr wrap="square" rtlCol="0">
            <a:spAutoFit/>
          </a:bodyPr>
          <a:lstStyle/>
          <a:p>
            <a:r>
              <a:rPr lang="en-US" dirty="0"/>
              <a:t>Lecture </a:t>
            </a:r>
            <a:r>
              <a:rPr lang="en-US" dirty="0" smtClean="0"/>
              <a:t>10 </a:t>
            </a:r>
            <a:r>
              <a:rPr lang="en-US" dirty="0" smtClean="0"/>
              <a:t>Part One: Constitutional Law </a:t>
            </a:r>
          </a:p>
          <a:p>
            <a:endParaRPr lang="en-US" dirty="0" smtClean="0"/>
          </a:p>
          <a:p>
            <a:pPr algn="ctr"/>
            <a:r>
              <a:rPr lang="en-US" dirty="0" smtClean="0"/>
              <a:t>Chapter Four</a:t>
            </a:r>
          </a:p>
          <a:p>
            <a:pPr algn="ctr"/>
            <a:r>
              <a:rPr lang="en-US" dirty="0" smtClean="0"/>
              <a:t>Contents of Constitution</a:t>
            </a:r>
          </a:p>
        </p:txBody>
      </p:sp>
      <p:sp>
        <p:nvSpPr>
          <p:cNvPr id="8" name="TextBox 7"/>
          <p:cNvSpPr txBox="1"/>
          <p:nvPr/>
        </p:nvSpPr>
        <p:spPr>
          <a:xfrm>
            <a:off x="25021" y="2667000"/>
            <a:ext cx="8890379" cy="2031325"/>
          </a:xfrm>
          <a:prstGeom prst="rect">
            <a:avLst/>
          </a:prstGeom>
          <a:noFill/>
        </p:spPr>
        <p:txBody>
          <a:bodyPr wrap="square" rtlCol="0">
            <a:spAutoFit/>
          </a:bodyPr>
          <a:lstStyle/>
          <a:p>
            <a:endParaRPr lang="en-US" b="1" dirty="0" smtClean="0"/>
          </a:p>
          <a:p>
            <a:r>
              <a:rPr lang="en-US" b="1" dirty="0" smtClean="0"/>
              <a:t>Preamble </a:t>
            </a:r>
            <a:endParaRPr lang="en-US" b="1" dirty="0" smtClean="0"/>
          </a:p>
          <a:p>
            <a:endParaRPr lang="en-US" dirty="0" smtClean="0"/>
          </a:p>
          <a:p>
            <a:r>
              <a:rPr lang="en-US" dirty="0" smtClean="0"/>
              <a:t>A preamble, which is found in most constitutions, narrates the steps by which the constitution has come to be passed. It also enumerates the general principles and aims which have inspired the makers concerned to draw up the constitution.</a:t>
            </a:r>
          </a:p>
          <a:p>
            <a:endParaRPr lang="en-US" dirty="0" smtClean="0"/>
          </a:p>
        </p:txBody>
      </p:sp>
    </p:spTree>
    <p:extLst>
      <p:ext uri="{BB962C8B-B14F-4D97-AF65-F5344CB8AC3E}">
        <p14:creationId xmlns:p14="http://schemas.microsoft.com/office/powerpoint/2010/main" val="333221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1754326"/>
          </a:xfrm>
          <a:prstGeom prst="rect">
            <a:avLst/>
          </a:prstGeom>
        </p:spPr>
        <p:txBody>
          <a:bodyPr wrap="square">
            <a:spAutoFit/>
          </a:bodyPr>
          <a:lstStyle/>
          <a:p>
            <a:r>
              <a:rPr lang="en-US" dirty="0"/>
              <a:t>Lecture </a:t>
            </a:r>
            <a:r>
              <a:rPr lang="en-US" dirty="0" smtClean="0"/>
              <a:t>10 </a:t>
            </a:r>
            <a:r>
              <a:rPr lang="en-US" dirty="0"/>
              <a:t>Part One: Constitutional Law </a:t>
            </a:r>
            <a:endParaRPr lang="en-US" dirty="0" smtClean="0"/>
          </a:p>
          <a:p>
            <a:endParaRPr lang="en-US" dirty="0" smtClean="0"/>
          </a:p>
          <a:p>
            <a:pPr algn="ctr"/>
            <a:r>
              <a:rPr lang="en-US" dirty="0"/>
              <a:t>Chapter </a:t>
            </a:r>
            <a:r>
              <a:rPr lang="en-US" dirty="0" smtClean="0"/>
              <a:t>Four</a:t>
            </a:r>
            <a:endParaRPr lang="en-US" dirty="0"/>
          </a:p>
          <a:p>
            <a:pPr algn="ctr"/>
            <a:r>
              <a:rPr lang="en-US" dirty="0" smtClean="0"/>
              <a:t>Contents of Constitution</a:t>
            </a:r>
          </a:p>
          <a:p>
            <a:endParaRPr lang="en-US" dirty="0" smtClean="0"/>
          </a:p>
          <a:p>
            <a:endParaRPr lang="en-US" dirty="0" smtClean="0"/>
          </a:p>
        </p:txBody>
      </p:sp>
      <p:sp>
        <p:nvSpPr>
          <p:cNvPr id="4" name="TextBox 3"/>
          <p:cNvSpPr txBox="1"/>
          <p:nvPr/>
        </p:nvSpPr>
        <p:spPr>
          <a:xfrm>
            <a:off x="228600" y="3006477"/>
            <a:ext cx="8458200" cy="2308324"/>
          </a:xfrm>
          <a:prstGeom prst="rect">
            <a:avLst/>
          </a:prstGeom>
          <a:noFill/>
        </p:spPr>
        <p:txBody>
          <a:bodyPr wrap="square" rtlCol="0" anchor="ctr">
            <a:spAutoFit/>
          </a:bodyPr>
          <a:lstStyle/>
          <a:p>
            <a:r>
              <a:rPr lang="en-US" dirty="0" smtClean="0"/>
              <a:t>There are differences of </a:t>
            </a:r>
            <a:r>
              <a:rPr lang="en-US" dirty="0" smtClean="0"/>
              <a:t>opinion on the legal value of the preamble.</a:t>
            </a:r>
          </a:p>
          <a:p>
            <a:endParaRPr lang="en-US" dirty="0"/>
          </a:p>
          <a:p>
            <a:r>
              <a:rPr lang="en-US" dirty="0" smtClean="0"/>
              <a:t>Some constitutional writers say that a preamble to a constitution is not itself part of the constitution. It is, therefore, part of the law. It has just a moral value.</a:t>
            </a:r>
          </a:p>
          <a:p>
            <a:endParaRPr lang="en-US" dirty="0"/>
          </a:p>
          <a:p>
            <a:r>
              <a:rPr lang="en-US" dirty="0" smtClean="0"/>
              <a:t>Others maintain that the preamble is an integral part of the constitution. It acts as a restraint on those who exercise legislative or executive power. It also binds the authorities concerned to pursue certain economic and social policies.</a:t>
            </a:r>
            <a:endParaRPr lang="en-US" dirty="0" smtClean="0"/>
          </a:p>
        </p:txBody>
      </p:sp>
    </p:spTree>
    <p:extLst>
      <p:ext uri="{BB962C8B-B14F-4D97-AF65-F5344CB8AC3E}">
        <p14:creationId xmlns:p14="http://schemas.microsoft.com/office/powerpoint/2010/main" val="219048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1754326"/>
          </a:xfrm>
          <a:prstGeom prst="rect">
            <a:avLst/>
          </a:prstGeom>
        </p:spPr>
        <p:txBody>
          <a:bodyPr wrap="square">
            <a:spAutoFit/>
          </a:bodyPr>
          <a:lstStyle/>
          <a:p>
            <a:r>
              <a:rPr lang="en-US" dirty="0"/>
              <a:t>Lecture </a:t>
            </a:r>
            <a:r>
              <a:rPr lang="en-US" dirty="0" smtClean="0"/>
              <a:t>10 </a:t>
            </a:r>
            <a:r>
              <a:rPr lang="en-US" dirty="0"/>
              <a:t>Part One: Constitutional Law </a:t>
            </a:r>
            <a:endParaRPr lang="en-US" dirty="0" smtClean="0"/>
          </a:p>
          <a:p>
            <a:endParaRPr lang="en-US" dirty="0" smtClean="0"/>
          </a:p>
          <a:p>
            <a:pPr algn="ctr"/>
            <a:r>
              <a:rPr lang="en-US" dirty="0"/>
              <a:t>Chapter </a:t>
            </a:r>
            <a:r>
              <a:rPr lang="en-US" dirty="0" smtClean="0"/>
              <a:t>Four</a:t>
            </a:r>
            <a:endParaRPr lang="en-US" dirty="0"/>
          </a:p>
          <a:p>
            <a:pPr algn="ctr"/>
            <a:r>
              <a:rPr lang="en-US" dirty="0"/>
              <a:t>Contents of Constitution</a:t>
            </a:r>
          </a:p>
          <a:p>
            <a:endParaRPr lang="en-US" dirty="0" smtClean="0"/>
          </a:p>
          <a:p>
            <a:endParaRPr lang="en-US" dirty="0" smtClean="0"/>
          </a:p>
        </p:txBody>
      </p:sp>
      <p:sp>
        <p:nvSpPr>
          <p:cNvPr id="6" name="TextBox 5"/>
          <p:cNvSpPr txBox="1"/>
          <p:nvPr/>
        </p:nvSpPr>
        <p:spPr>
          <a:xfrm>
            <a:off x="101220" y="2286000"/>
            <a:ext cx="9042780" cy="369332"/>
          </a:xfrm>
          <a:prstGeom prst="rect">
            <a:avLst/>
          </a:prstGeom>
          <a:noFill/>
        </p:spPr>
        <p:txBody>
          <a:bodyPr wrap="square" rtlCol="0">
            <a:spAutoFit/>
          </a:bodyPr>
          <a:lstStyle/>
          <a:p>
            <a:pPr algn="ctr"/>
            <a:r>
              <a:rPr lang="en-US" b="1" dirty="0" smtClean="0"/>
              <a:t>Some of the important/new words and terms that appear in this section</a:t>
            </a:r>
          </a:p>
        </p:txBody>
      </p:sp>
      <p:sp>
        <p:nvSpPr>
          <p:cNvPr id="7" name="Cloud 6"/>
          <p:cNvSpPr/>
          <p:nvPr/>
        </p:nvSpPr>
        <p:spPr>
          <a:xfrm>
            <a:off x="4114800" y="4495800"/>
            <a:ext cx="1905000"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Draw up</a:t>
            </a:r>
            <a:endParaRPr lang="en-US" dirty="0"/>
          </a:p>
        </p:txBody>
      </p:sp>
      <p:sp>
        <p:nvSpPr>
          <p:cNvPr id="8" name="Cloud 7"/>
          <p:cNvSpPr/>
          <p:nvPr/>
        </p:nvSpPr>
        <p:spPr>
          <a:xfrm>
            <a:off x="3048000" y="2819400"/>
            <a:ext cx="2209800"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narrate</a:t>
            </a:r>
            <a:endParaRPr lang="en-US" dirty="0"/>
          </a:p>
        </p:txBody>
      </p:sp>
      <p:sp>
        <p:nvSpPr>
          <p:cNvPr id="10" name="Cloud 9"/>
          <p:cNvSpPr/>
          <p:nvPr/>
        </p:nvSpPr>
        <p:spPr>
          <a:xfrm>
            <a:off x="1168021" y="3733800"/>
            <a:ext cx="2184779"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enumerate</a:t>
            </a:r>
            <a:endParaRPr lang="en-US" dirty="0"/>
          </a:p>
        </p:txBody>
      </p:sp>
      <p:sp>
        <p:nvSpPr>
          <p:cNvPr id="11" name="Cloud 10"/>
          <p:cNvSpPr/>
          <p:nvPr/>
        </p:nvSpPr>
        <p:spPr>
          <a:xfrm>
            <a:off x="914400" y="5334000"/>
            <a:ext cx="13986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value</a:t>
            </a:r>
            <a:endParaRPr lang="en-US" dirty="0"/>
          </a:p>
        </p:txBody>
      </p:sp>
      <p:sp>
        <p:nvSpPr>
          <p:cNvPr id="12" name="Cloud 11"/>
          <p:cNvSpPr/>
          <p:nvPr/>
        </p:nvSpPr>
        <p:spPr>
          <a:xfrm>
            <a:off x="685800" y="2895600"/>
            <a:ext cx="1676399" cy="6096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preamble</a:t>
            </a:r>
            <a:endParaRPr lang="en-US" dirty="0"/>
          </a:p>
        </p:txBody>
      </p:sp>
      <p:sp>
        <p:nvSpPr>
          <p:cNvPr id="13" name="Cloud 12"/>
          <p:cNvSpPr/>
          <p:nvPr/>
        </p:nvSpPr>
        <p:spPr>
          <a:xfrm>
            <a:off x="5105400" y="5181600"/>
            <a:ext cx="19320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exercise</a:t>
            </a:r>
            <a:endParaRPr lang="en-US" dirty="0"/>
          </a:p>
        </p:txBody>
      </p:sp>
      <p:sp>
        <p:nvSpPr>
          <p:cNvPr id="14" name="Cloud 13"/>
          <p:cNvSpPr/>
          <p:nvPr/>
        </p:nvSpPr>
        <p:spPr>
          <a:xfrm>
            <a:off x="6286502" y="3109438"/>
            <a:ext cx="217169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steps</a:t>
            </a:r>
            <a:endParaRPr lang="en-US" dirty="0"/>
          </a:p>
        </p:txBody>
      </p:sp>
      <p:sp>
        <p:nvSpPr>
          <p:cNvPr id="15" name="Cloud 14"/>
          <p:cNvSpPr/>
          <p:nvPr/>
        </p:nvSpPr>
        <p:spPr>
          <a:xfrm>
            <a:off x="6449962" y="4267200"/>
            <a:ext cx="20844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aims</a:t>
            </a:r>
            <a:endParaRPr lang="en-US" dirty="0"/>
          </a:p>
        </p:txBody>
      </p:sp>
      <p:sp>
        <p:nvSpPr>
          <p:cNvPr id="16" name="Cloud 15"/>
          <p:cNvSpPr/>
          <p:nvPr/>
        </p:nvSpPr>
        <p:spPr>
          <a:xfrm>
            <a:off x="3076267" y="5552478"/>
            <a:ext cx="1876733" cy="695922"/>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policies</a:t>
            </a:r>
            <a:endParaRPr lang="en-US" dirty="0"/>
          </a:p>
        </p:txBody>
      </p:sp>
      <p:sp>
        <p:nvSpPr>
          <p:cNvPr id="20" name="Cloud 19"/>
          <p:cNvSpPr/>
          <p:nvPr/>
        </p:nvSpPr>
        <p:spPr>
          <a:xfrm>
            <a:off x="2411361" y="4648200"/>
            <a:ext cx="1589137"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restraint</a:t>
            </a:r>
            <a:endParaRPr lang="en-US" dirty="0"/>
          </a:p>
        </p:txBody>
      </p:sp>
      <p:sp>
        <p:nvSpPr>
          <p:cNvPr id="21" name="Cloud 20"/>
          <p:cNvSpPr/>
          <p:nvPr/>
        </p:nvSpPr>
        <p:spPr>
          <a:xfrm>
            <a:off x="3733799" y="3581400"/>
            <a:ext cx="2362201"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Be passed</a:t>
            </a:r>
            <a:endParaRPr lang="en-US" dirty="0"/>
          </a:p>
        </p:txBody>
      </p:sp>
      <p:sp>
        <p:nvSpPr>
          <p:cNvPr id="22" name="Cloud 21"/>
          <p:cNvSpPr/>
          <p:nvPr/>
        </p:nvSpPr>
        <p:spPr>
          <a:xfrm>
            <a:off x="6830962" y="5562600"/>
            <a:ext cx="20844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pursue</a:t>
            </a:r>
            <a:endParaRPr lang="en-US" dirty="0"/>
          </a:p>
        </p:txBody>
      </p:sp>
      <p:sp>
        <p:nvSpPr>
          <p:cNvPr id="23" name="Cloud 22"/>
          <p:cNvSpPr/>
          <p:nvPr/>
        </p:nvSpPr>
        <p:spPr>
          <a:xfrm>
            <a:off x="152400" y="4495800"/>
            <a:ext cx="13986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moral</a:t>
            </a:r>
            <a:endParaRPr lang="en-US" dirty="0"/>
          </a:p>
        </p:txBody>
      </p:sp>
    </p:spTree>
    <p:extLst>
      <p:ext uri="{BB962C8B-B14F-4D97-AF65-F5344CB8AC3E}">
        <p14:creationId xmlns:p14="http://schemas.microsoft.com/office/powerpoint/2010/main" val="57389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ircle(in)">
                                      <p:cBhvr>
                                        <p:cTn id="11" dur="2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2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ircle(in)">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ircle(in)">
                                      <p:cBhvr>
                                        <p:cTn id="26" dur="2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circle(in)">
                                      <p:cBhvr>
                                        <p:cTn id="31" dur="20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circle(in)">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circle(in)">
                                      <p:cBhvr>
                                        <p:cTn id="41" dur="20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ircle(in)">
                                      <p:cBhvr>
                                        <p:cTn id="51" dur="2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circle(in)">
                                      <p:cBhvr>
                                        <p:cTn id="56" dur="20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circle(in)">
                                      <p:cBhvr>
                                        <p:cTn id="61" dur="20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circle(in)">
                                      <p:cBhvr>
                                        <p:cTn id="66" dur="20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circle(in)">
                                      <p:cBhvr>
                                        <p:cTn id="71"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P spid="11" grpId="0" animBg="1"/>
      <p:bldP spid="12" grpId="0" animBg="1"/>
      <p:bldP spid="13" grpId="0" animBg="1"/>
      <p:bldP spid="14" grpId="0" animBg="1"/>
      <p:bldP spid="15" grpId="0" animBg="1"/>
      <p:bldP spid="16" grpId="0" animBg="1"/>
      <p:bldP spid="20" grpId="0" animBg="1"/>
      <p:bldP spid="21" grpId="0" animBg="1"/>
      <p:bldP spid="22" grpId="0" animBg="1"/>
      <p:bldP spid="2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670</TotalTime>
  <Words>231</Words>
  <Application>Microsoft Office PowerPoint</Application>
  <PresentationFormat>On-screen Show (4:3)</PresentationFormat>
  <Paragraphs>56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Tw Cen MT</vt:lpstr>
      <vt:lpstr>Tw Cen MT Condensed</vt:lpstr>
      <vt:lpstr>Wingdings 3</vt:lpstr>
      <vt:lpstr>Integral</vt:lpstr>
      <vt:lpstr> College of Law, Mustansiriyah U.    Second Year Course in legal English   2017-2018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Law, Al-Mustansiriyah U. Course in: Mercantile Contracts  Fourth Year 2016-2017</dc:title>
  <dc:creator>Mein hp</dc:creator>
  <cp:lastModifiedBy>rania arts</cp:lastModifiedBy>
  <cp:revision>279</cp:revision>
  <dcterms:created xsi:type="dcterms:W3CDTF">2006-08-16T00:00:00Z</dcterms:created>
  <dcterms:modified xsi:type="dcterms:W3CDTF">2018-10-21T17:47:25Z</dcterms:modified>
</cp:coreProperties>
</file>