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5" r:id="rId1"/>
  </p:sldMasterIdLst>
  <p:notesMasterIdLst>
    <p:notesMasterId r:id="rId6"/>
  </p:notesMasterIdLst>
  <p:handoutMasterIdLst>
    <p:handoutMasterId r:id="rId7"/>
  </p:handoutMasterIdLst>
  <p:sldIdLst>
    <p:sldId id="256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8C08707-0548-4BDB-BDE2-555F3C860DE1}">
          <p14:sldIdLst>
            <p14:sldId id="256"/>
          </p14:sldIdLst>
        </p14:section>
        <p14:section name="Untitled Section" id="{5EAD52DF-690E-4018-87BA-F95E26C0F838}">
          <p14:sldIdLst>
            <p14:sldId id="262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82AC"/>
    <a:srgbClr val="E6E6E6"/>
    <a:srgbClr val="B05C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14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85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07A6D-2B51-46F1-899C-98D3C489031B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A6148-FD70-4756-8366-79DF3579D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204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0CBBE-800F-4986-B774-9367575B6164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45D96-EDB2-43F7-9D59-8CBCF6D91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64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14997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839199" cy="53340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71849" y="-990600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5528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7262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56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6006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/>
          <p:cNvSpPr/>
          <p:nvPr userDrawn="1"/>
        </p:nvSpPr>
        <p:spPr>
          <a:xfrm>
            <a:off x="4762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63" y="0"/>
            <a:ext cx="9144000" cy="533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24600"/>
            <a:ext cx="9144000" cy="533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effectLst>
            <a:outerShdw blurRad="50800" dist="50800" dir="5400000" algn="ctr" rotWithShape="0">
              <a:srgbClr val="000000">
                <a:alpha val="14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19152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28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957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685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26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62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40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365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6563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58" r:id="rId2"/>
    <p:sldLayoutId id="2147483947" r:id="rId3"/>
    <p:sldLayoutId id="2147483949" r:id="rId4"/>
    <p:sldLayoutId id="2147483957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  <p:sldLayoutId id="2147483956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" y="4876800"/>
            <a:ext cx="5829300" cy="1905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	</a:t>
            </a:r>
            <a:r>
              <a:rPr lang="en-US" sz="2400" dirty="0" smtClean="0"/>
              <a:t>College of Law, </a:t>
            </a:r>
            <a:r>
              <a:rPr lang="en-US" sz="2400" dirty="0" err="1" smtClean="0"/>
              <a:t>Mustansiriyah</a:t>
            </a:r>
            <a:r>
              <a:rPr lang="en-US" sz="2400" dirty="0" smtClean="0"/>
              <a:t> U.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 Second Year Course in legal English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2017-2018 </a:t>
            </a:r>
            <a:endParaRPr lang="ar-IQ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24600" y="4953000"/>
            <a:ext cx="28194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Textbook:</a:t>
            </a:r>
            <a:r>
              <a:rPr lang="en-US" dirty="0"/>
              <a:t> </a:t>
            </a:r>
            <a:r>
              <a:rPr lang="en-US" dirty="0" smtClean="0"/>
              <a:t>Constitutional </a:t>
            </a:r>
            <a:r>
              <a:rPr lang="en-US" dirty="0"/>
              <a:t>and </a:t>
            </a:r>
            <a:r>
              <a:rPr lang="en-US" dirty="0" smtClean="0"/>
              <a:t>Administrative Law</a:t>
            </a:r>
          </a:p>
          <a:p>
            <a:r>
              <a:rPr lang="en-US" dirty="0" smtClean="0"/>
              <a:t>Author: S. J. Al-</a:t>
            </a:r>
            <a:r>
              <a:rPr lang="en-US" dirty="0" err="1" smtClean="0"/>
              <a:t>Kadhem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Instructor: </a:t>
            </a:r>
          </a:p>
          <a:p>
            <a:r>
              <a:rPr lang="en-US" dirty="0" smtClean="0"/>
              <a:t>Asst. Lect. Rania Adnan Aziz</a:t>
            </a:r>
          </a:p>
          <a:p>
            <a:endParaRPr lang="ar-IQ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844" y="88490"/>
            <a:ext cx="3398956" cy="4788310"/>
          </a:xfrm>
          <a:prstGeom prst="rect">
            <a:avLst/>
          </a:prstGeom>
        </p:spPr>
      </p:pic>
      <p:pic>
        <p:nvPicPr>
          <p:cNvPr id="1026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5400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68021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Second Year Course in legal English</a:t>
            </a:r>
          </a:p>
          <a:p>
            <a:pPr algn="ctr"/>
            <a:r>
              <a:rPr lang="en-US" sz="2000" dirty="0" smtClean="0"/>
              <a:t>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3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022" y="1295400"/>
            <a:ext cx="91189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Lecture </a:t>
            </a:r>
            <a:r>
              <a:rPr lang="en-US" dirty="0" smtClean="0"/>
              <a:t>09 Part One: Constitutional Law </a:t>
            </a:r>
          </a:p>
          <a:p>
            <a:endParaRPr lang="en-US" dirty="0" smtClean="0"/>
          </a:p>
          <a:p>
            <a:pPr algn="ctr"/>
            <a:r>
              <a:rPr lang="en-US" dirty="0" smtClean="0"/>
              <a:t>Chapter Four</a:t>
            </a:r>
          </a:p>
          <a:p>
            <a:pPr algn="ctr"/>
            <a:r>
              <a:rPr lang="en-US" dirty="0" smtClean="0"/>
              <a:t>Contents of Constitution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021" y="2667000"/>
            <a:ext cx="889037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Directive principles of state policy</a:t>
            </a:r>
          </a:p>
          <a:p>
            <a:endParaRPr lang="en-US" dirty="0" smtClean="0"/>
          </a:p>
          <a:p>
            <a:r>
              <a:rPr lang="en-US" dirty="0" smtClean="0"/>
              <a:t>A considerable number of constitutions contain directive principles of state policy. These principles set out the economic, social and political goals of the constitutional system concerned. </a:t>
            </a:r>
          </a:p>
          <a:p>
            <a:endParaRPr lang="en-US" dirty="0"/>
          </a:p>
          <a:p>
            <a:r>
              <a:rPr lang="en-US" dirty="0" smtClean="0"/>
              <a:t>They also impose certain obligations on the state to take positive action in certain directions. They aim to promote the welfare of the people and achieve social democracy.</a:t>
            </a:r>
          </a:p>
        </p:txBody>
      </p:sp>
    </p:spTree>
    <p:extLst>
      <p:ext uri="{BB962C8B-B14F-4D97-AF65-F5344CB8AC3E}">
        <p14:creationId xmlns:p14="http://schemas.microsoft.com/office/powerpoint/2010/main" val="333221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43000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Second Year Course in legal English</a:t>
            </a:r>
          </a:p>
          <a:p>
            <a:pPr algn="ctr"/>
            <a:r>
              <a:rPr lang="en-US" sz="2000" dirty="0" smtClean="0"/>
              <a:t>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3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5022" y="1106269"/>
            <a:ext cx="911897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Lecture </a:t>
            </a:r>
            <a:r>
              <a:rPr lang="en-US" dirty="0" smtClean="0"/>
              <a:t>09 </a:t>
            </a:r>
            <a:r>
              <a:rPr lang="en-US" dirty="0"/>
              <a:t>Part One: Constitutional Law </a:t>
            </a:r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/>
              <a:t>Chapter </a:t>
            </a:r>
            <a:r>
              <a:rPr lang="en-US" dirty="0" smtClean="0"/>
              <a:t>Four</a:t>
            </a:r>
            <a:endParaRPr lang="en-US" dirty="0"/>
          </a:p>
          <a:p>
            <a:pPr algn="ctr"/>
            <a:r>
              <a:rPr lang="en-US" dirty="0" smtClean="0"/>
              <a:t>Contents of Constitution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8600" y="3006474"/>
            <a:ext cx="8458200" cy="23083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b="1" dirty="0" smtClean="0"/>
              <a:t>Examples of directive principles</a:t>
            </a:r>
          </a:p>
          <a:p>
            <a:endParaRPr lang="en-US" b="1" dirty="0" smtClean="0"/>
          </a:p>
          <a:p>
            <a:r>
              <a:rPr lang="en-US" dirty="0" smtClean="0"/>
              <a:t>1- all citizens, irrespective of sex, equally have the right to an adequate means of livelihood</a:t>
            </a:r>
          </a:p>
          <a:p>
            <a:r>
              <a:rPr lang="en-US" dirty="0" smtClean="0"/>
              <a:t>2- equality of opportunity is guaranteed to all citizens</a:t>
            </a:r>
          </a:p>
          <a:p>
            <a:r>
              <a:rPr lang="en-US" dirty="0" smtClean="0"/>
              <a:t>3- equal pay for equal work for both men and women</a:t>
            </a:r>
          </a:p>
          <a:p>
            <a:r>
              <a:rPr lang="en-US" dirty="0" smtClean="0"/>
              <a:t>4- the right to work, education and public assistance in cases of unemployment, old age, sickness and disablement is secured.</a:t>
            </a:r>
          </a:p>
        </p:txBody>
      </p:sp>
    </p:spTree>
    <p:extLst>
      <p:ext uri="{BB962C8B-B14F-4D97-AF65-F5344CB8AC3E}">
        <p14:creationId xmlns:p14="http://schemas.microsoft.com/office/powerpoint/2010/main" val="219048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43000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Second Year Course in legal English</a:t>
            </a:r>
          </a:p>
          <a:p>
            <a:pPr algn="ctr"/>
            <a:r>
              <a:rPr lang="en-US" sz="2000" dirty="0" smtClean="0"/>
              <a:t>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3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5022" y="1106269"/>
            <a:ext cx="911897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Lecture </a:t>
            </a:r>
            <a:r>
              <a:rPr lang="en-US" dirty="0" smtClean="0"/>
              <a:t>09 </a:t>
            </a:r>
            <a:r>
              <a:rPr lang="en-US" dirty="0"/>
              <a:t>Part One: Constitutional Law </a:t>
            </a:r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/>
              <a:t>Chapter </a:t>
            </a:r>
            <a:r>
              <a:rPr lang="en-US" dirty="0" smtClean="0"/>
              <a:t>Four</a:t>
            </a:r>
            <a:endParaRPr lang="en-US" dirty="0"/>
          </a:p>
          <a:p>
            <a:pPr algn="ctr"/>
            <a:r>
              <a:rPr lang="en-US" dirty="0"/>
              <a:t>Contents of Constitution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01220" y="2286000"/>
            <a:ext cx="9042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Some of the important/new words and terms that appear in this section</a:t>
            </a:r>
          </a:p>
        </p:txBody>
      </p:sp>
      <p:sp>
        <p:nvSpPr>
          <p:cNvPr id="7" name="Cloud 6"/>
          <p:cNvSpPr/>
          <p:nvPr/>
        </p:nvSpPr>
        <p:spPr>
          <a:xfrm>
            <a:off x="3810000" y="4114800"/>
            <a:ext cx="1905000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equally</a:t>
            </a:r>
            <a:endParaRPr lang="en-US" dirty="0"/>
          </a:p>
        </p:txBody>
      </p:sp>
      <p:sp>
        <p:nvSpPr>
          <p:cNvPr id="8" name="Cloud 7"/>
          <p:cNvSpPr/>
          <p:nvPr/>
        </p:nvSpPr>
        <p:spPr>
          <a:xfrm>
            <a:off x="3048000" y="2819400"/>
            <a:ext cx="2209800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considerable</a:t>
            </a:r>
            <a:endParaRPr lang="en-US" dirty="0"/>
          </a:p>
        </p:txBody>
      </p:sp>
      <p:sp>
        <p:nvSpPr>
          <p:cNvPr id="10" name="Cloud 9"/>
          <p:cNvSpPr/>
          <p:nvPr/>
        </p:nvSpPr>
        <p:spPr>
          <a:xfrm>
            <a:off x="1168021" y="3733800"/>
            <a:ext cx="2184779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irrespective</a:t>
            </a:r>
            <a:endParaRPr lang="en-US" dirty="0"/>
          </a:p>
        </p:txBody>
      </p:sp>
      <p:sp>
        <p:nvSpPr>
          <p:cNvPr id="11" name="Cloud 10"/>
          <p:cNvSpPr/>
          <p:nvPr/>
        </p:nvSpPr>
        <p:spPr>
          <a:xfrm>
            <a:off x="1039762" y="4648200"/>
            <a:ext cx="1398638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means</a:t>
            </a:r>
            <a:endParaRPr lang="en-US" dirty="0"/>
          </a:p>
        </p:txBody>
      </p:sp>
      <p:sp>
        <p:nvSpPr>
          <p:cNvPr id="12" name="Cloud 11"/>
          <p:cNvSpPr/>
          <p:nvPr/>
        </p:nvSpPr>
        <p:spPr>
          <a:xfrm>
            <a:off x="685800" y="2895600"/>
            <a:ext cx="1676399" cy="6096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directive</a:t>
            </a:r>
            <a:endParaRPr lang="en-US" dirty="0"/>
          </a:p>
        </p:txBody>
      </p:sp>
      <p:sp>
        <p:nvSpPr>
          <p:cNvPr id="13" name="Cloud 12"/>
          <p:cNvSpPr/>
          <p:nvPr/>
        </p:nvSpPr>
        <p:spPr>
          <a:xfrm>
            <a:off x="5105400" y="4800600"/>
            <a:ext cx="1932038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opportunity</a:t>
            </a:r>
            <a:endParaRPr lang="en-US" dirty="0"/>
          </a:p>
        </p:txBody>
      </p:sp>
      <p:sp>
        <p:nvSpPr>
          <p:cNvPr id="14" name="Cloud 13"/>
          <p:cNvSpPr/>
          <p:nvPr/>
        </p:nvSpPr>
        <p:spPr>
          <a:xfrm>
            <a:off x="5715000" y="3109438"/>
            <a:ext cx="2171698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 out</a:t>
            </a:r>
            <a:endParaRPr lang="en-US" dirty="0"/>
          </a:p>
        </p:txBody>
      </p:sp>
      <p:sp>
        <p:nvSpPr>
          <p:cNvPr id="15" name="Cloud 14"/>
          <p:cNvSpPr/>
          <p:nvPr/>
        </p:nvSpPr>
        <p:spPr>
          <a:xfrm>
            <a:off x="6449962" y="3886200"/>
            <a:ext cx="2084438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adequate</a:t>
            </a:r>
            <a:endParaRPr lang="en-US" dirty="0"/>
          </a:p>
        </p:txBody>
      </p:sp>
      <p:sp>
        <p:nvSpPr>
          <p:cNvPr id="16" name="Cloud 15"/>
          <p:cNvSpPr/>
          <p:nvPr/>
        </p:nvSpPr>
        <p:spPr>
          <a:xfrm>
            <a:off x="2879623" y="5333999"/>
            <a:ext cx="1876733" cy="695922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livelihood</a:t>
            </a:r>
            <a:endParaRPr lang="en-US" dirty="0"/>
          </a:p>
        </p:txBody>
      </p:sp>
      <p:sp>
        <p:nvSpPr>
          <p:cNvPr id="17" name="Cloud 16"/>
          <p:cNvSpPr/>
          <p:nvPr/>
        </p:nvSpPr>
        <p:spPr>
          <a:xfrm>
            <a:off x="6449962" y="5562600"/>
            <a:ext cx="2465438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guaranteed</a:t>
            </a:r>
            <a:endParaRPr lang="en-US" dirty="0"/>
          </a:p>
        </p:txBody>
      </p:sp>
      <p:sp>
        <p:nvSpPr>
          <p:cNvPr id="18" name="Cloud 17"/>
          <p:cNvSpPr/>
          <p:nvPr/>
        </p:nvSpPr>
        <p:spPr>
          <a:xfrm>
            <a:off x="4114800" y="5715000"/>
            <a:ext cx="2465438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citizens</a:t>
            </a:r>
            <a:endParaRPr lang="en-US" dirty="0"/>
          </a:p>
        </p:txBody>
      </p:sp>
      <p:sp>
        <p:nvSpPr>
          <p:cNvPr id="19" name="Cloud 18"/>
          <p:cNvSpPr/>
          <p:nvPr/>
        </p:nvSpPr>
        <p:spPr>
          <a:xfrm>
            <a:off x="430162" y="5562600"/>
            <a:ext cx="2465438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assistance</a:t>
            </a:r>
            <a:endParaRPr lang="en-US" dirty="0"/>
          </a:p>
        </p:txBody>
      </p:sp>
      <p:sp>
        <p:nvSpPr>
          <p:cNvPr id="20" name="Cloud 19"/>
          <p:cNvSpPr/>
          <p:nvPr/>
        </p:nvSpPr>
        <p:spPr>
          <a:xfrm>
            <a:off x="2411362" y="4648200"/>
            <a:ext cx="1398638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pay</a:t>
            </a:r>
            <a:endParaRPr lang="en-US" dirty="0"/>
          </a:p>
        </p:txBody>
      </p:sp>
      <p:sp>
        <p:nvSpPr>
          <p:cNvPr id="21" name="Cloud 20"/>
          <p:cNvSpPr/>
          <p:nvPr/>
        </p:nvSpPr>
        <p:spPr>
          <a:xfrm>
            <a:off x="3581399" y="3429000"/>
            <a:ext cx="2362201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unemployment</a:t>
            </a:r>
            <a:endParaRPr lang="en-US" dirty="0"/>
          </a:p>
        </p:txBody>
      </p:sp>
      <p:sp>
        <p:nvSpPr>
          <p:cNvPr id="22" name="Cloud 21"/>
          <p:cNvSpPr/>
          <p:nvPr/>
        </p:nvSpPr>
        <p:spPr>
          <a:xfrm>
            <a:off x="6830962" y="4724400"/>
            <a:ext cx="2084438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disablement</a:t>
            </a:r>
            <a:endParaRPr lang="en-US" dirty="0"/>
          </a:p>
        </p:txBody>
      </p:sp>
      <p:sp>
        <p:nvSpPr>
          <p:cNvPr id="23" name="Cloud 22"/>
          <p:cNvSpPr/>
          <p:nvPr/>
        </p:nvSpPr>
        <p:spPr>
          <a:xfrm>
            <a:off x="152400" y="4191000"/>
            <a:ext cx="1398638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secured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89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657</TotalTime>
  <Words>230</Words>
  <Application>Microsoft Office PowerPoint</Application>
  <PresentationFormat>On-screen Show (4:3)</PresentationFormat>
  <Paragraphs>61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Tw Cen MT</vt:lpstr>
      <vt:lpstr>Tw Cen MT Condensed</vt:lpstr>
      <vt:lpstr>Wingdings 3</vt:lpstr>
      <vt:lpstr>Integral</vt:lpstr>
      <vt:lpstr> College of Law, Mustansiriyah U.    Second Year Course in legal English   2017-2018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Law, Al-Mustansiriyah U. Course in: Mercantile Contracts  Fourth Year 2016-2017</dc:title>
  <dc:creator>Mein hp</dc:creator>
  <cp:lastModifiedBy>rania arts</cp:lastModifiedBy>
  <cp:revision>277</cp:revision>
  <dcterms:created xsi:type="dcterms:W3CDTF">2006-08-16T00:00:00Z</dcterms:created>
  <dcterms:modified xsi:type="dcterms:W3CDTF">2018-10-21T17:48:06Z</dcterms:modified>
</cp:coreProperties>
</file>