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6"/>
  </p:notesMasterIdLst>
  <p:handoutMasterIdLst>
    <p:handoutMasterId r:id="rId7"/>
  </p:handout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997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199" cy="53340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849" y="-990600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5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26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5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915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5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58" r:id="rId2"/>
    <p:sldLayoutId id="2147483947" r:id="rId3"/>
    <p:sldLayoutId id="2147483949" r:id="rId4"/>
    <p:sldLayoutId id="2147483957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Second Year Course in legal English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</a:t>
            </a:r>
            <a:r>
              <a:rPr lang="en-US" dirty="0" smtClean="0"/>
              <a:t>Constitutional </a:t>
            </a:r>
            <a:r>
              <a:rPr lang="en-US" dirty="0"/>
              <a:t>and </a:t>
            </a:r>
            <a:r>
              <a:rPr lang="en-US" dirty="0" smtClean="0"/>
              <a:t>Administrative Law</a:t>
            </a:r>
          </a:p>
          <a:p>
            <a:r>
              <a:rPr lang="en-US" dirty="0" smtClean="0"/>
              <a:t>Author: S. J. Al-</a:t>
            </a:r>
            <a:r>
              <a:rPr lang="en-US" dirty="0" err="1" smtClean="0"/>
              <a:t>Kadhem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44" y="88490"/>
            <a:ext cx="3398956" cy="4788310"/>
          </a:xfrm>
          <a:prstGeom prst="rect">
            <a:avLst/>
          </a:prstGeom>
        </p:spPr>
      </p:pic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09 Part One: Constitutional Law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Chapter Four</a:t>
            </a:r>
          </a:p>
          <a:p>
            <a:pPr algn="ctr"/>
            <a:r>
              <a:rPr lang="en-US" dirty="0" smtClean="0"/>
              <a:t>Contents of Constitution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21" y="2667000"/>
            <a:ext cx="88903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Directive principles of state policy</a:t>
            </a:r>
          </a:p>
          <a:p>
            <a:endParaRPr lang="en-US" dirty="0" smtClean="0"/>
          </a:p>
          <a:p>
            <a:r>
              <a:rPr lang="en-US" dirty="0" smtClean="0"/>
              <a:t>A considerable number of constitutions contain directive principles of state policy. These principles set out the economic, social and political goals of the constitutional system concerned. </a:t>
            </a:r>
          </a:p>
          <a:p>
            <a:endParaRPr lang="en-US" dirty="0"/>
          </a:p>
          <a:p>
            <a:r>
              <a:rPr lang="en-US" dirty="0" smtClean="0"/>
              <a:t>They also impose certain obligations on the state to take positive action in certain directions. They aim to promote the welfare of the people and achieve social democracy.</a:t>
            </a:r>
          </a:p>
        </p:txBody>
      </p:sp>
    </p:spTree>
    <p:extLst>
      <p:ext uri="{BB962C8B-B14F-4D97-AF65-F5344CB8AC3E}">
        <p14:creationId xmlns:p14="http://schemas.microsoft.com/office/powerpoint/2010/main" val="333221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09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</a:t>
            </a:r>
            <a:r>
              <a:rPr lang="en-US" dirty="0" smtClean="0"/>
              <a:t>Four</a:t>
            </a:r>
            <a:endParaRPr lang="en-US" dirty="0"/>
          </a:p>
          <a:p>
            <a:pPr algn="ctr"/>
            <a:r>
              <a:rPr lang="en-US" dirty="0" smtClean="0"/>
              <a:t>Contents of Constitution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3006474"/>
            <a:ext cx="8458200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Examples of directive principles</a:t>
            </a:r>
          </a:p>
          <a:p>
            <a:endParaRPr lang="en-US" b="1" dirty="0" smtClean="0"/>
          </a:p>
          <a:p>
            <a:r>
              <a:rPr lang="en-US" dirty="0" smtClean="0"/>
              <a:t>1- all citizens, irrespective of sex, equally have the right to an adequate means of livelihood</a:t>
            </a:r>
          </a:p>
          <a:p>
            <a:r>
              <a:rPr lang="en-US" dirty="0" smtClean="0"/>
              <a:t>2- equality of opportunity is guaranteed to all citizens</a:t>
            </a:r>
          </a:p>
          <a:p>
            <a:r>
              <a:rPr lang="en-US" dirty="0" smtClean="0"/>
              <a:t>3- equal pay for equal work for both men and women</a:t>
            </a:r>
          </a:p>
          <a:p>
            <a:r>
              <a:rPr lang="en-US" dirty="0" smtClean="0"/>
              <a:t>4- the right to work, education and public assistance in cases of unemployment, old age, sickness and disablement is secured.</a:t>
            </a:r>
          </a:p>
        </p:txBody>
      </p:sp>
    </p:spTree>
    <p:extLst>
      <p:ext uri="{BB962C8B-B14F-4D97-AF65-F5344CB8AC3E}">
        <p14:creationId xmlns:p14="http://schemas.microsoft.com/office/powerpoint/2010/main" val="219048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09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</a:t>
            </a:r>
            <a:r>
              <a:rPr lang="en-US" dirty="0" smtClean="0"/>
              <a:t>Four</a:t>
            </a:r>
            <a:endParaRPr lang="en-US" dirty="0"/>
          </a:p>
          <a:p>
            <a:pPr algn="ctr"/>
            <a:r>
              <a:rPr lang="en-US" dirty="0"/>
              <a:t>Contents of Constitution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1220" y="2286000"/>
            <a:ext cx="904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Some of the important/new words and terms that appear in this section</a:t>
            </a:r>
          </a:p>
        </p:txBody>
      </p:sp>
      <p:sp>
        <p:nvSpPr>
          <p:cNvPr id="7" name="Cloud 6"/>
          <p:cNvSpPr/>
          <p:nvPr/>
        </p:nvSpPr>
        <p:spPr>
          <a:xfrm>
            <a:off x="3810000" y="4114800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equally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3048000" y="2819400"/>
            <a:ext cx="22098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considerable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1168021" y="3733800"/>
            <a:ext cx="2184779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irrespective</a:t>
            </a:r>
            <a:endParaRPr lang="en-US" dirty="0"/>
          </a:p>
        </p:txBody>
      </p:sp>
      <p:sp>
        <p:nvSpPr>
          <p:cNvPr id="11" name="Cloud 10"/>
          <p:cNvSpPr/>
          <p:nvPr/>
        </p:nvSpPr>
        <p:spPr>
          <a:xfrm>
            <a:off x="1039762" y="4648200"/>
            <a:ext cx="13986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means</a:t>
            </a: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685800" y="2895600"/>
            <a:ext cx="1676399" cy="609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directive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5105400" y="4800600"/>
            <a:ext cx="19320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5715000" y="3109438"/>
            <a:ext cx="21716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out</a:t>
            </a:r>
            <a:endParaRPr lang="en-US" dirty="0"/>
          </a:p>
        </p:txBody>
      </p:sp>
      <p:sp>
        <p:nvSpPr>
          <p:cNvPr id="15" name="Cloud 14"/>
          <p:cNvSpPr/>
          <p:nvPr/>
        </p:nvSpPr>
        <p:spPr>
          <a:xfrm>
            <a:off x="6449962" y="3886200"/>
            <a:ext cx="2084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adequate</a:t>
            </a:r>
            <a:endParaRPr lang="en-US" dirty="0"/>
          </a:p>
        </p:txBody>
      </p:sp>
      <p:sp>
        <p:nvSpPr>
          <p:cNvPr id="16" name="Cloud 15"/>
          <p:cNvSpPr/>
          <p:nvPr/>
        </p:nvSpPr>
        <p:spPr>
          <a:xfrm>
            <a:off x="2879623" y="5333999"/>
            <a:ext cx="1876733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livelihood</a:t>
            </a:r>
            <a:endParaRPr lang="en-US" dirty="0"/>
          </a:p>
        </p:txBody>
      </p:sp>
      <p:sp>
        <p:nvSpPr>
          <p:cNvPr id="17" name="Cloud 16"/>
          <p:cNvSpPr/>
          <p:nvPr/>
        </p:nvSpPr>
        <p:spPr>
          <a:xfrm>
            <a:off x="6449962" y="5562600"/>
            <a:ext cx="2465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guaranteed</a:t>
            </a:r>
            <a:endParaRPr lang="en-US" dirty="0"/>
          </a:p>
        </p:txBody>
      </p:sp>
      <p:sp>
        <p:nvSpPr>
          <p:cNvPr id="18" name="Cloud 17"/>
          <p:cNvSpPr/>
          <p:nvPr/>
        </p:nvSpPr>
        <p:spPr>
          <a:xfrm>
            <a:off x="4114800" y="5715000"/>
            <a:ext cx="2465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citizens</a:t>
            </a:r>
            <a:endParaRPr lang="en-US" dirty="0"/>
          </a:p>
        </p:txBody>
      </p:sp>
      <p:sp>
        <p:nvSpPr>
          <p:cNvPr id="19" name="Cloud 18"/>
          <p:cNvSpPr/>
          <p:nvPr/>
        </p:nvSpPr>
        <p:spPr>
          <a:xfrm>
            <a:off x="430162" y="5562600"/>
            <a:ext cx="2465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assistance</a:t>
            </a:r>
            <a:endParaRPr lang="en-US" dirty="0"/>
          </a:p>
        </p:txBody>
      </p:sp>
      <p:sp>
        <p:nvSpPr>
          <p:cNvPr id="20" name="Cloud 19"/>
          <p:cNvSpPr/>
          <p:nvPr/>
        </p:nvSpPr>
        <p:spPr>
          <a:xfrm>
            <a:off x="2411362" y="4648200"/>
            <a:ext cx="13986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</a:t>
            </a:r>
            <a:endParaRPr lang="en-US" dirty="0"/>
          </a:p>
        </p:txBody>
      </p:sp>
      <p:sp>
        <p:nvSpPr>
          <p:cNvPr id="21" name="Cloud 20"/>
          <p:cNvSpPr/>
          <p:nvPr/>
        </p:nvSpPr>
        <p:spPr>
          <a:xfrm>
            <a:off x="3581399" y="3429000"/>
            <a:ext cx="2362201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unemployment</a:t>
            </a:r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6830962" y="4724400"/>
            <a:ext cx="2084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disablement</a:t>
            </a:r>
            <a:endParaRPr lang="en-US" dirty="0"/>
          </a:p>
        </p:txBody>
      </p:sp>
      <p:sp>
        <p:nvSpPr>
          <p:cNvPr id="23" name="Cloud 22"/>
          <p:cNvSpPr/>
          <p:nvPr/>
        </p:nvSpPr>
        <p:spPr>
          <a:xfrm>
            <a:off x="152400" y="4191000"/>
            <a:ext cx="13986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secured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9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230</Words>
  <Application>Microsoft Office PowerPoint</Application>
  <PresentationFormat>On-screen Show (4:3)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Tw Cen MT</vt:lpstr>
      <vt:lpstr>Tw Cen MT Condensed</vt:lpstr>
      <vt:lpstr>Wingdings 3</vt:lpstr>
      <vt:lpstr>Integral</vt:lpstr>
      <vt:lpstr> College of Law, Mustansiriyah U.    Second Year Course in legal English   2017-2018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277</cp:revision>
  <dcterms:created xsi:type="dcterms:W3CDTF">2006-08-16T00:00:00Z</dcterms:created>
  <dcterms:modified xsi:type="dcterms:W3CDTF">2018-10-21T17:48:06Z</dcterms:modified>
</cp:coreProperties>
</file>