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48C885-F08D-4C1D-A12A-620B2AC3754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715929D-5515-4BCF-9CB7-BE0A9E879C7C}">
      <dgm:prSet phldrT="[Text]"/>
      <dgm:spPr/>
      <dgm:t>
        <a:bodyPr/>
        <a:lstStyle/>
        <a:p>
          <a:r>
            <a:rPr lang="en-US" dirty="0" smtClean="0"/>
            <a:t>Emergence of new state</a:t>
          </a:r>
          <a:endParaRPr lang="en-US" dirty="0"/>
        </a:p>
      </dgm:t>
    </dgm:pt>
    <dgm:pt modelId="{4923D980-4A7C-4010-93EA-84B11C3F791A}" type="parTrans" cxnId="{78FEBC48-8C59-48D2-BEF3-4FCCE0E6A493}">
      <dgm:prSet/>
      <dgm:spPr/>
      <dgm:t>
        <a:bodyPr/>
        <a:lstStyle/>
        <a:p>
          <a:endParaRPr lang="en-US"/>
        </a:p>
      </dgm:t>
    </dgm:pt>
    <dgm:pt modelId="{1E9ED894-4E7D-4EDA-874D-0AEF651AD795}" type="sibTrans" cxnId="{78FEBC48-8C59-48D2-BEF3-4FCCE0E6A493}">
      <dgm:prSet/>
      <dgm:spPr/>
      <dgm:t>
        <a:bodyPr/>
        <a:lstStyle/>
        <a:p>
          <a:endParaRPr lang="en-US"/>
        </a:p>
      </dgm:t>
    </dgm:pt>
    <dgm:pt modelId="{8CCA6424-595D-4C2A-AF89-DCEC76DEF6E4}">
      <dgm:prSet phldrT="[Text]"/>
      <dgm:spPr/>
      <dgm:t>
        <a:bodyPr/>
        <a:lstStyle/>
        <a:p>
          <a:r>
            <a:rPr lang="en-US" dirty="0" smtClean="0"/>
            <a:t>Constitution by grant</a:t>
          </a:r>
          <a:endParaRPr lang="en-US" dirty="0"/>
        </a:p>
      </dgm:t>
    </dgm:pt>
    <dgm:pt modelId="{261A794B-1ECE-48F1-9899-6E7A85EE8901}" type="parTrans" cxnId="{8CF37DBE-821D-4310-AAA3-3FF1A8D5F575}">
      <dgm:prSet/>
      <dgm:spPr/>
      <dgm:t>
        <a:bodyPr/>
        <a:lstStyle/>
        <a:p>
          <a:endParaRPr lang="en-US"/>
        </a:p>
      </dgm:t>
    </dgm:pt>
    <dgm:pt modelId="{AF78E8F5-DEA4-424C-962D-760CEDDF6E67}" type="sibTrans" cxnId="{8CF37DBE-821D-4310-AAA3-3FF1A8D5F575}">
      <dgm:prSet/>
      <dgm:spPr/>
      <dgm:t>
        <a:bodyPr/>
        <a:lstStyle/>
        <a:p>
          <a:endParaRPr lang="en-US"/>
        </a:p>
      </dgm:t>
    </dgm:pt>
    <dgm:pt modelId="{4B20DEB0-A92D-49B6-A6E6-F6D22673AE3D}">
      <dgm:prSet phldrT="[Text]"/>
      <dgm:spPr/>
      <dgm:t>
        <a:bodyPr/>
        <a:lstStyle/>
        <a:p>
          <a:r>
            <a:rPr lang="en-US" dirty="0" smtClean="0"/>
            <a:t>Contract theory</a:t>
          </a:r>
          <a:endParaRPr lang="en-US" dirty="0"/>
        </a:p>
      </dgm:t>
    </dgm:pt>
    <dgm:pt modelId="{79671F54-D25B-4DA2-BC8F-5E2055904EAE}" type="parTrans" cxnId="{0031AB9C-1BF5-4264-AC37-19A233366C91}">
      <dgm:prSet/>
      <dgm:spPr/>
      <dgm:t>
        <a:bodyPr/>
        <a:lstStyle/>
        <a:p>
          <a:endParaRPr lang="en-US"/>
        </a:p>
      </dgm:t>
    </dgm:pt>
    <dgm:pt modelId="{11F17E9A-1319-4FF7-AEE0-DE526EA18AB3}" type="sibTrans" cxnId="{0031AB9C-1BF5-4264-AC37-19A233366C91}">
      <dgm:prSet/>
      <dgm:spPr/>
      <dgm:t>
        <a:bodyPr/>
        <a:lstStyle/>
        <a:p>
          <a:endParaRPr lang="en-US"/>
        </a:p>
      </dgm:t>
    </dgm:pt>
    <dgm:pt modelId="{394C6416-F2BC-44DD-BDAA-DB1E164829C8}">
      <dgm:prSet/>
      <dgm:spPr/>
      <dgm:t>
        <a:bodyPr/>
        <a:lstStyle/>
        <a:p>
          <a:r>
            <a:rPr lang="en-US" dirty="0" smtClean="0"/>
            <a:t>Constituent power</a:t>
          </a:r>
          <a:endParaRPr lang="en-US" dirty="0"/>
        </a:p>
      </dgm:t>
    </dgm:pt>
    <dgm:pt modelId="{1D4D6401-F759-4AA8-B06F-08FCEFAB7F49}" type="parTrans" cxnId="{DA4E00D9-D583-4D13-BE46-AAC8FF44BF49}">
      <dgm:prSet/>
      <dgm:spPr/>
      <dgm:t>
        <a:bodyPr/>
        <a:lstStyle/>
        <a:p>
          <a:endParaRPr lang="en-US"/>
        </a:p>
      </dgm:t>
    </dgm:pt>
    <dgm:pt modelId="{75F702A0-3D0C-4493-A7C4-F62DF5F5F56C}" type="sibTrans" cxnId="{DA4E00D9-D583-4D13-BE46-AAC8FF44BF49}">
      <dgm:prSet/>
      <dgm:spPr/>
      <dgm:t>
        <a:bodyPr/>
        <a:lstStyle/>
        <a:p>
          <a:endParaRPr lang="en-US"/>
        </a:p>
      </dgm:t>
    </dgm:pt>
    <dgm:pt modelId="{BC67FC00-9852-433E-B1C9-0D2A1908089E}">
      <dgm:prSet/>
      <dgm:spPr/>
      <dgm:t>
        <a:bodyPr/>
        <a:lstStyle/>
        <a:p>
          <a:r>
            <a:rPr lang="en-US" dirty="0" smtClean="0"/>
            <a:t>Change of political regime</a:t>
          </a:r>
          <a:endParaRPr lang="en-US" dirty="0"/>
        </a:p>
      </dgm:t>
    </dgm:pt>
    <dgm:pt modelId="{68E658E1-0E4B-4F11-B920-396EACBAB489}" type="parTrans" cxnId="{365ABD66-CD63-4725-B5F5-CD2E0EEC430D}">
      <dgm:prSet/>
      <dgm:spPr/>
      <dgm:t>
        <a:bodyPr/>
        <a:lstStyle/>
        <a:p>
          <a:endParaRPr lang="en-US"/>
        </a:p>
      </dgm:t>
    </dgm:pt>
    <dgm:pt modelId="{4FF10F0B-ABD9-4356-86BD-3BC1AA6D892E}" type="sibTrans" cxnId="{365ABD66-CD63-4725-B5F5-CD2E0EEC430D}">
      <dgm:prSet/>
      <dgm:spPr/>
      <dgm:t>
        <a:bodyPr/>
        <a:lstStyle/>
        <a:p>
          <a:endParaRPr lang="en-US"/>
        </a:p>
      </dgm:t>
    </dgm:pt>
    <dgm:pt modelId="{3CCC2E86-DC37-426A-B28D-2FE85A8FEFCE}" type="pres">
      <dgm:prSet presAssocID="{4048C885-F08D-4C1D-A12A-620B2AC3754A}" presName="compositeShape" presStyleCnt="0">
        <dgm:presLayoutVars>
          <dgm:dir/>
          <dgm:resizeHandles/>
        </dgm:presLayoutVars>
      </dgm:prSet>
      <dgm:spPr/>
    </dgm:pt>
    <dgm:pt modelId="{88FF5880-D985-44A2-8AB1-8031536C6106}" type="pres">
      <dgm:prSet presAssocID="{4048C885-F08D-4C1D-A12A-620B2AC3754A}" presName="pyramid" presStyleLbl="node1" presStyleIdx="0" presStyleCnt="1" custLinFactNeighborX="-1250"/>
      <dgm:spPr/>
    </dgm:pt>
    <dgm:pt modelId="{E2863327-C6B0-42A5-8A40-C4760A1E9150}" type="pres">
      <dgm:prSet presAssocID="{4048C885-F08D-4C1D-A12A-620B2AC3754A}" presName="theList" presStyleCnt="0"/>
      <dgm:spPr/>
    </dgm:pt>
    <dgm:pt modelId="{E593BA7A-9EA0-4655-8AF3-95B53C6051BB}" type="pres">
      <dgm:prSet presAssocID="{7715929D-5515-4BCF-9CB7-BE0A9E879C7C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191E7-9AAD-4A50-A458-7872C0F48945}" type="pres">
      <dgm:prSet presAssocID="{7715929D-5515-4BCF-9CB7-BE0A9E879C7C}" presName="aSpace" presStyleCnt="0"/>
      <dgm:spPr/>
    </dgm:pt>
    <dgm:pt modelId="{5ADCBE82-BA36-49AA-9361-30848CC3D02E}" type="pres">
      <dgm:prSet presAssocID="{BC67FC00-9852-433E-B1C9-0D2A1908089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2BAC6-2A5C-4E30-A973-41692BF6DA07}" type="pres">
      <dgm:prSet presAssocID="{BC67FC00-9852-433E-B1C9-0D2A1908089E}" presName="aSpace" presStyleCnt="0"/>
      <dgm:spPr/>
    </dgm:pt>
    <dgm:pt modelId="{386BC918-FAF4-4CDB-88A7-7B7C7EB236ED}" type="pres">
      <dgm:prSet presAssocID="{394C6416-F2BC-44DD-BDAA-DB1E164829C8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859B73-75B5-4E44-BCAC-EE983F4F10AF}" type="pres">
      <dgm:prSet presAssocID="{394C6416-F2BC-44DD-BDAA-DB1E164829C8}" presName="aSpace" presStyleCnt="0"/>
      <dgm:spPr/>
    </dgm:pt>
    <dgm:pt modelId="{869DECA9-952B-4F00-9446-F3226917FD2E}" type="pres">
      <dgm:prSet presAssocID="{8CCA6424-595D-4C2A-AF89-DCEC76DEF6E4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C0D61-2BC3-4319-9A6C-81B0FE220A90}" type="pres">
      <dgm:prSet presAssocID="{8CCA6424-595D-4C2A-AF89-DCEC76DEF6E4}" presName="aSpace" presStyleCnt="0"/>
      <dgm:spPr/>
    </dgm:pt>
    <dgm:pt modelId="{21174E1E-9136-4AF7-82C5-8080141808D3}" type="pres">
      <dgm:prSet presAssocID="{4B20DEB0-A92D-49B6-A6E6-F6D22673AE3D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65EC6-7A10-4B13-8E88-9FBE17BCDB60}" type="pres">
      <dgm:prSet presAssocID="{4B20DEB0-A92D-49B6-A6E6-F6D22673AE3D}" presName="aSpace" presStyleCnt="0"/>
      <dgm:spPr/>
    </dgm:pt>
  </dgm:ptLst>
  <dgm:cxnLst>
    <dgm:cxn modelId="{8CF37DBE-821D-4310-AAA3-3FF1A8D5F575}" srcId="{4048C885-F08D-4C1D-A12A-620B2AC3754A}" destId="{8CCA6424-595D-4C2A-AF89-DCEC76DEF6E4}" srcOrd="3" destOrd="0" parTransId="{261A794B-1ECE-48F1-9899-6E7A85EE8901}" sibTransId="{AF78E8F5-DEA4-424C-962D-760CEDDF6E67}"/>
    <dgm:cxn modelId="{0031AB9C-1BF5-4264-AC37-19A233366C91}" srcId="{4048C885-F08D-4C1D-A12A-620B2AC3754A}" destId="{4B20DEB0-A92D-49B6-A6E6-F6D22673AE3D}" srcOrd="4" destOrd="0" parTransId="{79671F54-D25B-4DA2-BC8F-5E2055904EAE}" sibTransId="{11F17E9A-1319-4FF7-AEE0-DE526EA18AB3}"/>
    <dgm:cxn modelId="{78FEBC48-8C59-48D2-BEF3-4FCCE0E6A493}" srcId="{4048C885-F08D-4C1D-A12A-620B2AC3754A}" destId="{7715929D-5515-4BCF-9CB7-BE0A9E879C7C}" srcOrd="0" destOrd="0" parTransId="{4923D980-4A7C-4010-93EA-84B11C3F791A}" sibTransId="{1E9ED894-4E7D-4EDA-874D-0AEF651AD795}"/>
    <dgm:cxn modelId="{65BAA775-EB20-4EC7-B136-646EF113AC8F}" type="presOf" srcId="{BC67FC00-9852-433E-B1C9-0D2A1908089E}" destId="{5ADCBE82-BA36-49AA-9361-30848CC3D02E}" srcOrd="0" destOrd="0" presId="urn:microsoft.com/office/officeart/2005/8/layout/pyramid2"/>
    <dgm:cxn modelId="{3F5C5DD7-EEF7-42D7-B63B-2B4A9FF00600}" type="presOf" srcId="{4048C885-F08D-4C1D-A12A-620B2AC3754A}" destId="{3CCC2E86-DC37-426A-B28D-2FE85A8FEFCE}" srcOrd="0" destOrd="0" presId="urn:microsoft.com/office/officeart/2005/8/layout/pyramid2"/>
    <dgm:cxn modelId="{0B8014C7-DF5B-4B66-A1EB-9F2C57BDB9DF}" type="presOf" srcId="{394C6416-F2BC-44DD-BDAA-DB1E164829C8}" destId="{386BC918-FAF4-4CDB-88A7-7B7C7EB236ED}" srcOrd="0" destOrd="0" presId="urn:microsoft.com/office/officeart/2005/8/layout/pyramid2"/>
    <dgm:cxn modelId="{9A181E3F-E9FF-4CEE-8AE1-C2A3C08235D0}" type="presOf" srcId="{8CCA6424-595D-4C2A-AF89-DCEC76DEF6E4}" destId="{869DECA9-952B-4F00-9446-F3226917FD2E}" srcOrd="0" destOrd="0" presId="urn:microsoft.com/office/officeart/2005/8/layout/pyramid2"/>
    <dgm:cxn modelId="{DA4E00D9-D583-4D13-BE46-AAC8FF44BF49}" srcId="{4048C885-F08D-4C1D-A12A-620B2AC3754A}" destId="{394C6416-F2BC-44DD-BDAA-DB1E164829C8}" srcOrd="2" destOrd="0" parTransId="{1D4D6401-F759-4AA8-B06F-08FCEFAB7F49}" sibTransId="{75F702A0-3D0C-4493-A7C4-F62DF5F5F56C}"/>
    <dgm:cxn modelId="{77535F44-FB3D-421E-B31F-B734B121F47E}" type="presOf" srcId="{4B20DEB0-A92D-49B6-A6E6-F6D22673AE3D}" destId="{21174E1E-9136-4AF7-82C5-8080141808D3}" srcOrd="0" destOrd="0" presId="urn:microsoft.com/office/officeart/2005/8/layout/pyramid2"/>
    <dgm:cxn modelId="{365ABD66-CD63-4725-B5F5-CD2E0EEC430D}" srcId="{4048C885-F08D-4C1D-A12A-620B2AC3754A}" destId="{BC67FC00-9852-433E-B1C9-0D2A1908089E}" srcOrd="1" destOrd="0" parTransId="{68E658E1-0E4B-4F11-B920-396EACBAB489}" sibTransId="{4FF10F0B-ABD9-4356-86BD-3BC1AA6D892E}"/>
    <dgm:cxn modelId="{E42931D0-1264-4A3B-9615-B6BD93909966}" type="presOf" srcId="{7715929D-5515-4BCF-9CB7-BE0A9E879C7C}" destId="{E593BA7A-9EA0-4655-8AF3-95B53C6051BB}" srcOrd="0" destOrd="0" presId="urn:microsoft.com/office/officeart/2005/8/layout/pyramid2"/>
    <dgm:cxn modelId="{535B02CA-039D-4EE4-98BC-E3C6F3F25F1E}" type="presParOf" srcId="{3CCC2E86-DC37-426A-B28D-2FE85A8FEFCE}" destId="{88FF5880-D985-44A2-8AB1-8031536C6106}" srcOrd="0" destOrd="0" presId="urn:microsoft.com/office/officeart/2005/8/layout/pyramid2"/>
    <dgm:cxn modelId="{1F140361-BFF3-40B5-A163-6DF9A9A70B0E}" type="presParOf" srcId="{3CCC2E86-DC37-426A-B28D-2FE85A8FEFCE}" destId="{E2863327-C6B0-42A5-8A40-C4760A1E9150}" srcOrd="1" destOrd="0" presId="urn:microsoft.com/office/officeart/2005/8/layout/pyramid2"/>
    <dgm:cxn modelId="{E206FF38-8145-4477-A686-0771B30E9FD0}" type="presParOf" srcId="{E2863327-C6B0-42A5-8A40-C4760A1E9150}" destId="{E593BA7A-9EA0-4655-8AF3-95B53C6051BB}" srcOrd="0" destOrd="0" presId="urn:microsoft.com/office/officeart/2005/8/layout/pyramid2"/>
    <dgm:cxn modelId="{E6D58C12-8384-42CD-A91A-BABAF1D44E6D}" type="presParOf" srcId="{E2863327-C6B0-42A5-8A40-C4760A1E9150}" destId="{A88191E7-9AAD-4A50-A458-7872C0F48945}" srcOrd="1" destOrd="0" presId="urn:microsoft.com/office/officeart/2005/8/layout/pyramid2"/>
    <dgm:cxn modelId="{A071B710-6343-4151-AD54-3BC6BB142623}" type="presParOf" srcId="{E2863327-C6B0-42A5-8A40-C4760A1E9150}" destId="{5ADCBE82-BA36-49AA-9361-30848CC3D02E}" srcOrd="2" destOrd="0" presId="urn:microsoft.com/office/officeart/2005/8/layout/pyramid2"/>
    <dgm:cxn modelId="{FACD0F5E-28BF-42F8-8EEA-98E4C2AD6E50}" type="presParOf" srcId="{E2863327-C6B0-42A5-8A40-C4760A1E9150}" destId="{9862BAC6-2A5C-4E30-A973-41692BF6DA07}" srcOrd="3" destOrd="0" presId="urn:microsoft.com/office/officeart/2005/8/layout/pyramid2"/>
    <dgm:cxn modelId="{A685479F-E2FD-430C-B1D9-E079A3692FF4}" type="presParOf" srcId="{E2863327-C6B0-42A5-8A40-C4760A1E9150}" destId="{386BC918-FAF4-4CDB-88A7-7B7C7EB236ED}" srcOrd="4" destOrd="0" presId="urn:microsoft.com/office/officeart/2005/8/layout/pyramid2"/>
    <dgm:cxn modelId="{4106ED14-4DC8-4ADE-84BE-B453CABBBC0E}" type="presParOf" srcId="{E2863327-C6B0-42A5-8A40-C4760A1E9150}" destId="{E9859B73-75B5-4E44-BCAC-EE983F4F10AF}" srcOrd="5" destOrd="0" presId="urn:microsoft.com/office/officeart/2005/8/layout/pyramid2"/>
    <dgm:cxn modelId="{EAA19CB0-437F-4404-9C46-E897144A54FB}" type="presParOf" srcId="{E2863327-C6B0-42A5-8A40-C4760A1E9150}" destId="{869DECA9-952B-4F00-9446-F3226917FD2E}" srcOrd="6" destOrd="0" presId="urn:microsoft.com/office/officeart/2005/8/layout/pyramid2"/>
    <dgm:cxn modelId="{2B8974CF-E563-4204-92D0-C514F1FAA7B9}" type="presParOf" srcId="{E2863327-C6B0-42A5-8A40-C4760A1E9150}" destId="{006C0D61-2BC3-4319-9A6C-81B0FE220A90}" srcOrd="7" destOrd="0" presId="urn:microsoft.com/office/officeart/2005/8/layout/pyramid2"/>
    <dgm:cxn modelId="{14222BBC-BE95-4E9A-B6DD-C00791D54BAA}" type="presParOf" srcId="{E2863327-C6B0-42A5-8A40-C4760A1E9150}" destId="{21174E1E-9136-4AF7-82C5-8080141808D3}" srcOrd="8" destOrd="0" presId="urn:microsoft.com/office/officeart/2005/8/layout/pyramid2"/>
    <dgm:cxn modelId="{08C362E4-5ABE-44CB-8118-7621232E507D}" type="presParOf" srcId="{E2863327-C6B0-42A5-8A40-C4760A1E9150}" destId="{F9665EC6-7A10-4B13-8E88-9FBE17BCDB6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F5880-D985-44A2-8AB1-8031536C6106}">
      <dsp:nvSpPr>
        <dsp:cNvPr id="0" name=""/>
        <dsp:cNvSpPr/>
      </dsp:nvSpPr>
      <dsp:spPr>
        <a:xfrm>
          <a:off x="660399" y="0"/>
          <a:ext cx="4064000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3BA7A-9EA0-4655-8AF3-95B53C6051BB}">
      <dsp:nvSpPr>
        <dsp:cNvPr id="0" name=""/>
        <dsp:cNvSpPr/>
      </dsp:nvSpPr>
      <dsp:spPr>
        <a:xfrm>
          <a:off x="2743199" y="406796"/>
          <a:ext cx="2641600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Emergence of new state</a:t>
          </a:r>
          <a:endParaRPr lang="en-US" sz="1800" kern="1200" dirty="0"/>
        </a:p>
      </dsp:txBody>
      <dsp:txXfrm>
        <a:off x="2771407" y="435004"/>
        <a:ext cx="2585184" cy="521433"/>
      </dsp:txXfrm>
    </dsp:sp>
    <dsp:sp modelId="{5ADCBE82-BA36-49AA-9361-30848CC3D02E}">
      <dsp:nvSpPr>
        <dsp:cNvPr id="0" name=""/>
        <dsp:cNvSpPr/>
      </dsp:nvSpPr>
      <dsp:spPr>
        <a:xfrm>
          <a:off x="2743199" y="1056878"/>
          <a:ext cx="2641600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Change of political regime</a:t>
          </a:r>
          <a:endParaRPr lang="en-US" sz="1800" kern="1200" dirty="0"/>
        </a:p>
      </dsp:txBody>
      <dsp:txXfrm>
        <a:off x="2771407" y="1085086"/>
        <a:ext cx="2585184" cy="521433"/>
      </dsp:txXfrm>
    </dsp:sp>
    <dsp:sp modelId="{386BC918-FAF4-4CDB-88A7-7B7C7EB236ED}">
      <dsp:nvSpPr>
        <dsp:cNvPr id="0" name=""/>
        <dsp:cNvSpPr/>
      </dsp:nvSpPr>
      <dsp:spPr>
        <a:xfrm>
          <a:off x="2743199" y="1706959"/>
          <a:ext cx="2641600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Constituent power</a:t>
          </a:r>
          <a:endParaRPr lang="en-US" sz="1800" kern="1200" dirty="0"/>
        </a:p>
      </dsp:txBody>
      <dsp:txXfrm>
        <a:off x="2771407" y="1735167"/>
        <a:ext cx="2585184" cy="521433"/>
      </dsp:txXfrm>
    </dsp:sp>
    <dsp:sp modelId="{869DECA9-952B-4F00-9446-F3226917FD2E}">
      <dsp:nvSpPr>
        <dsp:cNvPr id="0" name=""/>
        <dsp:cNvSpPr/>
      </dsp:nvSpPr>
      <dsp:spPr>
        <a:xfrm>
          <a:off x="2743199" y="2357040"/>
          <a:ext cx="2641600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Constitution by grant</a:t>
          </a:r>
          <a:endParaRPr lang="en-US" sz="1800" kern="1200" dirty="0"/>
        </a:p>
      </dsp:txBody>
      <dsp:txXfrm>
        <a:off x="2771407" y="2385248"/>
        <a:ext cx="2585184" cy="521433"/>
      </dsp:txXfrm>
    </dsp:sp>
    <dsp:sp modelId="{21174E1E-9136-4AF7-82C5-8080141808D3}">
      <dsp:nvSpPr>
        <dsp:cNvPr id="0" name=""/>
        <dsp:cNvSpPr/>
      </dsp:nvSpPr>
      <dsp:spPr>
        <a:xfrm>
          <a:off x="2743199" y="3007121"/>
          <a:ext cx="2641600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Contract theory</a:t>
          </a:r>
          <a:endParaRPr lang="en-US" sz="1800" kern="1200" dirty="0"/>
        </a:p>
      </dsp:txBody>
      <dsp:txXfrm>
        <a:off x="2771407" y="3035329"/>
        <a:ext cx="2585184" cy="521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997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199" cy="53340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849" y="-990600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5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26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5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915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5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58" r:id="rId2"/>
    <p:sldLayoutId id="2147483947" r:id="rId3"/>
    <p:sldLayoutId id="2147483949" r:id="rId4"/>
    <p:sldLayoutId id="2147483957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Second Year Course in legal English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</a:t>
            </a:r>
            <a:r>
              <a:rPr lang="en-US" dirty="0" smtClean="0"/>
              <a:t>Constitutional </a:t>
            </a:r>
            <a:r>
              <a:rPr lang="en-US" dirty="0"/>
              <a:t>and </a:t>
            </a:r>
            <a:r>
              <a:rPr lang="en-US" dirty="0" smtClean="0"/>
              <a:t>Administrative Law</a:t>
            </a:r>
          </a:p>
          <a:p>
            <a:r>
              <a:rPr lang="en-US" dirty="0" smtClean="0"/>
              <a:t>Author: S. J. Al-</a:t>
            </a:r>
            <a:r>
              <a:rPr lang="en-US" dirty="0" err="1" smtClean="0"/>
              <a:t>Kadhem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44" y="88490"/>
            <a:ext cx="3398956" cy="4788310"/>
          </a:xfrm>
          <a:prstGeom prst="rect">
            <a:avLst/>
          </a:prstGeom>
        </p:spPr>
      </p:pic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06 Part One: Constitutional Law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Chapter Three</a:t>
            </a:r>
          </a:p>
          <a:p>
            <a:pPr algn="ctr"/>
            <a:r>
              <a:rPr lang="en-US" dirty="0" smtClean="0"/>
              <a:t>The Making of Constitution</a:t>
            </a:r>
          </a:p>
          <a:p>
            <a:r>
              <a:rPr lang="en-US" dirty="0" smtClean="0"/>
              <a:t>There are different ways by which a constitution comes into being. They are summarized in the diagram below.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94313994"/>
              </p:ext>
            </p:extLst>
          </p:nvPr>
        </p:nvGraphicFramePr>
        <p:xfrm>
          <a:off x="1828800" y="27030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 rot="17843741">
            <a:off x="2354901" y="4912407"/>
            <a:ext cx="270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Making of Constitution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1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F5880-D985-44A2-8AB1-8031536C6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88FF5880-D985-44A2-8AB1-8031536C61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93BA7A-9EA0-4655-8AF3-95B53C605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E593BA7A-9EA0-4655-8AF3-95B53C6051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DCBE82-BA36-49AA-9361-30848CC3D0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5ADCBE82-BA36-49AA-9361-30848CC3D0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6BC918-FAF4-4CDB-88A7-7B7C7EB23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386BC918-FAF4-4CDB-88A7-7B7C7EB236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9DECA9-952B-4F00-9446-F3226917F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869DECA9-952B-4F00-9446-F3226917FD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174E1E-9136-4AF7-82C5-808014180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21174E1E-9136-4AF7-82C5-8080141808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4" grpId="0" uiExpand="1">
        <p:bldSub>
          <a:bldDgm bld="one"/>
        </p:bldSub>
      </p:bldGraphic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06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Three</a:t>
            </a:r>
          </a:p>
          <a:p>
            <a:pPr algn="ctr"/>
            <a:r>
              <a:rPr lang="en-US" dirty="0"/>
              <a:t>The Making of </a:t>
            </a:r>
            <a:r>
              <a:rPr lang="en-US" dirty="0" smtClean="0"/>
              <a:t>Constitution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r>
              <a:rPr lang="en-US" b="1" dirty="0" smtClean="0"/>
              <a:t>1- Emergence of new state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newly emergent state requires a constitution that defines its </a:t>
            </a:r>
            <a:r>
              <a:rPr lang="en-US" b="1" dirty="0" smtClean="0"/>
              <a:t>nature</a:t>
            </a:r>
            <a:r>
              <a:rPr lang="en-US" dirty="0" smtClean="0"/>
              <a:t>, </a:t>
            </a:r>
            <a:r>
              <a:rPr lang="en-US" b="1" dirty="0" smtClean="0"/>
              <a:t>goals</a:t>
            </a:r>
            <a:r>
              <a:rPr lang="en-US" dirty="0" smtClean="0"/>
              <a:t> and </a:t>
            </a:r>
            <a:r>
              <a:rPr lang="en-US" b="1" dirty="0" smtClean="0"/>
              <a:t>structure</a:t>
            </a:r>
            <a:r>
              <a:rPr lang="en-US" dirty="0" smtClean="0"/>
              <a:t>. Though the very emergence of a new state does not depend on the existence of a prior constitution, such state cannot carry on indefinitely without a constitution. In this case, the constitution may take the form of </a:t>
            </a:r>
            <a:r>
              <a:rPr lang="en-US" b="1" dirty="0" smtClean="0"/>
              <a:t>declarations</a:t>
            </a:r>
            <a:r>
              <a:rPr lang="en-US" dirty="0" smtClean="0"/>
              <a:t> or </a:t>
            </a:r>
            <a:r>
              <a:rPr lang="en-US" b="1" dirty="0" smtClean="0"/>
              <a:t>decrees</a:t>
            </a:r>
            <a:r>
              <a:rPr lang="en-US" dirty="0" smtClean="0"/>
              <a:t>, also known as </a:t>
            </a:r>
            <a:r>
              <a:rPr lang="en-US" b="1" dirty="0" smtClean="0"/>
              <a:t>de facts constitution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06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Three</a:t>
            </a:r>
          </a:p>
          <a:p>
            <a:pPr algn="ctr"/>
            <a:r>
              <a:rPr lang="en-US" dirty="0"/>
              <a:t>The Making of Constitution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2- Change of political regime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change of a political regime by a </a:t>
            </a:r>
            <a:r>
              <a:rPr lang="en-US" b="1" dirty="0" smtClean="0"/>
              <a:t>revolution</a:t>
            </a:r>
            <a:r>
              <a:rPr lang="en-US" dirty="0" smtClean="0"/>
              <a:t> or a </a:t>
            </a:r>
            <a:r>
              <a:rPr lang="en-US" b="1" smtClean="0"/>
              <a:t>coup </a:t>
            </a:r>
            <a:r>
              <a:rPr lang="en-US" b="1" smtClean="0"/>
              <a:t>d'état </a:t>
            </a:r>
            <a:r>
              <a:rPr lang="en-US" dirty="0" smtClean="0"/>
              <a:t>is usually followed by a change of constitution. This change may not immediate. The authority may retain, fully or partly, the prior constitution.</a:t>
            </a:r>
          </a:p>
        </p:txBody>
      </p:sp>
    </p:spTree>
    <p:extLst>
      <p:ext uri="{BB962C8B-B14F-4D97-AF65-F5344CB8AC3E}">
        <p14:creationId xmlns:p14="http://schemas.microsoft.com/office/powerpoint/2010/main" val="16861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06 </a:t>
            </a:r>
            <a:r>
              <a:rPr lang="en-US" dirty="0"/>
              <a:t>Part One: Constitutional Law </a:t>
            </a:r>
            <a:endParaRPr lang="en-US" dirty="0" smtClean="0"/>
          </a:p>
          <a:p>
            <a:pPr algn="ctr"/>
            <a:r>
              <a:rPr lang="en-US" dirty="0"/>
              <a:t>Chapter Three</a:t>
            </a:r>
          </a:p>
          <a:p>
            <a:pPr algn="ctr"/>
            <a:r>
              <a:rPr lang="en-US" dirty="0"/>
              <a:t>The Making of </a:t>
            </a:r>
            <a:r>
              <a:rPr lang="en-US" dirty="0" smtClean="0"/>
              <a:t>Constitution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20" y="2133600"/>
            <a:ext cx="904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Some of the important/new words and terms that appear in this section</a:t>
            </a:r>
          </a:p>
        </p:txBody>
      </p:sp>
      <p:sp>
        <p:nvSpPr>
          <p:cNvPr id="6" name="Cloud 5"/>
          <p:cNvSpPr/>
          <p:nvPr/>
        </p:nvSpPr>
        <p:spPr>
          <a:xfrm>
            <a:off x="3810000" y="4114800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define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1828800" y="3733800"/>
            <a:ext cx="1524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require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1039762" y="4648200"/>
            <a:ext cx="13986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depend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5105400" y="4800600"/>
            <a:ext cx="19320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carry on</a:t>
            </a:r>
            <a:endParaRPr lang="en-US" dirty="0"/>
          </a:p>
        </p:txBody>
      </p:sp>
      <p:sp>
        <p:nvSpPr>
          <p:cNvPr id="11" name="Cloud 10"/>
          <p:cNvSpPr/>
          <p:nvPr/>
        </p:nvSpPr>
        <p:spPr>
          <a:xfrm>
            <a:off x="5715000" y="3109438"/>
            <a:ext cx="21716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emergence</a:t>
            </a: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6449962" y="3886200"/>
            <a:ext cx="2084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prior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2879623" y="5333999"/>
            <a:ext cx="1876733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indefinitely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3693683" y="3485384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coup d'état</a:t>
            </a:r>
            <a:endParaRPr lang="en-US" dirty="0"/>
          </a:p>
        </p:txBody>
      </p:sp>
      <p:sp>
        <p:nvSpPr>
          <p:cNvPr id="15" name="Cloud 14"/>
          <p:cNvSpPr/>
          <p:nvPr/>
        </p:nvSpPr>
        <p:spPr>
          <a:xfrm>
            <a:off x="2895600" y="2895600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replaced</a:t>
            </a:r>
            <a:endParaRPr lang="en-US" dirty="0"/>
          </a:p>
        </p:txBody>
      </p:sp>
      <p:sp>
        <p:nvSpPr>
          <p:cNvPr id="16" name="Cloud 15"/>
          <p:cNvSpPr/>
          <p:nvPr/>
        </p:nvSpPr>
        <p:spPr>
          <a:xfrm>
            <a:off x="596521" y="2879644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 facts constitution</a:t>
            </a:r>
            <a:endParaRPr lang="en-US" dirty="0"/>
          </a:p>
        </p:txBody>
      </p:sp>
      <p:sp>
        <p:nvSpPr>
          <p:cNvPr id="17" name="Cloud 16"/>
          <p:cNvSpPr/>
          <p:nvPr/>
        </p:nvSpPr>
        <p:spPr>
          <a:xfrm>
            <a:off x="381000" y="5791200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revolution</a:t>
            </a:r>
            <a:endParaRPr lang="en-US" dirty="0"/>
          </a:p>
        </p:txBody>
      </p:sp>
      <p:sp>
        <p:nvSpPr>
          <p:cNvPr id="18" name="Cloud 17"/>
          <p:cNvSpPr/>
          <p:nvPr/>
        </p:nvSpPr>
        <p:spPr>
          <a:xfrm>
            <a:off x="5885832" y="5791200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declarations</a:t>
            </a:r>
            <a:endParaRPr lang="en-US" dirty="0"/>
          </a:p>
        </p:txBody>
      </p:sp>
      <p:sp>
        <p:nvSpPr>
          <p:cNvPr id="19" name="Cloud 18"/>
          <p:cNvSpPr/>
          <p:nvPr/>
        </p:nvSpPr>
        <p:spPr>
          <a:xfrm>
            <a:off x="6826044" y="4800600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77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279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Tw Cen MT Condensed</vt:lpstr>
      <vt:lpstr>Wingdings 3</vt:lpstr>
      <vt:lpstr>Integral</vt:lpstr>
      <vt:lpstr> College of Law, Mustansiriyah U.    Second Year Course in legal English   2017-2018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265</cp:revision>
  <dcterms:created xsi:type="dcterms:W3CDTF">2006-08-16T00:00:00Z</dcterms:created>
  <dcterms:modified xsi:type="dcterms:W3CDTF">2018-10-21T15:51:04Z</dcterms:modified>
</cp:coreProperties>
</file>