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62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1CAADC-4A62-4677-A608-46375FEF1291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58DF12-8466-4CC0-9F27-B2DC1ED306A8}">
      <dgm:prSet phldrT="[Text]" custT="1"/>
      <dgm:spPr/>
      <dgm:t>
        <a:bodyPr/>
        <a:lstStyle/>
        <a:p>
          <a:r>
            <a:rPr lang="en-US" sz="2000" dirty="0" smtClean="0"/>
            <a:t>Sources of Constitutional Law</a:t>
          </a:r>
          <a:endParaRPr lang="en-US" sz="2000" dirty="0"/>
        </a:p>
      </dgm:t>
    </dgm:pt>
    <dgm:pt modelId="{2610C36F-FC98-4210-B051-D7665AEFB6A1}" type="parTrans" cxnId="{F3A800C6-85BF-481D-B6AB-D0B63D0DD467}">
      <dgm:prSet/>
      <dgm:spPr/>
      <dgm:t>
        <a:bodyPr/>
        <a:lstStyle/>
        <a:p>
          <a:endParaRPr lang="en-US"/>
        </a:p>
      </dgm:t>
    </dgm:pt>
    <dgm:pt modelId="{FC4D567C-8642-463B-A9D9-A8B1C205E077}" type="sibTrans" cxnId="{F3A800C6-85BF-481D-B6AB-D0B63D0DD467}">
      <dgm:prSet/>
      <dgm:spPr/>
      <dgm:t>
        <a:bodyPr/>
        <a:lstStyle/>
        <a:p>
          <a:endParaRPr lang="en-US"/>
        </a:p>
      </dgm:t>
    </dgm:pt>
    <dgm:pt modelId="{153DEBBA-3A7E-4DCC-AF6B-3ED34E516011}">
      <dgm:prSet phldrT="[Text]" custT="1"/>
      <dgm:spPr/>
      <dgm:t>
        <a:bodyPr/>
        <a:lstStyle/>
        <a:p>
          <a:r>
            <a:rPr lang="en-US" sz="2000" dirty="0" smtClean="0"/>
            <a:t>Legislation</a:t>
          </a:r>
          <a:endParaRPr lang="en-US" sz="2000" dirty="0"/>
        </a:p>
      </dgm:t>
    </dgm:pt>
    <dgm:pt modelId="{165B29D8-1BB5-4395-80DE-6A27E976867D}" type="parTrans" cxnId="{FE31A67B-65B5-4958-B324-68A1DD5EF38C}">
      <dgm:prSet/>
      <dgm:spPr/>
      <dgm:t>
        <a:bodyPr/>
        <a:lstStyle/>
        <a:p>
          <a:endParaRPr lang="en-US"/>
        </a:p>
      </dgm:t>
    </dgm:pt>
    <dgm:pt modelId="{E6B48452-D31A-4116-B358-7B976F71FE8F}" type="sibTrans" cxnId="{FE31A67B-65B5-4958-B324-68A1DD5EF38C}">
      <dgm:prSet/>
      <dgm:spPr/>
      <dgm:t>
        <a:bodyPr/>
        <a:lstStyle/>
        <a:p>
          <a:endParaRPr lang="en-US"/>
        </a:p>
      </dgm:t>
    </dgm:pt>
    <dgm:pt modelId="{11C484B9-53D6-4046-8FA7-D48FB6902112}">
      <dgm:prSet phldrT="[Text]" custT="1"/>
      <dgm:spPr/>
      <dgm:t>
        <a:bodyPr/>
        <a:lstStyle/>
        <a:p>
          <a:r>
            <a:rPr lang="en-US" sz="2000" dirty="0" smtClean="0"/>
            <a:t>Conventions</a:t>
          </a:r>
          <a:endParaRPr lang="en-US" sz="2000" dirty="0"/>
        </a:p>
      </dgm:t>
    </dgm:pt>
    <dgm:pt modelId="{BFFF735C-5C0D-4E9C-9791-715C2325C9ED}" type="parTrans" cxnId="{22B134A5-6008-4148-BC37-58E5603987B8}">
      <dgm:prSet/>
      <dgm:spPr/>
      <dgm:t>
        <a:bodyPr/>
        <a:lstStyle/>
        <a:p>
          <a:endParaRPr lang="en-US"/>
        </a:p>
      </dgm:t>
    </dgm:pt>
    <dgm:pt modelId="{99DD2AD3-B1E5-4BF7-8B72-4F58DCF5C424}" type="sibTrans" cxnId="{22B134A5-6008-4148-BC37-58E5603987B8}">
      <dgm:prSet/>
      <dgm:spPr/>
      <dgm:t>
        <a:bodyPr/>
        <a:lstStyle/>
        <a:p>
          <a:endParaRPr lang="en-US"/>
        </a:p>
      </dgm:t>
    </dgm:pt>
    <dgm:pt modelId="{E05F0E64-4A05-42AB-A57A-C6128D7F01F9}">
      <dgm:prSet phldrT="[Text]" custT="1"/>
      <dgm:spPr/>
      <dgm:t>
        <a:bodyPr/>
        <a:lstStyle/>
        <a:p>
          <a:r>
            <a:rPr lang="en-US" sz="2000" dirty="0" smtClean="0"/>
            <a:t>Judicial Interpretation</a:t>
          </a:r>
          <a:endParaRPr lang="en-US" sz="2000" dirty="0"/>
        </a:p>
      </dgm:t>
    </dgm:pt>
    <dgm:pt modelId="{681889EB-DB7C-4633-B2B7-1CCA074E3E1B}" type="parTrans" cxnId="{E86D63D5-4A11-4F4F-9F66-63556A09BFC0}">
      <dgm:prSet/>
      <dgm:spPr/>
      <dgm:t>
        <a:bodyPr/>
        <a:lstStyle/>
        <a:p>
          <a:endParaRPr lang="en-US"/>
        </a:p>
      </dgm:t>
    </dgm:pt>
    <dgm:pt modelId="{CFEEEBCB-DD14-42DA-8197-0CE81A36BBDB}" type="sibTrans" cxnId="{E86D63D5-4A11-4F4F-9F66-63556A09BFC0}">
      <dgm:prSet/>
      <dgm:spPr/>
      <dgm:t>
        <a:bodyPr/>
        <a:lstStyle/>
        <a:p>
          <a:endParaRPr lang="en-US"/>
        </a:p>
      </dgm:t>
    </dgm:pt>
    <dgm:pt modelId="{8DDA8DB0-42EB-4331-A6CB-078410E13F36}" type="pres">
      <dgm:prSet presAssocID="{A01CAADC-4A62-4677-A608-46375FEF129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D94724-1BC8-4B52-8E89-062C8F31D0FA}" type="pres">
      <dgm:prSet presAssocID="{A858DF12-8466-4CC0-9F27-B2DC1ED306A8}" presName="centerShape" presStyleLbl="node0" presStyleIdx="0" presStyleCnt="1" custScaleX="147704" custScaleY="55437" custLinFactNeighborX="-1444" custLinFactNeighborY="5412"/>
      <dgm:spPr/>
      <dgm:t>
        <a:bodyPr/>
        <a:lstStyle/>
        <a:p>
          <a:endParaRPr lang="en-US"/>
        </a:p>
      </dgm:t>
    </dgm:pt>
    <dgm:pt modelId="{80D27A74-E797-488C-996B-95CF7D3C012B}" type="pres">
      <dgm:prSet presAssocID="{153DEBBA-3A7E-4DCC-AF6B-3ED34E516011}" presName="node" presStyleLbl="node1" presStyleIdx="0" presStyleCnt="3" custScaleX="203957" custScaleY="154395" custRadScaleRad="101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654E8C-7519-4227-A94D-F746FB3B5E18}" type="pres">
      <dgm:prSet presAssocID="{153DEBBA-3A7E-4DCC-AF6B-3ED34E516011}" presName="dummy" presStyleCnt="0"/>
      <dgm:spPr/>
    </dgm:pt>
    <dgm:pt modelId="{84A07F6C-A82A-4120-B81E-C3A64105265D}" type="pres">
      <dgm:prSet presAssocID="{E6B48452-D31A-4116-B358-7B976F71FE8F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57D9EED-EDBC-4DC4-A96C-D2EFAC8035D3}" type="pres">
      <dgm:prSet presAssocID="{11C484B9-53D6-4046-8FA7-D48FB6902112}" presName="node" presStyleLbl="node1" presStyleIdx="1" presStyleCnt="3" custScaleX="197585" custScaleY="144027" custRadScaleRad="180529" custRadScaleInc="-86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6B7686-0944-4963-9838-5A35D8FD16FA}" type="pres">
      <dgm:prSet presAssocID="{11C484B9-53D6-4046-8FA7-D48FB6902112}" presName="dummy" presStyleCnt="0"/>
      <dgm:spPr/>
    </dgm:pt>
    <dgm:pt modelId="{ADDB2F1E-9636-4C56-9B9A-DC96D599B8DE}" type="pres">
      <dgm:prSet presAssocID="{99DD2AD3-B1E5-4BF7-8B72-4F58DCF5C424}" presName="sibTrans" presStyleLbl="sibTrans2D1" presStyleIdx="1" presStyleCnt="3" custLinFactNeighborY="-14562"/>
      <dgm:spPr/>
      <dgm:t>
        <a:bodyPr/>
        <a:lstStyle/>
        <a:p>
          <a:endParaRPr lang="en-US"/>
        </a:p>
      </dgm:t>
    </dgm:pt>
    <dgm:pt modelId="{541928A3-CEA9-479F-BEF7-FF33A7D1445A}" type="pres">
      <dgm:prSet presAssocID="{E05F0E64-4A05-42AB-A57A-C6128D7F01F9}" presName="node" presStyleLbl="node1" presStyleIdx="2" presStyleCnt="3" custScaleX="205532" custScaleY="144027" custRadScaleRad="180630" custRadScaleInc="87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FDEDDA-FC7F-4584-8295-3DCEED4F650F}" type="pres">
      <dgm:prSet presAssocID="{E05F0E64-4A05-42AB-A57A-C6128D7F01F9}" presName="dummy" presStyleCnt="0"/>
      <dgm:spPr/>
    </dgm:pt>
    <dgm:pt modelId="{5ED25D17-7BE2-4733-9E91-06742F80C787}" type="pres">
      <dgm:prSet presAssocID="{CFEEEBCB-DD14-42DA-8197-0CE81A36BBDB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F4B63F4-1836-4D59-B4BE-FE5FFF0D06CD}" type="presOf" srcId="{153DEBBA-3A7E-4DCC-AF6B-3ED34E516011}" destId="{80D27A74-E797-488C-996B-95CF7D3C012B}" srcOrd="0" destOrd="0" presId="urn:microsoft.com/office/officeart/2005/8/layout/radial6"/>
    <dgm:cxn modelId="{F3A800C6-85BF-481D-B6AB-D0B63D0DD467}" srcId="{A01CAADC-4A62-4677-A608-46375FEF1291}" destId="{A858DF12-8466-4CC0-9F27-B2DC1ED306A8}" srcOrd="0" destOrd="0" parTransId="{2610C36F-FC98-4210-B051-D7665AEFB6A1}" sibTransId="{FC4D567C-8642-463B-A9D9-A8B1C205E077}"/>
    <dgm:cxn modelId="{22B134A5-6008-4148-BC37-58E5603987B8}" srcId="{A858DF12-8466-4CC0-9F27-B2DC1ED306A8}" destId="{11C484B9-53D6-4046-8FA7-D48FB6902112}" srcOrd="1" destOrd="0" parTransId="{BFFF735C-5C0D-4E9C-9791-715C2325C9ED}" sibTransId="{99DD2AD3-B1E5-4BF7-8B72-4F58DCF5C424}"/>
    <dgm:cxn modelId="{FE31A67B-65B5-4958-B324-68A1DD5EF38C}" srcId="{A858DF12-8466-4CC0-9F27-B2DC1ED306A8}" destId="{153DEBBA-3A7E-4DCC-AF6B-3ED34E516011}" srcOrd="0" destOrd="0" parTransId="{165B29D8-1BB5-4395-80DE-6A27E976867D}" sibTransId="{E6B48452-D31A-4116-B358-7B976F71FE8F}"/>
    <dgm:cxn modelId="{E74EEA74-5B8D-4B58-8466-9D5A5FDBB5DA}" type="presOf" srcId="{99DD2AD3-B1E5-4BF7-8B72-4F58DCF5C424}" destId="{ADDB2F1E-9636-4C56-9B9A-DC96D599B8DE}" srcOrd="0" destOrd="0" presId="urn:microsoft.com/office/officeart/2005/8/layout/radial6"/>
    <dgm:cxn modelId="{18678879-F406-4201-8697-7FA7E79456DC}" type="presOf" srcId="{A858DF12-8466-4CC0-9F27-B2DC1ED306A8}" destId="{46D94724-1BC8-4B52-8E89-062C8F31D0FA}" srcOrd="0" destOrd="0" presId="urn:microsoft.com/office/officeart/2005/8/layout/radial6"/>
    <dgm:cxn modelId="{96CB8AD0-F8B3-4C9B-B1E1-4B5662708F97}" type="presOf" srcId="{11C484B9-53D6-4046-8FA7-D48FB6902112}" destId="{257D9EED-EDBC-4DC4-A96C-D2EFAC8035D3}" srcOrd="0" destOrd="0" presId="urn:microsoft.com/office/officeart/2005/8/layout/radial6"/>
    <dgm:cxn modelId="{B96530A4-7ABB-45E7-B25D-B9E77C4CE2E8}" type="presOf" srcId="{A01CAADC-4A62-4677-A608-46375FEF1291}" destId="{8DDA8DB0-42EB-4331-A6CB-078410E13F36}" srcOrd="0" destOrd="0" presId="urn:microsoft.com/office/officeart/2005/8/layout/radial6"/>
    <dgm:cxn modelId="{E86D63D5-4A11-4F4F-9F66-63556A09BFC0}" srcId="{A858DF12-8466-4CC0-9F27-B2DC1ED306A8}" destId="{E05F0E64-4A05-42AB-A57A-C6128D7F01F9}" srcOrd="2" destOrd="0" parTransId="{681889EB-DB7C-4633-B2B7-1CCA074E3E1B}" sibTransId="{CFEEEBCB-DD14-42DA-8197-0CE81A36BBDB}"/>
    <dgm:cxn modelId="{86C779B1-DF7B-4234-9731-B14ABCA0868C}" type="presOf" srcId="{E6B48452-D31A-4116-B358-7B976F71FE8F}" destId="{84A07F6C-A82A-4120-B81E-C3A64105265D}" srcOrd="0" destOrd="0" presId="urn:microsoft.com/office/officeart/2005/8/layout/radial6"/>
    <dgm:cxn modelId="{41F190A0-32BC-441D-A23D-B6E11BC35EF9}" type="presOf" srcId="{CFEEEBCB-DD14-42DA-8197-0CE81A36BBDB}" destId="{5ED25D17-7BE2-4733-9E91-06742F80C787}" srcOrd="0" destOrd="0" presId="urn:microsoft.com/office/officeart/2005/8/layout/radial6"/>
    <dgm:cxn modelId="{A126E9D3-B696-463A-BD70-07C864CA6C2D}" type="presOf" srcId="{E05F0E64-4A05-42AB-A57A-C6128D7F01F9}" destId="{541928A3-CEA9-479F-BEF7-FF33A7D1445A}" srcOrd="0" destOrd="0" presId="urn:microsoft.com/office/officeart/2005/8/layout/radial6"/>
    <dgm:cxn modelId="{DA6D23B8-F355-421A-93CD-D2B32D796D3D}" type="presParOf" srcId="{8DDA8DB0-42EB-4331-A6CB-078410E13F36}" destId="{46D94724-1BC8-4B52-8E89-062C8F31D0FA}" srcOrd="0" destOrd="0" presId="urn:microsoft.com/office/officeart/2005/8/layout/radial6"/>
    <dgm:cxn modelId="{55299312-8A1C-42F7-9B3B-D5F73EDA910B}" type="presParOf" srcId="{8DDA8DB0-42EB-4331-A6CB-078410E13F36}" destId="{80D27A74-E797-488C-996B-95CF7D3C012B}" srcOrd="1" destOrd="0" presId="urn:microsoft.com/office/officeart/2005/8/layout/radial6"/>
    <dgm:cxn modelId="{B9502A56-BF6E-4CD9-9858-431640B90326}" type="presParOf" srcId="{8DDA8DB0-42EB-4331-A6CB-078410E13F36}" destId="{9B654E8C-7519-4227-A94D-F746FB3B5E18}" srcOrd="2" destOrd="0" presId="urn:microsoft.com/office/officeart/2005/8/layout/radial6"/>
    <dgm:cxn modelId="{443A23F8-0A61-4589-8C6A-EC78DBFF96F0}" type="presParOf" srcId="{8DDA8DB0-42EB-4331-A6CB-078410E13F36}" destId="{84A07F6C-A82A-4120-B81E-C3A64105265D}" srcOrd="3" destOrd="0" presId="urn:microsoft.com/office/officeart/2005/8/layout/radial6"/>
    <dgm:cxn modelId="{ABA63DA5-4C78-46BC-B5C0-D2FA62F91CF2}" type="presParOf" srcId="{8DDA8DB0-42EB-4331-A6CB-078410E13F36}" destId="{257D9EED-EDBC-4DC4-A96C-D2EFAC8035D3}" srcOrd="4" destOrd="0" presId="urn:microsoft.com/office/officeart/2005/8/layout/radial6"/>
    <dgm:cxn modelId="{B5088C3D-6F3C-41AE-882E-BEBBD4972877}" type="presParOf" srcId="{8DDA8DB0-42EB-4331-A6CB-078410E13F36}" destId="{EA6B7686-0944-4963-9838-5A35D8FD16FA}" srcOrd="5" destOrd="0" presId="urn:microsoft.com/office/officeart/2005/8/layout/radial6"/>
    <dgm:cxn modelId="{70D579F0-3D02-44F0-A204-E4331BD2E40B}" type="presParOf" srcId="{8DDA8DB0-42EB-4331-A6CB-078410E13F36}" destId="{ADDB2F1E-9636-4C56-9B9A-DC96D599B8DE}" srcOrd="6" destOrd="0" presId="urn:microsoft.com/office/officeart/2005/8/layout/radial6"/>
    <dgm:cxn modelId="{A1991583-124A-43A0-B17D-243CE8FD3EE3}" type="presParOf" srcId="{8DDA8DB0-42EB-4331-A6CB-078410E13F36}" destId="{541928A3-CEA9-479F-BEF7-FF33A7D1445A}" srcOrd="7" destOrd="0" presId="urn:microsoft.com/office/officeart/2005/8/layout/radial6"/>
    <dgm:cxn modelId="{4F582F9B-2B7D-4370-82B9-AB082F3A3090}" type="presParOf" srcId="{8DDA8DB0-42EB-4331-A6CB-078410E13F36}" destId="{85FDEDDA-FC7F-4584-8295-3DCEED4F650F}" srcOrd="8" destOrd="0" presId="urn:microsoft.com/office/officeart/2005/8/layout/radial6"/>
    <dgm:cxn modelId="{0658B556-BF75-4C7E-B121-AA327A3C4CB2}" type="presParOf" srcId="{8DDA8DB0-42EB-4331-A6CB-078410E13F36}" destId="{5ED25D17-7BE2-4733-9E91-06742F80C787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D25D17-7BE2-4733-9E91-06742F80C787}">
      <dsp:nvSpPr>
        <dsp:cNvPr id="0" name=""/>
        <dsp:cNvSpPr/>
      </dsp:nvSpPr>
      <dsp:spPr>
        <a:xfrm>
          <a:off x="1056837" y="-123327"/>
          <a:ext cx="3323571" cy="3323571"/>
        </a:xfrm>
        <a:prstGeom prst="blockArc">
          <a:avLst>
            <a:gd name="adj1" fmla="val 9702858"/>
            <a:gd name="adj2" fmla="val 19691237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B2F1E-9636-4C56-9B9A-DC96D599B8DE}">
      <dsp:nvSpPr>
        <dsp:cNvPr id="0" name=""/>
        <dsp:cNvSpPr/>
      </dsp:nvSpPr>
      <dsp:spPr>
        <a:xfrm>
          <a:off x="1138787" y="-1763635"/>
          <a:ext cx="5918400" cy="5918400"/>
        </a:xfrm>
        <a:prstGeom prst="blockArc">
          <a:avLst>
            <a:gd name="adj1" fmla="val 11362"/>
            <a:gd name="adj2" fmla="val 10811362"/>
            <a:gd name="adj3" fmla="val 260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07F6C-A82A-4120-B81E-C3A64105265D}">
      <dsp:nvSpPr>
        <dsp:cNvPr id="0" name=""/>
        <dsp:cNvSpPr/>
      </dsp:nvSpPr>
      <dsp:spPr>
        <a:xfrm>
          <a:off x="3831159" y="-148988"/>
          <a:ext cx="3323571" cy="3323571"/>
        </a:xfrm>
        <a:prstGeom prst="blockArc">
          <a:avLst>
            <a:gd name="adj1" fmla="val 12645171"/>
            <a:gd name="adj2" fmla="val 1197941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94724-1BC8-4B52-8E89-062C8F31D0FA}">
      <dsp:nvSpPr>
        <dsp:cNvPr id="0" name=""/>
        <dsp:cNvSpPr/>
      </dsp:nvSpPr>
      <dsp:spPr>
        <a:xfrm>
          <a:off x="2920618" y="2057397"/>
          <a:ext cx="2260983" cy="8486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Sources of Constitutional Law</a:t>
          </a:r>
          <a:endParaRPr lang="en-US" sz="2000" kern="1200" dirty="0"/>
        </a:p>
      </dsp:txBody>
      <dsp:txXfrm>
        <a:off x="3251731" y="2181672"/>
        <a:ext cx="1598757" cy="600053"/>
      </dsp:txXfrm>
    </dsp:sp>
    <dsp:sp modelId="{80D27A74-E797-488C-996B-95CF7D3C012B}">
      <dsp:nvSpPr>
        <dsp:cNvPr id="0" name=""/>
        <dsp:cNvSpPr/>
      </dsp:nvSpPr>
      <dsp:spPr>
        <a:xfrm>
          <a:off x="3005261" y="-144400"/>
          <a:ext cx="2185454" cy="16543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Legislation</a:t>
          </a:r>
          <a:endParaRPr lang="en-US" sz="2000" kern="1200" dirty="0"/>
        </a:p>
      </dsp:txBody>
      <dsp:txXfrm>
        <a:off x="3325313" y="97879"/>
        <a:ext cx="1545350" cy="1169826"/>
      </dsp:txXfrm>
    </dsp:sp>
    <dsp:sp modelId="{257D9EED-EDBC-4DC4-A96C-D2EFAC8035D3}">
      <dsp:nvSpPr>
        <dsp:cNvPr id="0" name=""/>
        <dsp:cNvSpPr/>
      </dsp:nvSpPr>
      <dsp:spPr>
        <a:xfrm>
          <a:off x="5960008" y="1295410"/>
          <a:ext cx="2117176" cy="1543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Conventions</a:t>
          </a:r>
          <a:endParaRPr lang="en-US" sz="2000" kern="1200" dirty="0"/>
        </a:p>
      </dsp:txBody>
      <dsp:txXfrm>
        <a:off x="6270061" y="1521419"/>
        <a:ext cx="1497070" cy="1091270"/>
      </dsp:txXfrm>
    </dsp:sp>
    <dsp:sp modelId="{541928A3-CEA9-479F-BEF7-FF33A7D1445A}">
      <dsp:nvSpPr>
        <dsp:cNvPr id="0" name=""/>
        <dsp:cNvSpPr/>
      </dsp:nvSpPr>
      <dsp:spPr>
        <a:xfrm>
          <a:off x="76212" y="1276105"/>
          <a:ext cx="2202331" cy="1543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Judicial Interpretation</a:t>
          </a:r>
          <a:endParaRPr lang="en-US" sz="2000" kern="1200" dirty="0"/>
        </a:p>
      </dsp:txBody>
      <dsp:txXfrm>
        <a:off x="398736" y="1502114"/>
        <a:ext cx="1557283" cy="1091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997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199" cy="53340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849" y="-990600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5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26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5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915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56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58" r:id="rId2"/>
    <p:sldLayoutId id="2147483947" r:id="rId3"/>
    <p:sldLayoutId id="2147483949" r:id="rId4"/>
    <p:sldLayoutId id="2147483957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Second Year Course in legal English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</a:t>
            </a:r>
            <a:r>
              <a:rPr lang="en-US" dirty="0" smtClean="0"/>
              <a:t>Constitutional </a:t>
            </a:r>
            <a:r>
              <a:rPr lang="en-US" dirty="0"/>
              <a:t>and </a:t>
            </a:r>
            <a:r>
              <a:rPr lang="en-US" dirty="0" smtClean="0"/>
              <a:t>Administrative Law</a:t>
            </a:r>
          </a:p>
          <a:p>
            <a:r>
              <a:rPr lang="en-US" dirty="0" smtClean="0"/>
              <a:t>Author: S. J. Al-</a:t>
            </a:r>
            <a:r>
              <a:rPr lang="en-US" dirty="0" err="1" smtClean="0"/>
              <a:t>Kadhem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44" y="88490"/>
            <a:ext cx="3398956" cy="4788310"/>
          </a:xfrm>
          <a:prstGeom prst="rect">
            <a:avLst/>
          </a:prstGeom>
        </p:spPr>
      </p:pic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05 </a:t>
            </a:r>
            <a:r>
              <a:rPr lang="en-US" dirty="0" smtClean="0"/>
              <a:t>Part One: Constitutional Law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Chapter Two</a:t>
            </a:r>
          </a:p>
          <a:p>
            <a:pPr algn="ctr"/>
            <a:r>
              <a:rPr lang="en-US" dirty="0" smtClean="0"/>
              <a:t>Sources of Constitutional Law</a:t>
            </a:r>
          </a:p>
          <a:p>
            <a:pPr algn="ctr"/>
            <a:endParaRPr lang="en-US" dirty="0" smtClean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93632257"/>
              </p:ext>
            </p:extLst>
          </p:nvPr>
        </p:nvGraphicFramePr>
        <p:xfrm>
          <a:off x="533400" y="2590800"/>
          <a:ext cx="8153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221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6D94724-1BC8-4B52-8E89-062C8F31D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graphicEl>
                                              <a:dgm id="{46D94724-1BC8-4B52-8E89-062C8F31D0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46D94724-1BC8-4B52-8E89-062C8F31D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6D94724-1BC8-4B52-8E89-062C8F31D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D27A74-E797-488C-996B-95CF7D3C0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graphicEl>
                                              <a:dgm id="{80D27A74-E797-488C-996B-95CF7D3C01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80D27A74-E797-488C-996B-95CF7D3C0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80D27A74-E797-488C-996B-95CF7D3C0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A07F6C-A82A-4120-B81E-C3A641052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graphicEl>
                                              <a:dgm id="{84A07F6C-A82A-4120-B81E-C3A641052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graphicEl>
                                              <a:dgm id="{84A07F6C-A82A-4120-B81E-C3A641052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84A07F6C-A82A-4120-B81E-C3A641052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7D9EED-EDBC-4DC4-A96C-D2EFAC8035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257D9EED-EDBC-4DC4-A96C-D2EFAC8035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257D9EED-EDBC-4DC4-A96C-D2EFAC8035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graphicEl>
                                              <a:dgm id="{257D9EED-EDBC-4DC4-A96C-D2EFAC8035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DDB2F1E-9636-4C56-9B9A-DC96D599B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graphicEl>
                                              <a:dgm id="{ADDB2F1E-9636-4C56-9B9A-DC96D599B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ADDB2F1E-9636-4C56-9B9A-DC96D599B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graphicEl>
                                              <a:dgm id="{ADDB2F1E-9636-4C56-9B9A-DC96D599B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1928A3-CEA9-479F-BEF7-FF33A7D14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graphicEl>
                                              <a:dgm id="{541928A3-CEA9-479F-BEF7-FF33A7D144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541928A3-CEA9-479F-BEF7-FF33A7D14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graphicEl>
                                              <a:dgm id="{541928A3-CEA9-479F-BEF7-FF33A7D14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D25D17-7BE2-4733-9E91-06742F80C7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graphicEl>
                                              <a:dgm id="{5ED25D17-7BE2-4733-9E91-06742F80C7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5ED25D17-7BE2-4733-9E91-06742F80C7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5ED25D17-7BE2-4733-9E91-06742F80C7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5" grpId="0" uiExpand="1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05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Two</a:t>
            </a:r>
          </a:p>
          <a:p>
            <a:pPr algn="ctr"/>
            <a:r>
              <a:rPr lang="en-US" dirty="0"/>
              <a:t>Sources of </a:t>
            </a:r>
            <a:r>
              <a:rPr lang="en-US" dirty="0" smtClean="0"/>
              <a:t>Constitutional Law</a:t>
            </a:r>
          </a:p>
          <a:p>
            <a:pPr algn="ctr"/>
            <a:endParaRPr lang="en-US" dirty="0" smtClean="0"/>
          </a:p>
          <a:p>
            <a:r>
              <a:rPr lang="en-US" b="1" dirty="0" smtClean="0"/>
              <a:t>3- Convention</a:t>
            </a:r>
            <a:endParaRPr lang="en-US" b="1" dirty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Conventions are defined as a mixture of rules based on custom and expediency. They are implemented to supplement the framework of the constitution.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Constitutional conventions arise from two main sources:</a:t>
            </a:r>
          </a:p>
          <a:p>
            <a:r>
              <a:rPr lang="en-US" dirty="0" smtClean="0"/>
              <a:t>A- a course of conduct may continue over a long period of time ultimately becoming obligatory; i.e. a convention</a:t>
            </a:r>
          </a:p>
          <a:p>
            <a:r>
              <a:rPr lang="en-US" dirty="0" smtClean="0"/>
              <a:t>B- people may agree among themselves to adopt a particular rule of conduct. Such rule is a convention.</a:t>
            </a:r>
          </a:p>
          <a:p>
            <a:endParaRPr lang="en-US" dirty="0"/>
          </a:p>
          <a:p>
            <a:r>
              <a:rPr lang="en-US" dirty="0" smtClean="0"/>
              <a:t>The first kind stems from custom while the second from agreement.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23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05 </a:t>
            </a:r>
            <a:r>
              <a:rPr lang="en-US" dirty="0"/>
              <a:t>Part One: Constitutional Law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/>
              <a:t>Chapter Two</a:t>
            </a:r>
          </a:p>
          <a:p>
            <a:pPr algn="ctr"/>
            <a:r>
              <a:rPr lang="en-US" dirty="0"/>
              <a:t>Sources of </a:t>
            </a:r>
            <a:r>
              <a:rPr lang="en-US" dirty="0" smtClean="0"/>
              <a:t>Constitutional Law</a:t>
            </a:r>
          </a:p>
          <a:p>
            <a:pPr algn="ctr"/>
            <a:endParaRPr lang="en-US" dirty="0" smtClean="0"/>
          </a:p>
          <a:p>
            <a:r>
              <a:rPr lang="en-US" b="1" dirty="0" smtClean="0"/>
              <a:t>3- Convention</a:t>
            </a:r>
            <a:endParaRPr lang="en-US" b="1" dirty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Constitutional conventions have been described as </a:t>
            </a:r>
            <a:r>
              <a:rPr lang="en-US" b="1" dirty="0" smtClean="0"/>
              <a:t>non-legal rules</a:t>
            </a:r>
            <a:r>
              <a:rPr lang="en-US" dirty="0" smtClean="0"/>
              <a:t>. They are non-legal because rules do not apply them and rules  because they are binding and are observed in practice.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There are three main ways in which these rules operate:</a:t>
            </a:r>
          </a:p>
          <a:p>
            <a:r>
              <a:rPr lang="en-US" dirty="0" smtClean="0"/>
              <a:t>1- they may nullify a provision of the constitution without formally abolishing it</a:t>
            </a:r>
          </a:p>
          <a:p>
            <a:r>
              <a:rPr lang="en-US" dirty="0" smtClean="0"/>
              <a:t>2- transforming powers granted in the constitution from one person to another</a:t>
            </a:r>
          </a:p>
          <a:p>
            <a:r>
              <a:rPr lang="en-US" dirty="0" smtClean="0"/>
              <a:t>3- supplementing a constitutional provision.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42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5022" y="1106269"/>
            <a:ext cx="91189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05 </a:t>
            </a:r>
            <a:r>
              <a:rPr lang="en-US" dirty="0"/>
              <a:t>Part One: Constitutional Law </a:t>
            </a:r>
            <a:endParaRPr lang="en-US" dirty="0" smtClean="0"/>
          </a:p>
          <a:p>
            <a:pPr algn="ctr"/>
            <a:r>
              <a:rPr lang="en-US" dirty="0"/>
              <a:t>Chapter Two</a:t>
            </a:r>
          </a:p>
          <a:p>
            <a:pPr algn="ctr"/>
            <a:r>
              <a:rPr lang="en-US" dirty="0"/>
              <a:t>Sources of </a:t>
            </a:r>
            <a:r>
              <a:rPr lang="en-US" dirty="0" smtClean="0"/>
              <a:t>Constitutional Law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220" y="2286000"/>
            <a:ext cx="904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Some of the important/new words and terms that appear in this section</a:t>
            </a:r>
          </a:p>
        </p:txBody>
      </p:sp>
      <p:sp>
        <p:nvSpPr>
          <p:cNvPr id="6" name="Cloud 5"/>
          <p:cNvSpPr/>
          <p:nvPr/>
        </p:nvSpPr>
        <p:spPr>
          <a:xfrm>
            <a:off x="86032" y="3986983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mixture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3554362" y="2819400"/>
            <a:ext cx="16272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2286000" y="3733800"/>
            <a:ext cx="18288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10" name="Cloud 9"/>
          <p:cNvSpPr/>
          <p:nvPr/>
        </p:nvSpPr>
        <p:spPr>
          <a:xfrm>
            <a:off x="1039762" y="4648200"/>
            <a:ext cx="1746454" cy="685799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obligatory</a:t>
            </a:r>
            <a:endParaRPr lang="en-US" dirty="0"/>
          </a:p>
        </p:txBody>
      </p:sp>
      <p:sp>
        <p:nvSpPr>
          <p:cNvPr id="11" name="Cloud 10"/>
          <p:cNvSpPr/>
          <p:nvPr/>
        </p:nvSpPr>
        <p:spPr>
          <a:xfrm>
            <a:off x="685800" y="2895600"/>
            <a:ext cx="1981200" cy="609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conventions</a:t>
            </a:r>
            <a:endParaRPr lang="en-US" dirty="0"/>
          </a:p>
        </p:txBody>
      </p:sp>
      <p:sp>
        <p:nvSpPr>
          <p:cNvPr id="12" name="Cloud 11"/>
          <p:cNvSpPr/>
          <p:nvPr/>
        </p:nvSpPr>
        <p:spPr>
          <a:xfrm>
            <a:off x="5562600" y="5105400"/>
            <a:ext cx="232409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nullify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>
          <a:xfrm>
            <a:off x="101220" y="5562600"/>
            <a:ext cx="1983219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adopt</a:t>
            </a: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5715000" y="3109438"/>
            <a:ext cx="217169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expediency</a:t>
            </a:r>
            <a:endParaRPr lang="en-US" dirty="0"/>
          </a:p>
        </p:txBody>
      </p:sp>
      <p:sp>
        <p:nvSpPr>
          <p:cNvPr id="15" name="Cloud 14"/>
          <p:cNvSpPr/>
          <p:nvPr/>
        </p:nvSpPr>
        <p:spPr>
          <a:xfrm>
            <a:off x="6449962" y="3886200"/>
            <a:ext cx="2084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ultimately</a:t>
            </a:r>
            <a:endParaRPr lang="en-US" dirty="0"/>
          </a:p>
        </p:txBody>
      </p:sp>
      <p:sp>
        <p:nvSpPr>
          <p:cNvPr id="16" name="Cloud 15"/>
          <p:cNvSpPr/>
          <p:nvPr/>
        </p:nvSpPr>
        <p:spPr>
          <a:xfrm>
            <a:off x="2879623" y="5333999"/>
            <a:ext cx="1876733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binding</a:t>
            </a:r>
            <a:endParaRPr lang="en-US" dirty="0"/>
          </a:p>
        </p:txBody>
      </p:sp>
      <p:sp>
        <p:nvSpPr>
          <p:cNvPr id="17" name="Cloud 16"/>
          <p:cNvSpPr/>
          <p:nvPr/>
        </p:nvSpPr>
        <p:spPr>
          <a:xfrm>
            <a:off x="3962400" y="4267200"/>
            <a:ext cx="22098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Course of conduct</a:t>
            </a:r>
            <a:endParaRPr lang="en-US" dirty="0"/>
          </a:p>
        </p:txBody>
      </p:sp>
      <p:sp>
        <p:nvSpPr>
          <p:cNvPr id="18" name="Cloud 17"/>
          <p:cNvSpPr/>
          <p:nvPr/>
        </p:nvSpPr>
        <p:spPr>
          <a:xfrm>
            <a:off x="4367981" y="5891647"/>
            <a:ext cx="232409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0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290</Words>
  <Application>Microsoft Office PowerPoint</Application>
  <PresentationFormat>On-screen Show (4:3)</PresentationFormat>
  <Paragraphs>79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 College of Law, Mustansiriyah U.    Second Year Course in legal English   2017-2018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259</cp:revision>
  <dcterms:created xsi:type="dcterms:W3CDTF">2006-08-16T00:00:00Z</dcterms:created>
  <dcterms:modified xsi:type="dcterms:W3CDTF">2018-10-21T15:09:12Z</dcterms:modified>
</cp:coreProperties>
</file>