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5" r:id="rId1"/>
  </p:sldMasterIdLst>
  <p:notesMasterIdLst>
    <p:notesMasterId r:id="rId8"/>
  </p:notesMasterIdLst>
  <p:handoutMasterIdLst>
    <p:handoutMasterId r:id="rId9"/>
  </p:handoutMasterIdLst>
  <p:sldIdLst>
    <p:sldId id="256" r:id="rId2"/>
    <p:sldId id="262" r:id="rId3"/>
    <p:sldId id="263" r:id="rId4"/>
    <p:sldId id="266" r:id="rId5"/>
    <p:sldId id="267" r:id="rId6"/>
    <p:sldId id="270"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8C08707-0548-4BDB-BDE2-555F3C860DE1}">
          <p14:sldIdLst>
            <p14:sldId id="256"/>
          </p14:sldIdLst>
        </p14:section>
        <p14:section name="Untitled Section" id="{5EAD52DF-690E-4018-87BA-F95E26C0F838}">
          <p14:sldIdLst>
            <p14:sldId id="262"/>
            <p14:sldId id="263"/>
            <p14:sldId id="266"/>
            <p14:sldId id="267"/>
            <p14:sldId id="27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82AC"/>
    <a:srgbClr val="E6E6E6"/>
    <a:srgbClr val="B05C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65" d="100"/>
          <a:sy n="65" d="100"/>
        </p:scale>
        <p:origin x="145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3" d="100"/>
          <a:sy n="53" d="100"/>
        </p:scale>
        <p:origin x="285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01CAADC-4A62-4677-A608-46375FEF1291}" type="doc">
      <dgm:prSet loTypeId="urn:microsoft.com/office/officeart/2005/8/layout/radial6" loCatId="relationship" qsTypeId="urn:microsoft.com/office/officeart/2005/8/quickstyle/simple1" qsCatId="simple" csTypeId="urn:microsoft.com/office/officeart/2005/8/colors/accent1_2" csCatId="accent1" phldr="1"/>
      <dgm:spPr/>
      <dgm:t>
        <a:bodyPr/>
        <a:lstStyle/>
        <a:p>
          <a:endParaRPr lang="en-US"/>
        </a:p>
      </dgm:t>
    </dgm:pt>
    <dgm:pt modelId="{A858DF12-8466-4CC0-9F27-B2DC1ED306A8}">
      <dgm:prSet phldrT="[Text]" custT="1"/>
      <dgm:spPr/>
      <dgm:t>
        <a:bodyPr/>
        <a:lstStyle/>
        <a:p>
          <a:r>
            <a:rPr lang="en-US" sz="2000" dirty="0" smtClean="0"/>
            <a:t>Sources of Constitutional Law</a:t>
          </a:r>
          <a:endParaRPr lang="en-US" sz="2000" dirty="0"/>
        </a:p>
      </dgm:t>
    </dgm:pt>
    <dgm:pt modelId="{2610C36F-FC98-4210-B051-D7665AEFB6A1}" type="parTrans" cxnId="{F3A800C6-85BF-481D-B6AB-D0B63D0DD467}">
      <dgm:prSet/>
      <dgm:spPr/>
      <dgm:t>
        <a:bodyPr/>
        <a:lstStyle/>
        <a:p>
          <a:endParaRPr lang="en-US"/>
        </a:p>
      </dgm:t>
    </dgm:pt>
    <dgm:pt modelId="{FC4D567C-8642-463B-A9D9-A8B1C205E077}" type="sibTrans" cxnId="{F3A800C6-85BF-481D-B6AB-D0B63D0DD467}">
      <dgm:prSet/>
      <dgm:spPr/>
      <dgm:t>
        <a:bodyPr/>
        <a:lstStyle/>
        <a:p>
          <a:endParaRPr lang="en-US"/>
        </a:p>
      </dgm:t>
    </dgm:pt>
    <dgm:pt modelId="{153DEBBA-3A7E-4DCC-AF6B-3ED34E516011}">
      <dgm:prSet phldrT="[Text]" custT="1"/>
      <dgm:spPr/>
      <dgm:t>
        <a:bodyPr/>
        <a:lstStyle/>
        <a:p>
          <a:r>
            <a:rPr lang="en-US" sz="2000" dirty="0" smtClean="0"/>
            <a:t>Legislation</a:t>
          </a:r>
          <a:endParaRPr lang="en-US" sz="2000" dirty="0"/>
        </a:p>
      </dgm:t>
    </dgm:pt>
    <dgm:pt modelId="{165B29D8-1BB5-4395-80DE-6A27E976867D}" type="parTrans" cxnId="{FE31A67B-65B5-4958-B324-68A1DD5EF38C}">
      <dgm:prSet/>
      <dgm:spPr/>
      <dgm:t>
        <a:bodyPr/>
        <a:lstStyle/>
        <a:p>
          <a:endParaRPr lang="en-US"/>
        </a:p>
      </dgm:t>
    </dgm:pt>
    <dgm:pt modelId="{E6B48452-D31A-4116-B358-7B976F71FE8F}" type="sibTrans" cxnId="{FE31A67B-65B5-4958-B324-68A1DD5EF38C}">
      <dgm:prSet/>
      <dgm:spPr/>
      <dgm:t>
        <a:bodyPr/>
        <a:lstStyle/>
        <a:p>
          <a:endParaRPr lang="en-US"/>
        </a:p>
      </dgm:t>
    </dgm:pt>
    <dgm:pt modelId="{11C484B9-53D6-4046-8FA7-D48FB6902112}">
      <dgm:prSet phldrT="[Text]" custT="1"/>
      <dgm:spPr/>
      <dgm:t>
        <a:bodyPr/>
        <a:lstStyle/>
        <a:p>
          <a:r>
            <a:rPr lang="en-US" sz="2000" dirty="0" smtClean="0"/>
            <a:t>Conventions</a:t>
          </a:r>
          <a:endParaRPr lang="en-US" sz="2000" dirty="0"/>
        </a:p>
      </dgm:t>
    </dgm:pt>
    <dgm:pt modelId="{BFFF735C-5C0D-4E9C-9791-715C2325C9ED}" type="parTrans" cxnId="{22B134A5-6008-4148-BC37-58E5603987B8}">
      <dgm:prSet/>
      <dgm:spPr/>
      <dgm:t>
        <a:bodyPr/>
        <a:lstStyle/>
        <a:p>
          <a:endParaRPr lang="en-US"/>
        </a:p>
      </dgm:t>
    </dgm:pt>
    <dgm:pt modelId="{99DD2AD3-B1E5-4BF7-8B72-4F58DCF5C424}" type="sibTrans" cxnId="{22B134A5-6008-4148-BC37-58E5603987B8}">
      <dgm:prSet/>
      <dgm:spPr/>
      <dgm:t>
        <a:bodyPr/>
        <a:lstStyle/>
        <a:p>
          <a:endParaRPr lang="en-US"/>
        </a:p>
      </dgm:t>
    </dgm:pt>
    <dgm:pt modelId="{E05F0E64-4A05-42AB-A57A-C6128D7F01F9}">
      <dgm:prSet phldrT="[Text]" custT="1"/>
      <dgm:spPr/>
      <dgm:t>
        <a:bodyPr/>
        <a:lstStyle/>
        <a:p>
          <a:r>
            <a:rPr lang="en-US" sz="2000" dirty="0" smtClean="0"/>
            <a:t>Judicial Interpretation</a:t>
          </a:r>
          <a:endParaRPr lang="en-US" sz="2000" dirty="0"/>
        </a:p>
      </dgm:t>
    </dgm:pt>
    <dgm:pt modelId="{681889EB-DB7C-4633-B2B7-1CCA074E3E1B}" type="parTrans" cxnId="{E86D63D5-4A11-4F4F-9F66-63556A09BFC0}">
      <dgm:prSet/>
      <dgm:spPr/>
      <dgm:t>
        <a:bodyPr/>
        <a:lstStyle/>
        <a:p>
          <a:endParaRPr lang="en-US"/>
        </a:p>
      </dgm:t>
    </dgm:pt>
    <dgm:pt modelId="{CFEEEBCB-DD14-42DA-8197-0CE81A36BBDB}" type="sibTrans" cxnId="{E86D63D5-4A11-4F4F-9F66-63556A09BFC0}">
      <dgm:prSet/>
      <dgm:spPr/>
      <dgm:t>
        <a:bodyPr/>
        <a:lstStyle/>
        <a:p>
          <a:endParaRPr lang="en-US"/>
        </a:p>
      </dgm:t>
    </dgm:pt>
    <dgm:pt modelId="{8DDA8DB0-42EB-4331-A6CB-078410E13F36}" type="pres">
      <dgm:prSet presAssocID="{A01CAADC-4A62-4677-A608-46375FEF1291}" presName="Name0" presStyleCnt="0">
        <dgm:presLayoutVars>
          <dgm:chMax val="1"/>
          <dgm:dir/>
          <dgm:animLvl val="ctr"/>
          <dgm:resizeHandles val="exact"/>
        </dgm:presLayoutVars>
      </dgm:prSet>
      <dgm:spPr/>
      <dgm:t>
        <a:bodyPr/>
        <a:lstStyle/>
        <a:p>
          <a:endParaRPr lang="en-US"/>
        </a:p>
      </dgm:t>
    </dgm:pt>
    <dgm:pt modelId="{46D94724-1BC8-4B52-8E89-062C8F31D0FA}" type="pres">
      <dgm:prSet presAssocID="{A858DF12-8466-4CC0-9F27-B2DC1ED306A8}" presName="centerShape" presStyleLbl="node0" presStyleIdx="0" presStyleCnt="1" custScaleX="147704" custScaleY="55437" custLinFactNeighborX="-1444" custLinFactNeighborY="5412"/>
      <dgm:spPr/>
      <dgm:t>
        <a:bodyPr/>
        <a:lstStyle/>
        <a:p>
          <a:endParaRPr lang="en-US"/>
        </a:p>
      </dgm:t>
    </dgm:pt>
    <dgm:pt modelId="{80D27A74-E797-488C-996B-95CF7D3C012B}" type="pres">
      <dgm:prSet presAssocID="{153DEBBA-3A7E-4DCC-AF6B-3ED34E516011}" presName="node" presStyleLbl="node1" presStyleIdx="0" presStyleCnt="3" custScaleX="203957" custScaleY="154395" custRadScaleRad="101167">
        <dgm:presLayoutVars>
          <dgm:bulletEnabled val="1"/>
        </dgm:presLayoutVars>
      </dgm:prSet>
      <dgm:spPr/>
      <dgm:t>
        <a:bodyPr/>
        <a:lstStyle/>
        <a:p>
          <a:endParaRPr lang="en-US"/>
        </a:p>
      </dgm:t>
    </dgm:pt>
    <dgm:pt modelId="{9B654E8C-7519-4227-A94D-F746FB3B5E18}" type="pres">
      <dgm:prSet presAssocID="{153DEBBA-3A7E-4DCC-AF6B-3ED34E516011}" presName="dummy" presStyleCnt="0"/>
      <dgm:spPr/>
    </dgm:pt>
    <dgm:pt modelId="{84A07F6C-A82A-4120-B81E-C3A64105265D}" type="pres">
      <dgm:prSet presAssocID="{E6B48452-D31A-4116-B358-7B976F71FE8F}" presName="sibTrans" presStyleLbl="sibTrans2D1" presStyleIdx="0" presStyleCnt="3"/>
      <dgm:spPr/>
      <dgm:t>
        <a:bodyPr/>
        <a:lstStyle/>
        <a:p>
          <a:endParaRPr lang="en-US"/>
        </a:p>
      </dgm:t>
    </dgm:pt>
    <dgm:pt modelId="{257D9EED-EDBC-4DC4-A96C-D2EFAC8035D3}" type="pres">
      <dgm:prSet presAssocID="{11C484B9-53D6-4046-8FA7-D48FB6902112}" presName="node" presStyleLbl="node1" presStyleIdx="1" presStyleCnt="3" custScaleX="197585" custScaleY="144027" custRadScaleRad="180529" custRadScaleInc="-86693">
        <dgm:presLayoutVars>
          <dgm:bulletEnabled val="1"/>
        </dgm:presLayoutVars>
      </dgm:prSet>
      <dgm:spPr/>
      <dgm:t>
        <a:bodyPr/>
        <a:lstStyle/>
        <a:p>
          <a:endParaRPr lang="en-US"/>
        </a:p>
      </dgm:t>
    </dgm:pt>
    <dgm:pt modelId="{EA6B7686-0944-4963-9838-5A35D8FD16FA}" type="pres">
      <dgm:prSet presAssocID="{11C484B9-53D6-4046-8FA7-D48FB6902112}" presName="dummy" presStyleCnt="0"/>
      <dgm:spPr/>
    </dgm:pt>
    <dgm:pt modelId="{ADDB2F1E-9636-4C56-9B9A-DC96D599B8DE}" type="pres">
      <dgm:prSet presAssocID="{99DD2AD3-B1E5-4BF7-8B72-4F58DCF5C424}" presName="sibTrans" presStyleLbl="sibTrans2D1" presStyleIdx="1" presStyleCnt="3" custLinFactNeighborY="-14562"/>
      <dgm:spPr/>
      <dgm:t>
        <a:bodyPr/>
        <a:lstStyle/>
        <a:p>
          <a:endParaRPr lang="en-US"/>
        </a:p>
      </dgm:t>
    </dgm:pt>
    <dgm:pt modelId="{541928A3-CEA9-479F-BEF7-FF33A7D1445A}" type="pres">
      <dgm:prSet presAssocID="{E05F0E64-4A05-42AB-A57A-C6128D7F01F9}" presName="node" presStyleLbl="node1" presStyleIdx="2" presStyleCnt="3" custScaleX="205532" custScaleY="144027" custRadScaleRad="180630" custRadScaleInc="87633">
        <dgm:presLayoutVars>
          <dgm:bulletEnabled val="1"/>
        </dgm:presLayoutVars>
      </dgm:prSet>
      <dgm:spPr/>
      <dgm:t>
        <a:bodyPr/>
        <a:lstStyle/>
        <a:p>
          <a:endParaRPr lang="en-US"/>
        </a:p>
      </dgm:t>
    </dgm:pt>
    <dgm:pt modelId="{85FDEDDA-FC7F-4584-8295-3DCEED4F650F}" type="pres">
      <dgm:prSet presAssocID="{E05F0E64-4A05-42AB-A57A-C6128D7F01F9}" presName="dummy" presStyleCnt="0"/>
      <dgm:spPr/>
    </dgm:pt>
    <dgm:pt modelId="{5ED25D17-7BE2-4733-9E91-06742F80C787}" type="pres">
      <dgm:prSet presAssocID="{CFEEEBCB-DD14-42DA-8197-0CE81A36BBDB}" presName="sibTrans" presStyleLbl="sibTrans2D1" presStyleIdx="2" presStyleCnt="3"/>
      <dgm:spPr/>
      <dgm:t>
        <a:bodyPr/>
        <a:lstStyle/>
        <a:p>
          <a:endParaRPr lang="en-US"/>
        </a:p>
      </dgm:t>
    </dgm:pt>
  </dgm:ptLst>
  <dgm:cxnLst>
    <dgm:cxn modelId="{1F4B63F4-1836-4D59-B4BE-FE5FFF0D06CD}" type="presOf" srcId="{153DEBBA-3A7E-4DCC-AF6B-3ED34E516011}" destId="{80D27A74-E797-488C-996B-95CF7D3C012B}" srcOrd="0" destOrd="0" presId="urn:microsoft.com/office/officeart/2005/8/layout/radial6"/>
    <dgm:cxn modelId="{F3A800C6-85BF-481D-B6AB-D0B63D0DD467}" srcId="{A01CAADC-4A62-4677-A608-46375FEF1291}" destId="{A858DF12-8466-4CC0-9F27-B2DC1ED306A8}" srcOrd="0" destOrd="0" parTransId="{2610C36F-FC98-4210-B051-D7665AEFB6A1}" sibTransId="{FC4D567C-8642-463B-A9D9-A8B1C205E077}"/>
    <dgm:cxn modelId="{22B134A5-6008-4148-BC37-58E5603987B8}" srcId="{A858DF12-8466-4CC0-9F27-B2DC1ED306A8}" destId="{11C484B9-53D6-4046-8FA7-D48FB6902112}" srcOrd="1" destOrd="0" parTransId="{BFFF735C-5C0D-4E9C-9791-715C2325C9ED}" sibTransId="{99DD2AD3-B1E5-4BF7-8B72-4F58DCF5C424}"/>
    <dgm:cxn modelId="{FE31A67B-65B5-4958-B324-68A1DD5EF38C}" srcId="{A858DF12-8466-4CC0-9F27-B2DC1ED306A8}" destId="{153DEBBA-3A7E-4DCC-AF6B-3ED34E516011}" srcOrd="0" destOrd="0" parTransId="{165B29D8-1BB5-4395-80DE-6A27E976867D}" sibTransId="{E6B48452-D31A-4116-B358-7B976F71FE8F}"/>
    <dgm:cxn modelId="{E74EEA74-5B8D-4B58-8466-9D5A5FDBB5DA}" type="presOf" srcId="{99DD2AD3-B1E5-4BF7-8B72-4F58DCF5C424}" destId="{ADDB2F1E-9636-4C56-9B9A-DC96D599B8DE}" srcOrd="0" destOrd="0" presId="urn:microsoft.com/office/officeart/2005/8/layout/radial6"/>
    <dgm:cxn modelId="{18678879-F406-4201-8697-7FA7E79456DC}" type="presOf" srcId="{A858DF12-8466-4CC0-9F27-B2DC1ED306A8}" destId="{46D94724-1BC8-4B52-8E89-062C8F31D0FA}" srcOrd="0" destOrd="0" presId="urn:microsoft.com/office/officeart/2005/8/layout/radial6"/>
    <dgm:cxn modelId="{96CB8AD0-F8B3-4C9B-B1E1-4B5662708F97}" type="presOf" srcId="{11C484B9-53D6-4046-8FA7-D48FB6902112}" destId="{257D9EED-EDBC-4DC4-A96C-D2EFAC8035D3}" srcOrd="0" destOrd="0" presId="urn:microsoft.com/office/officeart/2005/8/layout/radial6"/>
    <dgm:cxn modelId="{B96530A4-7ABB-45E7-B25D-B9E77C4CE2E8}" type="presOf" srcId="{A01CAADC-4A62-4677-A608-46375FEF1291}" destId="{8DDA8DB0-42EB-4331-A6CB-078410E13F36}" srcOrd="0" destOrd="0" presId="urn:microsoft.com/office/officeart/2005/8/layout/radial6"/>
    <dgm:cxn modelId="{E86D63D5-4A11-4F4F-9F66-63556A09BFC0}" srcId="{A858DF12-8466-4CC0-9F27-B2DC1ED306A8}" destId="{E05F0E64-4A05-42AB-A57A-C6128D7F01F9}" srcOrd="2" destOrd="0" parTransId="{681889EB-DB7C-4633-B2B7-1CCA074E3E1B}" sibTransId="{CFEEEBCB-DD14-42DA-8197-0CE81A36BBDB}"/>
    <dgm:cxn modelId="{86C779B1-DF7B-4234-9731-B14ABCA0868C}" type="presOf" srcId="{E6B48452-D31A-4116-B358-7B976F71FE8F}" destId="{84A07F6C-A82A-4120-B81E-C3A64105265D}" srcOrd="0" destOrd="0" presId="urn:microsoft.com/office/officeart/2005/8/layout/radial6"/>
    <dgm:cxn modelId="{41F190A0-32BC-441D-A23D-B6E11BC35EF9}" type="presOf" srcId="{CFEEEBCB-DD14-42DA-8197-0CE81A36BBDB}" destId="{5ED25D17-7BE2-4733-9E91-06742F80C787}" srcOrd="0" destOrd="0" presId="urn:microsoft.com/office/officeart/2005/8/layout/radial6"/>
    <dgm:cxn modelId="{A126E9D3-B696-463A-BD70-07C864CA6C2D}" type="presOf" srcId="{E05F0E64-4A05-42AB-A57A-C6128D7F01F9}" destId="{541928A3-CEA9-479F-BEF7-FF33A7D1445A}" srcOrd="0" destOrd="0" presId="urn:microsoft.com/office/officeart/2005/8/layout/radial6"/>
    <dgm:cxn modelId="{DA6D23B8-F355-421A-93CD-D2B32D796D3D}" type="presParOf" srcId="{8DDA8DB0-42EB-4331-A6CB-078410E13F36}" destId="{46D94724-1BC8-4B52-8E89-062C8F31D0FA}" srcOrd="0" destOrd="0" presId="urn:microsoft.com/office/officeart/2005/8/layout/radial6"/>
    <dgm:cxn modelId="{55299312-8A1C-42F7-9B3B-D5F73EDA910B}" type="presParOf" srcId="{8DDA8DB0-42EB-4331-A6CB-078410E13F36}" destId="{80D27A74-E797-488C-996B-95CF7D3C012B}" srcOrd="1" destOrd="0" presId="urn:microsoft.com/office/officeart/2005/8/layout/radial6"/>
    <dgm:cxn modelId="{B9502A56-BF6E-4CD9-9858-431640B90326}" type="presParOf" srcId="{8DDA8DB0-42EB-4331-A6CB-078410E13F36}" destId="{9B654E8C-7519-4227-A94D-F746FB3B5E18}" srcOrd="2" destOrd="0" presId="urn:microsoft.com/office/officeart/2005/8/layout/radial6"/>
    <dgm:cxn modelId="{443A23F8-0A61-4589-8C6A-EC78DBFF96F0}" type="presParOf" srcId="{8DDA8DB0-42EB-4331-A6CB-078410E13F36}" destId="{84A07F6C-A82A-4120-B81E-C3A64105265D}" srcOrd="3" destOrd="0" presId="urn:microsoft.com/office/officeart/2005/8/layout/radial6"/>
    <dgm:cxn modelId="{ABA63DA5-4C78-46BC-B5C0-D2FA62F91CF2}" type="presParOf" srcId="{8DDA8DB0-42EB-4331-A6CB-078410E13F36}" destId="{257D9EED-EDBC-4DC4-A96C-D2EFAC8035D3}" srcOrd="4" destOrd="0" presId="urn:microsoft.com/office/officeart/2005/8/layout/radial6"/>
    <dgm:cxn modelId="{B5088C3D-6F3C-41AE-882E-BEBBD4972877}" type="presParOf" srcId="{8DDA8DB0-42EB-4331-A6CB-078410E13F36}" destId="{EA6B7686-0944-4963-9838-5A35D8FD16FA}" srcOrd="5" destOrd="0" presId="urn:microsoft.com/office/officeart/2005/8/layout/radial6"/>
    <dgm:cxn modelId="{70D579F0-3D02-44F0-A204-E4331BD2E40B}" type="presParOf" srcId="{8DDA8DB0-42EB-4331-A6CB-078410E13F36}" destId="{ADDB2F1E-9636-4C56-9B9A-DC96D599B8DE}" srcOrd="6" destOrd="0" presId="urn:microsoft.com/office/officeart/2005/8/layout/radial6"/>
    <dgm:cxn modelId="{A1991583-124A-43A0-B17D-243CE8FD3EE3}" type="presParOf" srcId="{8DDA8DB0-42EB-4331-A6CB-078410E13F36}" destId="{541928A3-CEA9-479F-BEF7-FF33A7D1445A}" srcOrd="7" destOrd="0" presId="urn:microsoft.com/office/officeart/2005/8/layout/radial6"/>
    <dgm:cxn modelId="{4F582F9B-2B7D-4370-82B9-AB082F3A3090}" type="presParOf" srcId="{8DDA8DB0-42EB-4331-A6CB-078410E13F36}" destId="{85FDEDDA-FC7F-4584-8295-3DCEED4F650F}" srcOrd="8" destOrd="0" presId="urn:microsoft.com/office/officeart/2005/8/layout/radial6"/>
    <dgm:cxn modelId="{0658B556-BF75-4C7E-B121-AA327A3C4CB2}" type="presParOf" srcId="{8DDA8DB0-42EB-4331-A6CB-078410E13F36}" destId="{5ED25D17-7BE2-4733-9E91-06742F80C787}" srcOrd="9"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D25D17-7BE2-4733-9E91-06742F80C787}">
      <dsp:nvSpPr>
        <dsp:cNvPr id="0" name=""/>
        <dsp:cNvSpPr/>
      </dsp:nvSpPr>
      <dsp:spPr>
        <a:xfrm>
          <a:off x="1056837" y="-123327"/>
          <a:ext cx="3323571" cy="3323571"/>
        </a:xfrm>
        <a:prstGeom prst="blockArc">
          <a:avLst>
            <a:gd name="adj1" fmla="val 9702858"/>
            <a:gd name="adj2" fmla="val 19691237"/>
            <a:gd name="adj3" fmla="val 464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DDB2F1E-9636-4C56-9B9A-DC96D599B8DE}">
      <dsp:nvSpPr>
        <dsp:cNvPr id="0" name=""/>
        <dsp:cNvSpPr/>
      </dsp:nvSpPr>
      <dsp:spPr>
        <a:xfrm>
          <a:off x="1138787" y="-1763635"/>
          <a:ext cx="5918400" cy="5918400"/>
        </a:xfrm>
        <a:prstGeom prst="blockArc">
          <a:avLst>
            <a:gd name="adj1" fmla="val 11362"/>
            <a:gd name="adj2" fmla="val 10811362"/>
            <a:gd name="adj3" fmla="val 260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4A07F6C-A82A-4120-B81E-C3A64105265D}">
      <dsp:nvSpPr>
        <dsp:cNvPr id="0" name=""/>
        <dsp:cNvSpPr/>
      </dsp:nvSpPr>
      <dsp:spPr>
        <a:xfrm>
          <a:off x="3831159" y="-148988"/>
          <a:ext cx="3323571" cy="3323571"/>
        </a:xfrm>
        <a:prstGeom prst="blockArc">
          <a:avLst>
            <a:gd name="adj1" fmla="val 12645171"/>
            <a:gd name="adj2" fmla="val 1197941"/>
            <a:gd name="adj3" fmla="val 464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6D94724-1BC8-4B52-8E89-062C8F31D0FA}">
      <dsp:nvSpPr>
        <dsp:cNvPr id="0" name=""/>
        <dsp:cNvSpPr/>
      </dsp:nvSpPr>
      <dsp:spPr>
        <a:xfrm>
          <a:off x="2920618" y="2057397"/>
          <a:ext cx="2260983" cy="848603"/>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Sources of Constitutional Law</a:t>
          </a:r>
          <a:endParaRPr lang="en-US" sz="2000" kern="1200" dirty="0"/>
        </a:p>
      </dsp:txBody>
      <dsp:txXfrm>
        <a:off x="3251731" y="2181672"/>
        <a:ext cx="1598757" cy="600053"/>
      </dsp:txXfrm>
    </dsp:sp>
    <dsp:sp modelId="{80D27A74-E797-488C-996B-95CF7D3C012B}">
      <dsp:nvSpPr>
        <dsp:cNvPr id="0" name=""/>
        <dsp:cNvSpPr/>
      </dsp:nvSpPr>
      <dsp:spPr>
        <a:xfrm>
          <a:off x="3005261" y="-144400"/>
          <a:ext cx="2185454" cy="1654384"/>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Legislation</a:t>
          </a:r>
          <a:endParaRPr lang="en-US" sz="2000" kern="1200" dirty="0"/>
        </a:p>
      </dsp:txBody>
      <dsp:txXfrm>
        <a:off x="3325313" y="97879"/>
        <a:ext cx="1545350" cy="1169826"/>
      </dsp:txXfrm>
    </dsp:sp>
    <dsp:sp modelId="{257D9EED-EDBC-4DC4-A96C-D2EFAC8035D3}">
      <dsp:nvSpPr>
        <dsp:cNvPr id="0" name=""/>
        <dsp:cNvSpPr/>
      </dsp:nvSpPr>
      <dsp:spPr>
        <a:xfrm>
          <a:off x="5960008" y="1295410"/>
          <a:ext cx="2117176" cy="1543288"/>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Conventions</a:t>
          </a:r>
          <a:endParaRPr lang="en-US" sz="2000" kern="1200" dirty="0"/>
        </a:p>
      </dsp:txBody>
      <dsp:txXfrm>
        <a:off x="6270061" y="1521419"/>
        <a:ext cx="1497070" cy="1091270"/>
      </dsp:txXfrm>
    </dsp:sp>
    <dsp:sp modelId="{541928A3-CEA9-479F-BEF7-FF33A7D1445A}">
      <dsp:nvSpPr>
        <dsp:cNvPr id="0" name=""/>
        <dsp:cNvSpPr/>
      </dsp:nvSpPr>
      <dsp:spPr>
        <a:xfrm>
          <a:off x="76212" y="1276105"/>
          <a:ext cx="2202331" cy="1543288"/>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Judicial Interpretation</a:t>
          </a:r>
          <a:endParaRPr lang="en-US" sz="2000" kern="1200" dirty="0"/>
        </a:p>
      </dsp:txBody>
      <dsp:txXfrm>
        <a:off x="398736" y="1502114"/>
        <a:ext cx="1557283" cy="1091270"/>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4207A6D-2B51-46F1-899C-98D3C489031B}" type="datetimeFigureOut">
              <a:rPr lang="en-US" smtClean="0"/>
              <a:t>10/21/2018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60A6148-FD70-4756-8366-79DF3579D965}" type="slidenum">
              <a:rPr lang="en-US" smtClean="0"/>
              <a:t>‹#›</a:t>
            </a:fld>
            <a:endParaRPr lang="en-US"/>
          </a:p>
        </p:txBody>
      </p:sp>
    </p:spTree>
    <p:extLst>
      <p:ext uri="{BB962C8B-B14F-4D97-AF65-F5344CB8AC3E}">
        <p14:creationId xmlns:p14="http://schemas.microsoft.com/office/powerpoint/2010/main" val="29922049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20CBBE-800F-4986-B774-9367575B6164}" type="datetimeFigureOut">
              <a:rPr lang="en-US" smtClean="0"/>
              <a:t>10/21/2018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B45D96-EDB2-43F7-9D59-8CBCF6D91F60}" type="slidenum">
              <a:rPr lang="en-US" smtClean="0"/>
              <a:t>‹#›</a:t>
            </a:fld>
            <a:endParaRPr lang="en-US"/>
          </a:p>
        </p:txBody>
      </p:sp>
    </p:spTree>
    <p:extLst>
      <p:ext uri="{BB962C8B-B14F-4D97-AF65-F5344CB8AC3E}">
        <p14:creationId xmlns:p14="http://schemas.microsoft.com/office/powerpoint/2010/main" val="19746647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14997"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52400" y="152400"/>
            <a:ext cx="8839199" cy="533400"/>
          </a:xfrm>
        </p:spPr>
        <p:txBody>
          <a:bodyPr anchor="ctr">
            <a:normAutofit/>
          </a:bodyPr>
          <a:lstStyle>
            <a:lvl1pPr algn="r">
              <a:defRPr sz="4400" spc="200" baseline="0"/>
            </a:lvl1pPr>
          </a:lstStyle>
          <a:p>
            <a:r>
              <a:rPr lang="en-US" dirty="0" smtClean="0"/>
              <a:t>Click to edit Master title style</a:t>
            </a:r>
            <a:endParaRPr lang="en-US" dirty="0"/>
          </a:p>
        </p:txBody>
      </p:sp>
      <p:sp>
        <p:nvSpPr>
          <p:cNvPr id="3" name="Subtitle 2"/>
          <p:cNvSpPr>
            <a:spLocks noGrp="1"/>
          </p:cNvSpPr>
          <p:nvPr>
            <p:ph type="subTitle" idx="1"/>
          </p:nvPr>
        </p:nvSpPr>
        <p:spPr>
          <a:xfrm>
            <a:off x="3371849" y="-990600"/>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552876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726212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834560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6006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sp>
        <p:nvSpPr>
          <p:cNvPr id="17" name="Freeform 16"/>
          <p:cNvSpPr/>
          <p:nvPr userDrawn="1"/>
        </p:nvSpPr>
        <p:spPr>
          <a:xfrm>
            <a:off x="4762" y="0"/>
            <a:ext cx="9144000" cy="6858000"/>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3" name="Picture 2"/>
          <p:cNvPicPr>
            <a:picLocks noChangeAspect="1"/>
          </p:cNvPicPr>
          <p:nvPr userDrawn="1"/>
        </p:nvPicPr>
        <p:blipFill>
          <a:blip r:embed="rId2"/>
          <a:stretch>
            <a:fillRect/>
          </a:stretch>
        </p:blipFill>
        <p:spPr>
          <a:xfrm>
            <a:off x="4763" y="0"/>
            <a:ext cx="9144000" cy="5334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6" name="Picture 5"/>
          <p:cNvPicPr>
            <a:picLocks noChangeAspect="1"/>
          </p:cNvPicPr>
          <p:nvPr userDrawn="1"/>
        </p:nvPicPr>
        <p:blipFill>
          <a:blip r:embed="rId2"/>
          <a:stretch>
            <a:fillRect/>
          </a:stretch>
        </p:blipFill>
        <p:spPr>
          <a:xfrm>
            <a:off x="0" y="6324600"/>
            <a:ext cx="9144000" cy="53340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effectLst>
            <a:outerShdw blurRad="50800" dist="50800" dir="5400000" algn="ctr" rotWithShape="0">
              <a:srgbClr val="000000">
                <a:alpha val="14000"/>
              </a:srgbClr>
            </a:outerShdw>
          </a:effectLst>
        </p:spPr>
      </p:pic>
    </p:spTree>
    <p:extLst>
      <p:ext uri="{BB962C8B-B14F-4D97-AF65-F5344CB8AC3E}">
        <p14:creationId xmlns:p14="http://schemas.microsoft.com/office/powerpoint/2010/main" val="321915274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Edit Master text styles</a:t>
            </a:r>
          </a:p>
          <a:p>
            <a:pPr lvl="1"/>
            <a:r>
              <a:rPr lang="en-US" dirty="0" smtClean="0"/>
              <a:t>Second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36828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6895798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98368537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94082669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51262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79340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smtClean="0"/>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18365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6F15528-21DE-4FAA-801E-634DDDAF4B2B}" type="slidenum">
              <a:rPr lang="en-US" smtClean="0"/>
              <a:pPr/>
              <a:t>‹#›</a:t>
            </a:fld>
            <a:endParaRPr lang="en-US"/>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6563046"/>
      </p:ext>
    </p:extLst>
  </p:cSld>
  <p:clrMap bg1="lt1" tx1="dk1" bg2="lt2" tx2="dk2" accent1="accent1" accent2="accent2" accent3="accent3" accent4="accent4" accent5="accent5" accent6="accent6" hlink="hlink" folHlink="folHlink"/>
  <p:sldLayoutIdLst>
    <p:sldLayoutId id="2147483946" r:id="rId1"/>
    <p:sldLayoutId id="2147483958" r:id="rId2"/>
    <p:sldLayoutId id="2147483947" r:id="rId3"/>
    <p:sldLayoutId id="2147483949" r:id="rId4"/>
    <p:sldLayoutId id="2147483957" r:id="rId5"/>
    <p:sldLayoutId id="2147483950" r:id="rId6"/>
    <p:sldLayoutId id="2147483951" r:id="rId7"/>
    <p:sldLayoutId id="2147483952" r:id="rId8"/>
    <p:sldLayoutId id="2147483953" r:id="rId9"/>
    <p:sldLayoutId id="2147483954" r:id="rId10"/>
    <p:sldLayoutId id="2147483955" r:id="rId11"/>
    <p:sldLayoutId id="2147483956" r:id="rId12"/>
  </p:sldLayoutIdLst>
  <p:timing>
    <p:tnLst>
      <p:par>
        <p:cTn id="1" dur="indefinite" restart="never" nodeType="tmRoot"/>
      </p:par>
    </p:tnLst>
  </p:timing>
  <p:hf hdr="0" ftr="0" dt="0"/>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 y="4876800"/>
            <a:ext cx="5829300" cy="1905000"/>
          </a:xfrm>
        </p:spPr>
        <p:txBody>
          <a:bodyPr>
            <a:normAutofit/>
          </a:bodyPr>
          <a:lstStyle/>
          <a:p>
            <a:pPr algn="ctr"/>
            <a:r>
              <a:rPr lang="en-US" sz="2800" dirty="0" smtClean="0"/>
              <a:t>	</a:t>
            </a:r>
            <a:r>
              <a:rPr lang="en-US" sz="2400" dirty="0" smtClean="0"/>
              <a:t>College of Law, </a:t>
            </a:r>
            <a:r>
              <a:rPr lang="en-US" sz="2400" dirty="0" err="1" smtClean="0"/>
              <a:t>Mustansiriyah</a:t>
            </a:r>
            <a:r>
              <a:rPr lang="en-US" sz="2400" dirty="0" smtClean="0"/>
              <a:t> U.</a:t>
            </a:r>
            <a:br>
              <a:rPr lang="en-US" sz="2400" dirty="0" smtClean="0"/>
            </a:br>
            <a:r>
              <a:rPr lang="en-US" sz="2400" dirty="0" smtClean="0"/>
              <a:t/>
            </a:r>
            <a:br>
              <a:rPr lang="en-US" sz="2400" dirty="0" smtClean="0"/>
            </a:br>
            <a:r>
              <a:rPr lang="en-US" sz="2400" dirty="0" smtClean="0"/>
              <a:t>	 Second Year Course in legal English</a:t>
            </a:r>
            <a:br>
              <a:rPr lang="en-US" sz="2400" dirty="0" smtClean="0"/>
            </a:br>
            <a:r>
              <a:rPr lang="en-US" sz="2400" dirty="0" smtClean="0"/>
              <a:t/>
            </a:r>
            <a:br>
              <a:rPr lang="en-US" sz="2400" dirty="0" smtClean="0"/>
            </a:br>
            <a:r>
              <a:rPr lang="en-US" sz="2400" dirty="0" smtClean="0"/>
              <a:t> 2017-2018 </a:t>
            </a:r>
            <a:endParaRPr lang="ar-IQ" sz="2400" dirty="0"/>
          </a:p>
        </p:txBody>
      </p:sp>
      <p:sp>
        <p:nvSpPr>
          <p:cNvPr id="3" name="Subtitle 2"/>
          <p:cNvSpPr>
            <a:spLocks noGrp="1"/>
          </p:cNvSpPr>
          <p:nvPr>
            <p:ph type="subTitle" idx="1"/>
          </p:nvPr>
        </p:nvSpPr>
        <p:spPr>
          <a:xfrm>
            <a:off x="6324600" y="4953000"/>
            <a:ext cx="2819400" cy="1905000"/>
          </a:xfrm>
        </p:spPr>
        <p:txBody>
          <a:bodyPr>
            <a:normAutofit/>
          </a:bodyPr>
          <a:lstStyle/>
          <a:p>
            <a:r>
              <a:rPr lang="en-US" dirty="0" smtClean="0"/>
              <a:t>Textbook:</a:t>
            </a:r>
            <a:r>
              <a:rPr lang="en-US" dirty="0"/>
              <a:t> </a:t>
            </a:r>
            <a:r>
              <a:rPr lang="en-US" dirty="0" smtClean="0"/>
              <a:t>Constitutional </a:t>
            </a:r>
            <a:r>
              <a:rPr lang="en-US" dirty="0"/>
              <a:t>and </a:t>
            </a:r>
            <a:r>
              <a:rPr lang="en-US" dirty="0" smtClean="0"/>
              <a:t>Administrative Law</a:t>
            </a:r>
          </a:p>
          <a:p>
            <a:r>
              <a:rPr lang="en-US" dirty="0" smtClean="0"/>
              <a:t>Author: S. J. Al-</a:t>
            </a:r>
            <a:r>
              <a:rPr lang="en-US" dirty="0" err="1" smtClean="0"/>
              <a:t>Kadhem</a:t>
            </a:r>
            <a:r>
              <a:rPr lang="en-US" dirty="0"/>
              <a:t/>
            </a:r>
            <a:br>
              <a:rPr lang="en-US" dirty="0"/>
            </a:br>
            <a:endParaRPr lang="en-US" dirty="0" smtClean="0"/>
          </a:p>
          <a:p>
            <a:r>
              <a:rPr lang="en-US" dirty="0" smtClean="0"/>
              <a:t>Instructor: </a:t>
            </a:r>
          </a:p>
          <a:p>
            <a:r>
              <a:rPr lang="en-US" dirty="0" smtClean="0"/>
              <a:t>Asst. Lect. Rania Adnan Aziz</a:t>
            </a:r>
          </a:p>
          <a:p>
            <a:endParaRPr lang="ar-IQ"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68844" y="88490"/>
            <a:ext cx="3398956" cy="4788310"/>
          </a:xfrm>
          <a:prstGeom prst="rect">
            <a:avLst/>
          </a:prstGeom>
        </p:spPr>
      </p:pic>
      <p:pic>
        <p:nvPicPr>
          <p:cNvPr id="1026" name="Picture 2" descr="ÙÙØºÙ Ø§ÙØ¬Ø§ÙØ¹Ø©"/>
          <p:cNvPicPr>
            <a:picLocks noChangeAspect="1" noChangeArrowheads="1"/>
          </p:cNvPicPr>
          <p:nvPr/>
        </p:nvPicPr>
        <p:blipFill>
          <a:blip r:embed="rId3">
            <a:extLst>
              <a:ext uri="{BEBA8EAE-BF5A-486C-A8C5-ECC9F3942E4B}">
                <a14:imgProps xmlns:a14="http://schemas.microsoft.com/office/drawing/2010/main">
                  <a14:imgLayer r:embed="rId4">
                    <a14:imgEffect>
                      <a14:artisticMarker/>
                    </a14:imgEffect>
                  </a14:imgLayer>
                </a14:imgProps>
              </a:ext>
              <a:ext uri="{28A0092B-C50C-407E-A947-70E740481C1C}">
                <a14:useLocalDpi xmlns:a14="http://schemas.microsoft.com/office/drawing/2010/main" val="0"/>
              </a:ext>
            </a:extLst>
          </a:blip>
          <a:srcRect/>
          <a:stretch>
            <a:fillRect/>
          </a:stretch>
        </p:blipFill>
        <p:spPr bwMode="auto">
          <a:xfrm>
            <a:off x="0" y="5105400"/>
            <a:ext cx="1143000" cy="1143001"/>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0-#ppt_w/2"/>
                                          </p:val>
                                        </p:tav>
                                        <p:tav tm="100000">
                                          <p:val>
                                            <p:strVal val="#ppt_x"/>
                                          </p:val>
                                        </p:tav>
                                      </p:tavLst>
                                    </p:anim>
                                    <p:anim calcmode="lin" valueType="num">
                                      <p:cBhvr additive="base">
                                        <p:cTn id="8" dur="500" fill="hold"/>
                                        <p:tgtEl>
                                          <p:spTgt spid="102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1500" fill="hold"/>
                                        <p:tgtEl>
                                          <p:spTgt spid="2"/>
                                        </p:tgtEl>
                                        <p:attrNameLst>
                                          <p:attrName>ppt_x</p:attrName>
                                        </p:attrNameLst>
                                      </p:cBhvr>
                                      <p:tavLst>
                                        <p:tav tm="0">
                                          <p:val>
                                            <p:strVal val="0-#ppt_w/2"/>
                                          </p:val>
                                        </p:tav>
                                        <p:tav tm="100000">
                                          <p:val>
                                            <p:strVal val="#ppt_x"/>
                                          </p:val>
                                        </p:tav>
                                      </p:tavLst>
                                    </p:anim>
                                    <p:anim calcmode="lin" valueType="num">
                                      <p:cBhvr additive="base">
                                        <p:cTn id="13" dur="1500" fill="hold"/>
                                        <p:tgtEl>
                                          <p:spTgt spid="2"/>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10" presetClass="entr" presetSubtype="0"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2000"/>
                                        <p:tgtEl>
                                          <p:spTgt spid="4"/>
                                        </p:tgtEl>
                                      </p:cBhvr>
                                    </p:animEffect>
                                  </p:childTnLst>
                                </p:cTn>
                              </p:par>
                            </p:childTnLst>
                          </p:cTn>
                        </p:par>
                        <p:par>
                          <p:cTn id="18" fill="hold">
                            <p:stCondLst>
                              <p:cond delay="4000"/>
                            </p:stCondLst>
                            <p:childTnLst>
                              <p:par>
                                <p:cTn id="19" presetID="2" presetClass="entr" presetSubtype="4" fill="hold" grpId="0" nodeType="after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 calcmode="lin" valueType="num">
                                      <p:cBhvr additive="base">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2" dur="1000" fill="hold"/>
                                        <p:tgtEl>
                                          <p:spTgt spid="3">
                                            <p:txEl>
                                              <p:pRg st="0" end="0"/>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1" end="1"/>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additive="base">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0" dur="1000" fill="hold"/>
                                        <p:tgtEl>
                                          <p:spTgt spid="3">
                                            <p:txEl>
                                              <p:pRg st="2" end="2"/>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additive="base">
                                        <p:cTn id="3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4"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68021" y="0"/>
            <a:ext cx="7975979" cy="990602"/>
          </a:xfrm>
          <a:prstGeom prst="rect">
            <a:avLst/>
          </a:prstGeom>
          <a:solidFill>
            <a:schemeClr val="bg1">
              <a:alpha val="85000"/>
            </a:schemeClr>
          </a:solidFill>
        </p:spPr>
        <p:txBody>
          <a:bodyPr numCol="2">
            <a:normAutofit fontScale="97500"/>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sz="2000" dirty="0" smtClean="0"/>
              <a:t>College of Law, </a:t>
            </a:r>
            <a:r>
              <a:rPr lang="en-US" sz="2000" dirty="0" err="1" smtClean="0"/>
              <a:t>Mustansiriyah</a:t>
            </a:r>
            <a:r>
              <a:rPr lang="en-US" sz="2000" dirty="0" smtClean="0"/>
              <a:t> U.</a:t>
            </a:r>
            <a:br>
              <a:rPr lang="en-US" sz="2000" dirty="0" smtClean="0"/>
            </a:br>
            <a:r>
              <a:rPr lang="en-US" sz="2000" dirty="0" smtClean="0"/>
              <a:t>Second Year Course in legal English</a:t>
            </a:r>
          </a:p>
          <a:p>
            <a:pPr algn="ctr"/>
            <a:r>
              <a:rPr lang="en-US" sz="2000" dirty="0" smtClean="0"/>
              <a:t>2017-2018 </a:t>
            </a:r>
          </a:p>
          <a:p>
            <a:pPr algn="r"/>
            <a:endParaRPr lang="en-US" sz="2000" dirty="0" smtClean="0"/>
          </a:p>
          <a:p>
            <a:pPr algn="r"/>
            <a:endParaRPr lang="en-US" sz="2000" dirty="0"/>
          </a:p>
          <a:p>
            <a:pPr algn="r"/>
            <a:r>
              <a:rPr lang="en-US" sz="2000" dirty="0" smtClean="0"/>
              <a:t>Instructor: Asst. Lect. Rania Adnan Aziz</a:t>
            </a:r>
            <a:endParaRPr lang="ar-IQ" sz="2000" dirty="0"/>
          </a:p>
        </p:txBody>
      </p:sp>
      <p:pic>
        <p:nvPicPr>
          <p:cNvPr id="3" name="Picture 2" descr="ÙÙØºÙ Ø§ÙØ¬Ø§ÙØ¹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21" y="-1"/>
            <a:ext cx="1143000" cy="114300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25022" y="1143000"/>
            <a:ext cx="9118978" cy="1477328"/>
          </a:xfrm>
          <a:prstGeom prst="rect">
            <a:avLst/>
          </a:prstGeom>
          <a:noFill/>
        </p:spPr>
        <p:txBody>
          <a:bodyPr wrap="square" rtlCol="0">
            <a:spAutoFit/>
          </a:bodyPr>
          <a:lstStyle/>
          <a:p>
            <a:r>
              <a:rPr lang="en-US" dirty="0"/>
              <a:t>Lecture </a:t>
            </a:r>
            <a:r>
              <a:rPr lang="en-US" dirty="0" smtClean="0"/>
              <a:t>04 Part One: Constitutional Law </a:t>
            </a:r>
          </a:p>
          <a:p>
            <a:endParaRPr lang="en-US" dirty="0" smtClean="0"/>
          </a:p>
          <a:p>
            <a:pPr algn="ctr"/>
            <a:r>
              <a:rPr lang="en-US" dirty="0" smtClean="0"/>
              <a:t>Chapter Two</a:t>
            </a:r>
          </a:p>
          <a:p>
            <a:pPr algn="ctr"/>
            <a:r>
              <a:rPr lang="en-US" dirty="0" smtClean="0"/>
              <a:t>Sources of Constitutional Law</a:t>
            </a:r>
          </a:p>
          <a:p>
            <a:pPr algn="ctr"/>
            <a:endParaRPr lang="en-US" dirty="0" smtClean="0"/>
          </a:p>
        </p:txBody>
      </p:sp>
      <p:graphicFrame>
        <p:nvGraphicFramePr>
          <p:cNvPr id="5" name="Diagram 4"/>
          <p:cNvGraphicFramePr/>
          <p:nvPr>
            <p:extLst>
              <p:ext uri="{D42A27DB-BD31-4B8C-83A1-F6EECF244321}">
                <p14:modId xmlns:p14="http://schemas.microsoft.com/office/powerpoint/2010/main" val="3193632257"/>
              </p:ext>
            </p:extLst>
          </p:nvPr>
        </p:nvGraphicFramePr>
        <p:xfrm>
          <a:off x="533400" y="2590800"/>
          <a:ext cx="8153400" cy="4038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32210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0-#ppt_w/2"/>
                                          </p:val>
                                        </p:tav>
                                        <p:tav tm="100000">
                                          <p:val>
                                            <p:strVal val="#ppt_x"/>
                                          </p:val>
                                        </p:tav>
                                      </p:tavLst>
                                    </p:anim>
                                    <p:anim calcmode="lin" valueType="num">
                                      <p:cBhvr additive="base">
                                        <p:cTn id="8" dur="1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graphicEl>
                                              <a:dgm id="{46D94724-1BC8-4B52-8E89-062C8F31D0FA}"/>
                                            </p:graphicEl>
                                          </p:spTgt>
                                        </p:tgtEl>
                                        <p:attrNameLst>
                                          <p:attrName>style.visibility</p:attrName>
                                        </p:attrNameLst>
                                      </p:cBhvr>
                                      <p:to>
                                        <p:strVal val="visible"/>
                                      </p:to>
                                    </p:set>
                                    <p:animEffect transition="in" filter="fade">
                                      <p:cBhvr>
                                        <p:cTn id="13" dur="1000"/>
                                        <p:tgtEl>
                                          <p:spTgt spid="5">
                                            <p:graphicEl>
                                              <a:dgm id="{46D94724-1BC8-4B52-8E89-062C8F31D0FA}"/>
                                            </p:graphicEl>
                                          </p:spTgt>
                                        </p:tgtEl>
                                      </p:cBhvr>
                                    </p:animEffect>
                                    <p:anim calcmode="lin" valueType="num">
                                      <p:cBhvr>
                                        <p:cTn id="14" dur="1000" fill="hold"/>
                                        <p:tgtEl>
                                          <p:spTgt spid="5">
                                            <p:graphicEl>
                                              <a:dgm id="{46D94724-1BC8-4B52-8E89-062C8F31D0FA}"/>
                                            </p:graphicEl>
                                          </p:spTgt>
                                        </p:tgtEl>
                                        <p:attrNameLst>
                                          <p:attrName>ppt_x</p:attrName>
                                        </p:attrNameLst>
                                      </p:cBhvr>
                                      <p:tavLst>
                                        <p:tav tm="0">
                                          <p:val>
                                            <p:strVal val="#ppt_x"/>
                                          </p:val>
                                        </p:tav>
                                        <p:tav tm="100000">
                                          <p:val>
                                            <p:strVal val="#ppt_x"/>
                                          </p:val>
                                        </p:tav>
                                      </p:tavLst>
                                    </p:anim>
                                    <p:anim calcmode="lin" valueType="num">
                                      <p:cBhvr>
                                        <p:cTn id="15" dur="1000" fill="hold"/>
                                        <p:tgtEl>
                                          <p:spTgt spid="5">
                                            <p:graphicEl>
                                              <a:dgm id="{46D94724-1BC8-4B52-8E89-062C8F31D0FA}"/>
                                            </p:graphic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5">
                                            <p:graphicEl>
                                              <a:dgm id="{80D27A74-E797-488C-996B-95CF7D3C012B}"/>
                                            </p:graphicEl>
                                          </p:spTgt>
                                        </p:tgtEl>
                                        <p:attrNameLst>
                                          <p:attrName>style.visibility</p:attrName>
                                        </p:attrNameLst>
                                      </p:cBhvr>
                                      <p:to>
                                        <p:strVal val="visible"/>
                                      </p:to>
                                    </p:set>
                                    <p:animEffect transition="in" filter="fade">
                                      <p:cBhvr>
                                        <p:cTn id="20" dur="1000"/>
                                        <p:tgtEl>
                                          <p:spTgt spid="5">
                                            <p:graphicEl>
                                              <a:dgm id="{80D27A74-E797-488C-996B-95CF7D3C012B}"/>
                                            </p:graphicEl>
                                          </p:spTgt>
                                        </p:tgtEl>
                                      </p:cBhvr>
                                    </p:animEffect>
                                    <p:anim calcmode="lin" valueType="num">
                                      <p:cBhvr>
                                        <p:cTn id="21" dur="1000" fill="hold"/>
                                        <p:tgtEl>
                                          <p:spTgt spid="5">
                                            <p:graphicEl>
                                              <a:dgm id="{80D27A74-E797-488C-996B-95CF7D3C012B}"/>
                                            </p:graphicEl>
                                          </p:spTgt>
                                        </p:tgtEl>
                                        <p:attrNameLst>
                                          <p:attrName>ppt_x</p:attrName>
                                        </p:attrNameLst>
                                      </p:cBhvr>
                                      <p:tavLst>
                                        <p:tav tm="0">
                                          <p:val>
                                            <p:strVal val="#ppt_x"/>
                                          </p:val>
                                        </p:tav>
                                        <p:tav tm="100000">
                                          <p:val>
                                            <p:strVal val="#ppt_x"/>
                                          </p:val>
                                        </p:tav>
                                      </p:tavLst>
                                    </p:anim>
                                    <p:anim calcmode="lin" valueType="num">
                                      <p:cBhvr>
                                        <p:cTn id="22" dur="1000" fill="hold"/>
                                        <p:tgtEl>
                                          <p:spTgt spid="5">
                                            <p:graphicEl>
                                              <a:dgm id="{80D27A74-E797-488C-996B-95CF7D3C012B}"/>
                                            </p:graphic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5">
                                            <p:graphicEl>
                                              <a:dgm id="{84A07F6C-A82A-4120-B81E-C3A64105265D}"/>
                                            </p:graphicEl>
                                          </p:spTgt>
                                        </p:tgtEl>
                                        <p:attrNameLst>
                                          <p:attrName>style.visibility</p:attrName>
                                        </p:attrNameLst>
                                      </p:cBhvr>
                                      <p:to>
                                        <p:strVal val="visible"/>
                                      </p:to>
                                    </p:set>
                                    <p:animEffect transition="in" filter="fade">
                                      <p:cBhvr>
                                        <p:cTn id="27" dur="1000"/>
                                        <p:tgtEl>
                                          <p:spTgt spid="5">
                                            <p:graphicEl>
                                              <a:dgm id="{84A07F6C-A82A-4120-B81E-C3A64105265D}"/>
                                            </p:graphicEl>
                                          </p:spTgt>
                                        </p:tgtEl>
                                      </p:cBhvr>
                                    </p:animEffect>
                                    <p:anim calcmode="lin" valueType="num">
                                      <p:cBhvr>
                                        <p:cTn id="28" dur="1000" fill="hold"/>
                                        <p:tgtEl>
                                          <p:spTgt spid="5">
                                            <p:graphicEl>
                                              <a:dgm id="{84A07F6C-A82A-4120-B81E-C3A64105265D}"/>
                                            </p:graphicEl>
                                          </p:spTgt>
                                        </p:tgtEl>
                                        <p:attrNameLst>
                                          <p:attrName>ppt_x</p:attrName>
                                        </p:attrNameLst>
                                      </p:cBhvr>
                                      <p:tavLst>
                                        <p:tav tm="0">
                                          <p:val>
                                            <p:strVal val="#ppt_x"/>
                                          </p:val>
                                        </p:tav>
                                        <p:tav tm="100000">
                                          <p:val>
                                            <p:strVal val="#ppt_x"/>
                                          </p:val>
                                        </p:tav>
                                      </p:tavLst>
                                    </p:anim>
                                    <p:anim calcmode="lin" valueType="num">
                                      <p:cBhvr>
                                        <p:cTn id="29" dur="1000" fill="hold"/>
                                        <p:tgtEl>
                                          <p:spTgt spid="5">
                                            <p:graphicEl>
                                              <a:dgm id="{84A07F6C-A82A-4120-B81E-C3A64105265D}"/>
                                            </p:graphicEl>
                                          </p:spTgt>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5">
                                            <p:graphicEl>
                                              <a:dgm id="{257D9EED-EDBC-4DC4-A96C-D2EFAC8035D3}"/>
                                            </p:graphicEl>
                                          </p:spTgt>
                                        </p:tgtEl>
                                        <p:attrNameLst>
                                          <p:attrName>style.visibility</p:attrName>
                                        </p:attrNameLst>
                                      </p:cBhvr>
                                      <p:to>
                                        <p:strVal val="visible"/>
                                      </p:to>
                                    </p:set>
                                    <p:animEffect transition="in" filter="fade">
                                      <p:cBhvr>
                                        <p:cTn id="32" dur="1000"/>
                                        <p:tgtEl>
                                          <p:spTgt spid="5">
                                            <p:graphicEl>
                                              <a:dgm id="{257D9EED-EDBC-4DC4-A96C-D2EFAC8035D3}"/>
                                            </p:graphicEl>
                                          </p:spTgt>
                                        </p:tgtEl>
                                      </p:cBhvr>
                                    </p:animEffect>
                                    <p:anim calcmode="lin" valueType="num">
                                      <p:cBhvr>
                                        <p:cTn id="33" dur="1000" fill="hold"/>
                                        <p:tgtEl>
                                          <p:spTgt spid="5">
                                            <p:graphicEl>
                                              <a:dgm id="{257D9EED-EDBC-4DC4-A96C-D2EFAC8035D3}"/>
                                            </p:graphicEl>
                                          </p:spTgt>
                                        </p:tgtEl>
                                        <p:attrNameLst>
                                          <p:attrName>ppt_x</p:attrName>
                                        </p:attrNameLst>
                                      </p:cBhvr>
                                      <p:tavLst>
                                        <p:tav tm="0">
                                          <p:val>
                                            <p:strVal val="#ppt_x"/>
                                          </p:val>
                                        </p:tav>
                                        <p:tav tm="100000">
                                          <p:val>
                                            <p:strVal val="#ppt_x"/>
                                          </p:val>
                                        </p:tav>
                                      </p:tavLst>
                                    </p:anim>
                                    <p:anim calcmode="lin" valueType="num">
                                      <p:cBhvr>
                                        <p:cTn id="34" dur="1000" fill="hold"/>
                                        <p:tgtEl>
                                          <p:spTgt spid="5">
                                            <p:graphicEl>
                                              <a:dgm id="{257D9EED-EDBC-4DC4-A96C-D2EFAC8035D3}"/>
                                            </p:graphic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5">
                                            <p:graphicEl>
                                              <a:dgm id="{ADDB2F1E-9636-4C56-9B9A-DC96D599B8DE}"/>
                                            </p:graphicEl>
                                          </p:spTgt>
                                        </p:tgtEl>
                                        <p:attrNameLst>
                                          <p:attrName>style.visibility</p:attrName>
                                        </p:attrNameLst>
                                      </p:cBhvr>
                                      <p:to>
                                        <p:strVal val="visible"/>
                                      </p:to>
                                    </p:set>
                                    <p:animEffect transition="in" filter="fade">
                                      <p:cBhvr>
                                        <p:cTn id="39" dur="1000"/>
                                        <p:tgtEl>
                                          <p:spTgt spid="5">
                                            <p:graphicEl>
                                              <a:dgm id="{ADDB2F1E-9636-4C56-9B9A-DC96D599B8DE}"/>
                                            </p:graphicEl>
                                          </p:spTgt>
                                        </p:tgtEl>
                                      </p:cBhvr>
                                    </p:animEffect>
                                    <p:anim calcmode="lin" valueType="num">
                                      <p:cBhvr>
                                        <p:cTn id="40" dur="1000" fill="hold"/>
                                        <p:tgtEl>
                                          <p:spTgt spid="5">
                                            <p:graphicEl>
                                              <a:dgm id="{ADDB2F1E-9636-4C56-9B9A-DC96D599B8DE}"/>
                                            </p:graphicEl>
                                          </p:spTgt>
                                        </p:tgtEl>
                                        <p:attrNameLst>
                                          <p:attrName>ppt_x</p:attrName>
                                        </p:attrNameLst>
                                      </p:cBhvr>
                                      <p:tavLst>
                                        <p:tav tm="0">
                                          <p:val>
                                            <p:strVal val="#ppt_x"/>
                                          </p:val>
                                        </p:tav>
                                        <p:tav tm="100000">
                                          <p:val>
                                            <p:strVal val="#ppt_x"/>
                                          </p:val>
                                        </p:tav>
                                      </p:tavLst>
                                    </p:anim>
                                    <p:anim calcmode="lin" valueType="num">
                                      <p:cBhvr>
                                        <p:cTn id="41" dur="1000" fill="hold"/>
                                        <p:tgtEl>
                                          <p:spTgt spid="5">
                                            <p:graphicEl>
                                              <a:dgm id="{ADDB2F1E-9636-4C56-9B9A-DC96D599B8DE}"/>
                                            </p:graphicEl>
                                          </p:spTgt>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5">
                                            <p:graphicEl>
                                              <a:dgm id="{541928A3-CEA9-479F-BEF7-FF33A7D1445A}"/>
                                            </p:graphicEl>
                                          </p:spTgt>
                                        </p:tgtEl>
                                        <p:attrNameLst>
                                          <p:attrName>style.visibility</p:attrName>
                                        </p:attrNameLst>
                                      </p:cBhvr>
                                      <p:to>
                                        <p:strVal val="visible"/>
                                      </p:to>
                                    </p:set>
                                    <p:animEffect transition="in" filter="fade">
                                      <p:cBhvr>
                                        <p:cTn id="44" dur="1000"/>
                                        <p:tgtEl>
                                          <p:spTgt spid="5">
                                            <p:graphicEl>
                                              <a:dgm id="{541928A3-CEA9-479F-BEF7-FF33A7D1445A}"/>
                                            </p:graphicEl>
                                          </p:spTgt>
                                        </p:tgtEl>
                                      </p:cBhvr>
                                    </p:animEffect>
                                    <p:anim calcmode="lin" valueType="num">
                                      <p:cBhvr>
                                        <p:cTn id="45" dur="1000" fill="hold"/>
                                        <p:tgtEl>
                                          <p:spTgt spid="5">
                                            <p:graphicEl>
                                              <a:dgm id="{541928A3-CEA9-479F-BEF7-FF33A7D1445A}"/>
                                            </p:graphicEl>
                                          </p:spTgt>
                                        </p:tgtEl>
                                        <p:attrNameLst>
                                          <p:attrName>ppt_x</p:attrName>
                                        </p:attrNameLst>
                                      </p:cBhvr>
                                      <p:tavLst>
                                        <p:tav tm="0">
                                          <p:val>
                                            <p:strVal val="#ppt_x"/>
                                          </p:val>
                                        </p:tav>
                                        <p:tav tm="100000">
                                          <p:val>
                                            <p:strVal val="#ppt_x"/>
                                          </p:val>
                                        </p:tav>
                                      </p:tavLst>
                                    </p:anim>
                                    <p:anim calcmode="lin" valueType="num">
                                      <p:cBhvr>
                                        <p:cTn id="46" dur="1000" fill="hold"/>
                                        <p:tgtEl>
                                          <p:spTgt spid="5">
                                            <p:graphicEl>
                                              <a:dgm id="{541928A3-CEA9-479F-BEF7-FF33A7D1445A}"/>
                                            </p:graphicEl>
                                          </p:spTgt>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5">
                                            <p:graphicEl>
                                              <a:dgm id="{5ED25D17-7BE2-4733-9E91-06742F80C787}"/>
                                            </p:graphicEl>
                                          </p:spTgt>
                                        </p:tgtEl>
                                        <p:attrNameLst>
                                          <p:attrName>style.visibility</p:attrName>
                                        </p:attrNameLst>
                                      </p:cBhvr>
                                      <p:to>
                                        <p:strVal val="visible"/>
                                      </p:to>
                                    </p:set>
                                    <p:animEffect transition="in" filter="fade">
                                      <p:cBhvr>
                                        <p:cTn id="49" dur="1000"/>
                                        <p:tgtEl>
                                          <p:spTgt spid="5">
                                            <p:graphicEl>
                                              <a:dgm id="{5ED25D17-7BE2-4733-9E91-06742F80C787}"/>
                                            </p:graphicEl>
                                          </p:spTgt>
                                        </p:tgtEl>
                                      </p:cBhvr>
                                    </p:animEffect>
                                    <p:anim calcmode="lin" valueType="num">
                                      <p:cBhvr>
                                        <p:cTn id="50" dur="1000" fill="hold"/>
                                        <p:tgtEl>
                                          <p:spTgt spid="5">
                                            <p:graphicEl>
                                              <a:dgm id="{5ED25D17-7BE2-4733-9E91-06742F80C787}"/>
                                            </p:graphicEl>
                                          </p:spTgt>
                                        </p:tgtEl>
                                        <p:attrNameLst>
                                          <p:attrName>ppt_x</p:attrName>
                                        </p:attrNameLst>
                                      </p:cBhvr>
                                      <p:tavLst>
                                        <p:tav tm="0">
                                          <p:val>
                                            <p:strVal val="#ppt_x"/>
                                          </p:val>
                                        </p:tav>
                                        <p:tav tm="100000">
                                          <p:val>
                                            <p:strVal val="#ppt_x"/>
                                          </p:val>
                                        </p:tav>
                                      </p:tavLst>
                                    </p:anim>
                                    <p:anim calcmode="lin" valueType="num">
                                      <p:cBhvr>
                                        <p:cTn id="51" dur="1000" fill="hold"/>
                                        <p:tgtEl>
                                          <p:spTgt spid="5">
                                            <p:graphicEl>
                                              <a:dgm id="{5ED25D17-7BE2-4733-9E91-06742F80C787}"/>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Graphic spid="5" grpId="0" uiExpand="1">
        <p:bldSub>
          <a:bldDgm bld="lvl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68021" y="0"/>
            <a:ext cx="7975979" cy="990602"/>
          </a:xfrm>
          <a:prstGeom prst="rect">
            <a:avLst/>
          </a:prstGeom>
          <a:solidFill>
            <a:schemeClr val="bg1">
              <a:alpha val="85000"/>
            </a:schemeClr>
          </a:solidFill>
        </p:spPr>
        <p:txBody>
          <a:bodyPr numCol="2">
            <a:normAutofit fontScale="97500"/>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sz="2000" dirty="0" smtClean="0"/>
              <a:t>College of Law, </a:t>
            </a:r>
            <a:r>
              <a:rPr lang="en-US" sz="2000" dirty="0" err="1" smtClean="0"/>
              <a:t>Mustansiriyah</a:t>
            </a:r>
            <a:r>
              <a:rPr lang="en-US" sz="2000" dirty="0" smtClean="0"/>
              <a:t> U.</a:t>
            </a:r>
            <a:br>
              <a:rPr lang="en-US" sz="2000" dirty="0" smtClean="0"/>
            </a:br>
            <a:r>
              <a:rPr lang="en-US" sz="2000" dirty="0" smtClean="0"/>
              <a:t>Second Year Course in legal English</a:t>
            </a:r>
          </a:p>
          <a:p>
            <a:pPr algn="ctr"/>
            <a:r>
              <a:rPr lang="en-US" sz="2000" dirty="0" smtClean="0"/>
              <a:t>2017-2018 </a:t>
            </a:r>
          </a:p>
          <a:p>
            <a:pPr algn="r"/>
            <a:endParaRPr lang="en-US" sz="2000" dirty="0" smtClean="0"/>
          </a:p>
          <a:p>
            <a:pPr algn="r"/>
            <a:endParaRPr lang="en-US" sz="2000" dirty="0"/>
          </a:p>
          <a:p>
            <a:pPr algn="r"/>
            <a:r>
              <a:rPr lang="en-US" sz="2000" dirty="0" smtClean="0"/>
              <a:t>Instructor: Asst. Lect. Rania Adnan Aziz</a:t>
            </a:r>
            <a:endParaRPr lang="ar-IQ" sz="2000" dirty="0"/>
          </a:p>
        </p:txBody>
      </p:sp>
      <p:pic>
        <p:nvPicPr>
          <p:cNvPr id="3" name="Picture 2" descr="ÙÙØºÙ Ø§ÙØ¬Ø§ÙØ¹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21" y="-1"/>
            <a:ext cx="1143000" cy="1143001"/>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25022" y="1106269"/>
            <a:ext cx="9118978" cy="3693319"/>
          </a:xfrm>
          <a:prstGeom prst="rect">
            <a:avLst/>
          </a:prstGeom>
        </p:spPr>
        <p:txBody>
          <a:bodyPr wrap="square">
            <a:spAutoFit/>
          </a:bodyPr>
          <a:lstStyle/>
          <a:p>
            <a:r>
              <a:rPr lang="en-US" dirty="0"/>
              <a:t>Lecture </a:t>
            </a:r>
            <a:r>
              <a:rPr lang="en-US" dirty="0" smtClean="0"/>
              <a:t>04 </a:t>
            </a:r>
            <a:r>
              <a:rPr lang="en-US" dirty="0"/>
              <a:t>Part One: Constitutional Law </a:t>
            </a:r>
            <a:endParaRPr lang="en-US" dirty="0" smtClean="0"/>
          </a:p>
          <a:p>
            <a:endParaRPr lang="en-US" dirty="0" smtClean="0"/>
          </a:p>
          <a:p>
            <a:pPr algn="ctr"/>
            <a:r>
              <a:rPr lang="en-US" dirty="0"/>
              <a:t>Chapter Two</a:t>
            </a:r>
          </a:p>
          <a:p>
            <a:pPr algn="ctr"/>
            <a:r>
              <a:rPr lang="en-US" dirty="0"/>
              <a:t>Sources of </a:t>
            </a:r>
            <a:r>
              <a:rPr lang="en-US" dirty="0" smtClean="0"/>
              <a:t>Constitutional Law</a:t>
            </a:r>
          </a:p>
          <a:p>
            <a:pPr algn="ctr"/>
            <a:endParaRPr lang="en-US" dirty="0" smtClean="0"/>
          </a:p>
          <a:p>
            <a:pPr algn="ctr"/>
            <a:r>
              <a:rPr lang="en-US" dirty="0" smtClean="0"/>
              <a:t>Introduction</a:t>
            </a:r>
          </a:p>
          <a:p>
            <a:pPr algn="ctr"/>
            <a:endParaRPr lang="en-US" dirty="0"/>
          </a:p>
          <a:p>
            <a:r>
              <a:rPr lang="en-US" dirty="0" smtClean="0"/>
              <a:t>The constitution is a selection of rules which define the framework of a government and postulate how it ought to operate. These rules are also a reflection of the socio-political aims of the state and society.</a:t>
            </a:r>
          </a:p>
          <a:p>
            <a:endParaRPr lang="en-US" dirty="0"/>
          </a:p>
          <a:p>
            <a:r>
              <a:rPr lang="en-US" dirty="0" smtClean="0"/>
              <a:t>These rules may be legal or non-legal. The former </a:t>
            </a:r>
            <a:r>
              <a:rPr lang="en-US" dirty="0"/>
              <a:t>(legislation, judicial interpretation and convention) </a:t>
            </a:r>
            <a:r>
              <a:rPr lang="en-US" dirty="0" smtClean="0"/>
              <a:t>are the most important; the latter are supplementary.</a:t>
            </a:r>
            <a:endParaRPr lang="en-US" dirty="0"/>
          </a:p>
        </p:txBody>
      </p:sp>
    </p:spTree>
    <p:extLst>
      <p:ext uri="{BB962C8B-B14F-4D97-AF65-F5344CB8AC3E}">
        <p14:creationId xmlns:p14="http://schemas.microsoft.com/office/powerpoint/2010/main" val="21904805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68021" y="0"/>
            <a:ext cx="7975979" cy="990602"/>
          </a:xfrm>
          <a:prstGeom prst="rect">
            <a:avLst/>
          </a:prstGeom>
          <a:solidFill>
            <a:schemeClr val="bg1">
              <a:alpha val="85000"/>
            </a:schemeClr>
          </a:solidFill>
        </p:spPr>
        <p:txBody>
          <a:bodyPr numCol="2">
            <a:normAutofit fontScale="97500"/>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sz="2000" dirty="0" smtClean="0"/>
              <a:t>College of Law, </a:t>
            </a:r>
            <a:r>
              <a:rPr lang="en-US" sz="2000" dirty="0" err="1" smtClean="0"/>
              <a:t>Mustansiriyah</a:t>
            </a:r>
            <a:r>
              <a:rPr lang="en-US" sz="2000" dirty="0" smtClean="0"/>
              <a:t> U.</a:t>
            </a:r>
            <a:br>
              <a:rPr lang="en-US" sz="2000" dirty="0" smtClean="0"/>
            </a:br>
            <a:r>
              <a:rPr lang="en-US" sz="2000" dirty="0" smtClean="0"/>
              <a:t>Second Year Course in legal English</a:t>
            </a:r>
          </a:p>
          <a:p>
            <a:pPr algn="ctr"/>
            <a:r>
              <a:rPr lang="en-US" sz="2000" dirty="0" smtClean="0"/>
              <a:t>2017-2018 </a:t>
            </a:r>
          </a:p>
          <a:p>
            <a:pPr algn="r"/>
            <a:endParaRPr lang="en-US" sz="2000" dirty="0" smtClean="0"/>
          </a:p>
          <a:p>
            <a:pPr algn="r"/>
            <a:endParaRPr lang="en-US" sz="2000" dirty="0"/>
          </a:p>
          <a:p>
            <a:pPr algn="r"/>
            <a:r>
              <a:rPr lang="en-US" sz="2000" dirty="0" smtClean="0"/>
              <a:t>Instructor: Asst. Lect. Rania Adnan Aziz</a:t>
            </a:r>
            <a:endParaRPr lang="ar-IQ" sz="2000" dirty="0"/>
          </a:p>
        </p:txBody>
      </p:sp>
      <p:pic>
        <p:nvPicPr>
          <p:cNvPr id="3" name="Picture 2" descr="ÙÙØºÙ Ø§ÙØ¬Ø§ÙØ¹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21" y="-1"/>
            <a:ext cx="1143000" cy="1143001"/>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25022" y="1106269"/>
            <a:ext cx="9118978" cy="3139321"/>
          </a:xfrm>
          <a:prstGeom prst="rect">
            <a:avLst/>
          </a:prstGeom>
        </p:spPr>
        <p:txBody>
          <a:bodyPr wrap="square">
            <a:spAutoFit/>
          </a:bodyPr>
          <a:lstStyle/>
          <a:p>
            <a:r>
              <a:rPr lang="en-US" dirty="0"/>
              <a:t>Lecture </a:t>
            </a:r>
            <a:r>
              <a:rPr lang="en-US" dirty="0" smtClean="0"/>
              <a:t>04 </a:t>
            </a:r>
            <a:r>
              <a:rPr lang="en-US" dirty="0"/>
              <a:t>Part One: Constitutional Law </a:t>
            </a:r>
            <a:endParaRPr lang="en-US" dirty="0" smtClean="0"/>
          </a:p>
          <a:p>
            <a:endParaRPr lang="en-US" dirty="0" smtClean="0"/>
          </a:p>
          <a:p>
            <a:pPr algn="ctr"/>
            <a:r>
              <a:rPr lang="en-US" dirty="0"/>
              <a:t>Chapter Two</a:t>
            </a:r>
          </a:p>
          <a:p>
            <a:pPr algn="ctr"/>
            <a:r>
              <a:rPr lang="en-US" dirty="0"/>
              <a:t>Sources of </a:t>
            </a:r>
            <a:r>
              <a:rPr lang="en-US" dirty="0" smtClean="0"/>
              <a:t>Constitutional Law</a:t>
            </a:r>
          </a:p>
          <a:p>
            <a:pPr algn="ctr"/>
            <a:endParaRPr lang="en-US" dirty="0" smtClean="0"/>
          </a:p>
          <a:p>
            <a:r>
              <a:rPr lang="en-US" b="1" dirty="0" smtClean="0"/>
              <a:t>1- Legislation</a:t>
            </a:r>
            <a:r>
              <a:rPr lang="en-US" dirty="0" smtClean="0"/>
              <a:t>; i.e. rules made by the legislature, are the first and foremost source of the constitution. A constitution does not necessarily contain the detailed rules governing the working of the institutions of a government. For example, rules of election, establishment of government departments or the organization of the judiciary may nor be included in the constitution. They are usually found in ordinary laws made by the legislature within the limits fixed by the constitution itself.</a:t>
            </a:r>
            <a:endParaRPr lang="en-US" b="1" dirty="0" smtClean="0"/>
          </a:p>
        </p:txBody>
      </p:sp>
    </p:spTree>
    <p:extLst>
      <p:ext uri="{BB962C8B-B14F-4D97-AF65-F5344CB8AC3E}">
        <p14:creationId xmlns:p14="http://schemas.microsoft.com/office/powerpoint/2010/main" val="4195382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68021" y="0"/>
            <a:ext cx="7975979" cy="990602"/>
          </a:xfrm>
          <a:prstGeom prst="rect">
            <a:avLst/>
          </a:prstGeom>
          <a:solidFill>
            <a:schemeClr val="bg1">
              <a:alpha val="85000"/>
            </a:schemeClr>
          </a:solidFill>
        </p:spPr>
        <p:txBody>
          <a:bodyPr numCol="2">
            <a:normAutofit fontScale="97500"/>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sz="2000" dirty="0" smtClean="0"/>
              <a:t>College of Law, </a:t>
            </a:r>
            <a:r>
              <a:rPr lang="en-US" sz="2000" dirty="0" err="1" smtClean="0"/>
              <a:t>Mustansiriyah</a:t>
            </a:r>
            <a:r>
              <a:rPr lang="en-US" sz="2000" dirty="0" smtClean="0"/>
              <a:t> U.</a:t>
            </a:r>
            <a:br>
              <a:rPr lang="en-US" sz="2000" dirty="0" smtClean="0"/>
            </a:br>
            <a:r>
              <a:rPr lang="en-US" sz="2000" dirty="0" smtClean="0"/>
              <a:t>Second Year Course in legal English</a:t>
            </a:r>
          </a:p>
          <a:p>
            <a:pPr algn="ctr"/>
            <a:r>
              <a:rPr lang="en-US" sz="2000" dirty="0" smtClean="0"/>
              <a:t>2017-2018 </a:t>
            </a:r>
          </a:p>
          <a:p>
            <a:pPr algn="r"/>
            <a:endParaRPr lang="en-US" sz="2000" dirty="0" smtClean="0"/>
          </a:p>
          <a:p>
            <a:pPr algn="r"/>
            <a:endParaRPr lang="en-US" sz="2000" dirty="0"/>
          </a:p>
          <a:p>
            <a:pPr algn="r"/>
            <a:r>
              <a:rPr lang="en-US" sz="2000" dirty="0" smtClean="0"/>
              <a:t>Instructor: Asst. Lect. Rania Adnan Aziz</a:t>
            </a:r>
            <a:endParaRPr lang="ar-IQ" sz="2000" dirty="0"/>
          </a:p>
        </p:txBody>
      </p:sp>
      <p:pic>
        <p:nvPicPr>
          <p:cNvPr id="3" name="Picture 2" descr="ÙÙØºÙ Ø§ÙØ¬Ø§ÙØ¹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21" y="-1"/>
            <a:ext cx="1143000" cy="1143001"/>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25022" y="1106269"/>
            <a:ext cx="9118978" cy="4247317"/>
          </a:xfrm>
          <a:prstGeom prst="rect">
            <a:avLst/>
          </a:prstGeom>
        </p:spPr>
        <p:txBody>
          <a:bodyPr wrap="square">
            <a:spAutoFit/>
          </a:bodyPr>
          <a:lstStyle/>
          <a:p>
            <a:r>
              <a:rPr lang="en-US" dirty="0"/>
              <a:t>Lecture </a:t>
            </a:r>
            <a:r>
              <a:rPr lang="en-US" dirty="0" smtClean="0"/>
              <a:t>04 </a:t>
            </a:r>
            <a:r>
              <a:rPr lang="en-US" dirty="0"/>
              <a:t>Part One: Constitutional Law </a:t>
            </a:r>
            <a:endParaRPr lang="en-US" dirty="0" smtClean="0"/>
          </a:p>
          <a:p>
            <a:endParaRPr lang="en-US" dirty="0" smtClean="0"/>
          </a:p>
          <a:p>
            <a:pPr algn="ctr"/>
            <a:r>
              <a:rPr lang="en-US" dirty="0"/>
              <a:t>Chapter Two</a:t>
            </a:r>
          </a:p>
          <a:p>
            <a:pPr algn="ctr"/>
            <a:r>
              <a:rPr lang="en-US" dirty="0"/>
              <a:t>Sources of </a:t>
            </a:r>
            <a:r>
              <a:rPr lang="en-US" dirty="0" smtClean="0"/>
              <a:t>Constitutional Law</a:t>
            </a:r>
          </a:p>
          <a:p>
            <a:pPr algn="ctr"/>
            <a:endParaRPr lang="en-US" dirty="0" smtClean="0"/>
          </a:p>
          <a:p>
            <a:r>
              <a:rPr lang="en-US" b="1" dirty="0"/>
              <a:t>2</a:t>
            </a:r>
            <a:r>
              <a:rPr lang="en-US" b="1" dirty="0" smtClean="0"/>
              <a:t>- Judicial interpretation</a:t>
            </a:r>
            <a:endParaRPr lang="en-US" b="1" dirty="0"/>
          </a:p>
          <a:p>
            <a:endParaRPr lang="en-US" dirty="0" smtClean="0"/>
          </a:p>
          <a:p>
            <a:pPr marL="285750" indent="-285750">
              <a:buFont typeface="Wingdings" panose="05000000000000000000" pitchFamily="2" charset="2"/>
              <a:buChar char="v"/>
            </a:pPr>
            <a:r>
              <a:rPr lang="en-US" dirty="0" smtClean="0"/>
              <a:t>In certain countries courts and judges are empowered to interpret law; i.e. expose its meaning in disputed cases. Being part of the law, the constitution itself may be interpreted by them.</a:t>
            </a:r>
          </a:p>
          <a:p>
            <a:pPr marL="285750" indent="-285750">
              <a:buFont typeface="Wingdings" panose="05000000000000000000" pitchFamily="2" charset="2"/>
              <a:buChar char="v"/>
            </a:pPr>
            <a:endParaRPr lang="en-US" dirty="0" smtClean="0"/>
          </a:p>
          <a:p>
            <a:pPr marL="285750" indent="-285750">
              <a:buFont typeface="Wingdings" panose="05000000000000000000" pitchFamily="2" charset="2"/>
              <a:buChar char="v"/>
            </a:pPr>
            <a:r>
              <a:rPr lang="en-US" dirty="0" smtClean="0"/>
              <a:t>The aim of the this interpretation is to expound the true meaning of the constitutional provisions and to decide whether certain legislative enactments are compatible with them.</a:t>
            </a:r>
          </a:p>
          <a:p>
            <a:endParaRPr lang="en-US" dirty="0" smtClean="0"/>
          </a:p>
          <a:p>
            <a:endParaRPr lang="en-US" dirty="0"/>
          </a:p>
          <a:p>
            <a:endParaRPr lang="en-US" dirty="0" smtClean="0"/>
          </a:p>
        </p:txBody>
      </p:sp>
    </p:spTree>
    <p:extLst>
      <p:ext uri="{BB962C8B-B14F-4D97-AF65-F5344CB8AC3E}">
        <p14:creationId xmlns:p14="http://schemas.microsoft.com/office/powerpoint/2010/main" val="23313252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68021" y="0"/>
            <a:ext cx="7975979" cy="990602"/>
          </a:xfrm>
          <a:prstGeom prst="rect">
            <a:avLst/>
          </a:prstGeom>
          <a:solidFill>
            <a:schemeClr val="bg1">
              <a:alpha val="85000"/>
            </a:schemeClr>
          </a:solidFill>
        </p:spPr>
        <p:txBody>
          <a:bodyPr numCol="2">
            <a:normAutofit fontScale="97500"/>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sz="2000" dirty="0" smtClean="0"/>
              <a:t>College of Law, </a:t>
            </a:r>
            <a:r>
              <a:rPr lang="en-US" sz="2000" dirty="0" err="1" smtClean="0"/>
              <a:t>Mustansiriyah</a:t>
            </a:r>
            <a:r>
              <a:rPr lang="en-US" sz="2000" dirty="0" smtClean="0"/>
              <a:t> U.</a:t>
            </a:r>
            <a:br>
              <a:rPr lang="en-US" sz="2000" dirty="0" smtClean="0"/>
            </a:br>
            <a:r>
              <a:rPr lang="en-US" sz="2000" dirty="0" smtClean="0"/>
              <a:t>Second Year Course in legal English</a:t>
            </a:r>
          </a:p>
          <a:p>
            <a:pPr algn="ctr"/>
            <a:r>
              <a:rPr lang="en-US" sz="2000" dirty="0" smtClean="0"/>
              <a:t>2017-2018 </a:t>
            </a:r>
          </a:p>
          <a:p>
            <a:pPr algn="r"/>
            <a:endParaRPr lang="en-US" sz="2000" dirty="0" smtClean="0"/>
          </a:p>
          <a:p>
            <a:pPr algn="r"/>
            <a:endParaRPr lang="en-US" sz="2000" dirty="0"/>
          </a:p>
          <a:p>
            <a:pPr algn="r"/>
            <a:r>
              <a:rPr lang="en-US" sz="2000" dirty="0" smtClean="0"/>
              <a:t>Instructor: Asst. Lect. Rania Adnan Aziz</a:t>
            </a:r>
            <a:endParaRPr lang="ar-IQ" sz="2000" dirty="0"/>
          </a:p>
        </p:txBody>
      </p:sp>
      <p:pic>
        <p:nvPicPr>
          <p:cNvPr id="3" name="Picture 2" descr="ÙÙØºÙ Ø§ÙØ¬Ø§ÙØ¹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21" y="-1"/>
            <a:ext cx="1143000" cy="1143001"/>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25022" y="1106269"/>
            <a:ext cx="9118978" cy="923330"/>
          </a:xfrm>
          <a:prstGeom prst="rect">
            <a:avLst/>
          </a:prstGeom>
        </p:spPr>
        <p:txBody>
          <a:bodyPr wrap="square">
            <a:spAutoFit/>
          </a:bodyPr>
          <a:lstStyle/>
          <a:p>
            <a:r>
              <a:rPr lang="en-US" dirty="0"/>
              <a:t>Lecture </a:t>
            </a:r>
            <a:r>
              <a:rPr lang="en-US" dirty="0" smtClean="0"/>
              <a:t>04 </a:t>
            </a:r>
            <a:r>
              <a:rPr lang="en-US" dirty="0"/>
              <a:t>Part One: Constitutional Law </a:t>
            </a:r>
            <a:endParaRPr lang="en-US" dirty="0" smtClean="0"/>
          </a:p>
          <a:p>
            <a:pPr algn="ctr"/>
            <a:r>
              <a:rPr lang="en-US" dirty="0"/>
              <a:t>Chapter Two</a:t>
            </a:r>
          </a:p>
          <a:p>
            <a:pPr algn="ctr"/>
            <a:r>
              <a:rPr lang="en-US" dirty="0"/>
              <a:t>Sources of </a:t>
            </a:r>
            <a:r>
              <a:rPr lang="en-US" dirty="0" smtClean="0"/>
              <a:t>Constitutional Law</a:t>
            </a:r>
            <a:endParaRPr lang="en-US" dirty="0"/>
          </a:p>
        </p:txBody>
      </p:sp>
      <p:sp>
        <p:nvSpPr>
          <p:cNvPr id="5" name="TextBox 4"/>
          <p:cNvSpPr txBox="1"/>
          <p:nvPr/>
        </p:nvSpPr>
        <p:spPr>
          <a:xfrm>
            <a:off x="101220" y="2286000"/>
            <a:ext cx="9042780" cy="369332"/>
          </a:xfrm>
          <a:prstGeom prst="rect">
            <a:avLst/>
          </a:prstGeom>
          <a:noFill/>
        </p:spPr>
        <p:txBody>
          <a:bodyPr wrap="square" rtlCol="0">
            <a:spAutoFit/>
          </a:bodyPr>
          <a:lstStyle/>
          <a:p>
            <a:pPr algn="ctr"/>
            <a:r>
              <a:rPr lang="en-US" b="1" dirty="0" smtClean="0"/>
              <a:t>Some of the important/new words and terms that appear in this section</a:t>
            </a:r>
          </a:p>
        </p:txBody>
      </p:sp>
      <p:sp>
        <p:nvSpPr>
          <p:cNvPr id="6" name="Cloud 5"/>
          <p:cNvSpPr/>
          <p:nvPr/>
        </p:nvSpPr>
        <p:spPr>
          <a:xfrm>
            <a:off x="86032" y="3986983"/>
            <a:ext cx="1905000" cy="685800"/>
          </a:xfrm>
          <a:prstGeom prst="cloud">
            <a:avLst/>
          </a:prstGeom>
          <a:solidFill>
            <a:schemeClr val="accent1">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a:t>
            </a:r>
            <a:r>
              <a:rPr lang="en-US" dirty="0" smtClean="0"/>
              <a:t>on-legal</a:t>
            </a:r>
            <a:endParaRPr lang="en-US" dirty="0"/>
          </a:p>
        </p:txBody>
      </p:sp>
      <p:sp>
        <p:nvSpPr>
          <p:cNvPr id="7" name="Cloud 6"/>
          <p:cNvSpPr/>
          <p:nvPr/>
        </p:nvSpPr>
        <p:spPr>
          <a:xfrm>
            <a:off x="3554362" y="2819400"/>
            <a:ext cx="1627238" cy="685800"/>
          </a:xfrm>
          <a:prstGeom prst="cloud">
            <a:avLst/>
          </a:prstGeom>
          <a:solidFill>
            <a:schemeClr val="accent1">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integral</a:t>
            </a:r>
            <a:endParaRPr lang="en-US" dirty="0"/>
          </a:p>
        </p:txBody>
      </p:sp>
      <p:sp>
        <p:nvSpPr>
          <p:cNvPr id="8" name="Cloud 7"/>
          <p:cNvSpPr/>
          <p:nvPr/>
        </p:nvSpPr>
        <p:spPr>
          <a:xfrm>
            <a:off x="2286000" y="3733800"/>
            <a:ext cx="1828800" cy="685800"/>
          </a:xfrm>
          <a:prstGeom prst="cloud">
            <a:avLst/>
          </a:prstGeom>
          <a:solidFill>
            <a:schemeClr val="accent1">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legislation</a:t>
            </a:r>
            <a:endParaRPr lang="en-US" dirty="0"/>
          </a:p>
        </p:txBody>
      </p:sp>
      <p:sp>
        <p:nvSpPr>
          <p:cNvPr id="10" name="Cloud 9"/>
          <p:cNvSpPr/>
          <p:nvPr/>
        </p:nvSpPr>
        <p:spPr>
          <a:xfrm>
            <a:off x="1039762" y="4648200"/>
            <a:ext cx="1474838" cy="685800"/>
          </a:xfrm>
          <a:prstGeom prst="cloud">
            <a:avLst/>
          </a:prstGeom>
          <a:solidFill>
            <a:schemeClr val="accent1">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judicial</a:t>
            </a:r>
            <a:endParaRPr lang="en-US" dirty="0"/>
          </a:p>
        </p:txBody>
      </p:sp>
      <p:sp>
        <p:nvSpPr>
          <p:cNvPr id="11" name="Cloud 10"/>
          <p:cNvSpPr/>
          <p:nvPr/>
        </p:nvSpPr>
        <p:spPr>
          <a:xfrm>
            <a:off x="685800" y="2895600"/>
            <a:ext cx="1676399" cy="609600"/>
          </a:xfrm>
          <a:prstGeom prst="cloud">
            <a:avLst/>
          </a:prstGeom>
          <a:solidFill>
            <a:schemeClr val="accent1">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postulate</a:t>
            </a:r>
            <a:endParaRPr lang="en-US" dirty="0"/>
          </a:p>
        </p:txBody>
      </p:sp>
      <p:sp>
        <p:nvSpPr>
          <p:cNvPr id="12" name="Cloud 11"/>
          <p:cNvSpPr/>
          <p:nvPr/>
        </p:nvSpPr>
        <p:spPr>
          <a:xfrm>
            <a:off x="5562600" y="5105400"/>
            <a:ext cx="2324098" cy="685800"/>
          </a:xfrm>
          <a:prstGeom prst="cloud">
            <a:avLst/>
          </a:prstGeom>
          <a:solidFill>
            <a:schemeClr val="accent1">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provision</a:t>
            </a:r>
            <a:endParaRPr lang="en-US" dirty="0"/>
          </a:p>
        </p:txBody>
      </p:sp>
      <p:sp>
        <p:nvSpPr>
          <p:cNvPr id="13" name="Cloud 12"/>
          <p:cNvSpPr/>
          <p:nvPr/>
        </p:nvSpPr>
        <p:spPr>
          <a:xfrm>
            <a:off x="101220" y="5562600"/>
            <a:ext cx="2184780" cy="685800"/>
          </a:xfrm>
          <a:prstGeom prst="cloud">
            <a:avLst/>
          </a:prstGeom>
          <a:solidFill>
            <a:schemeClr val="accent1">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interpretation</a:t>
            </a:r>
            <a:endParaRPr lang="en-US" dirty="0"/>
          </a:p>
        </p:txBody>
      </p:sp>
      <p:sp>
        <p:nvSpPr>
          <p:cNvPr id="14" name="Cloud 13"/>
          <p:cNvSpPr/>
          <p:nvPr/>
        </p:nvSpPr>
        <p:spPr>
          <a:xfrm>
            <a:off x="5715000" y="3109438"/>
            <a:ext cx="2171698" cy="685800"/>
          </a:xfrm>
          <a:prstGeom prst="cloud">
            <a:avLst/>
          </a:prstGeom>
          <a:solidFill>
            <a:schemeClr val="accent1">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supplemented</a:t>
            </a:r>
            <a:endParaRPr lang="en-US" dirty="0"/>
          </a:p>
        </p:txBody>
      </p:sp>
      <p:sp>
        <p:nvSpPr>
          <p:cNvPr id="15" name="Cloud 14"/>
          <p:cNvSpPr/>
          <p:nvPr/>
        </p:nvSpPr>
        <p:spPr>
          <a:xfrm>
            <a:off x="6449962" y="3886200"/>
            <a:ext cx="2084438" cy="685800"/>
          </a:xfrm>
          <a:prstGeom prst="cloud">
            <a:avLst/>
          </a:prstGeom>
          <a:solidFill>
            <a:schemeClr val="accent1">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elections</a:t>
            </a:r>
            <a:endParaRPr lang="en-US" dirty="0"/>
          </a:p>
        </p:txBody>
      </p:sp>
      <p:sp>
        <p:nvSpPr>
          <p:cNvPr id="16" name="Cloud 15"/>
          <p:cNvSpPr/>
          <p:nvPr/>
        </p:nvSpPr>
        <p:spPr>
          <a:xfrm>
            <a:off x="2879623" y="5333998"/>
            <a:ext cx="2073377" cy="697469"/>
          </a:xfrm>
          <a:prstGeom prst="cloud">
            <a:avLst/>
          </a:prstGeom>
          <a:solidFill>
            <a:schemeClr val="accent1">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empowered</a:t>
            </a:r>
            <a:endParaRPr lang="en-US" dirty="0"/>
          </a:p>
        </p:txBody>
      </p:sp>
      <p:sp>
        <p:nvSpPr>
          <p:cNvPr id="17" name="Cloud 16"/>
          <p:cNvSpPr/>
          <p:nvPr/>
        </p:nvSpPr>
        <p:spPr>
          <a:xfrm>
            <a:off x="3962400" y="4267200"/>
            <a:ext cx="1905000" cy="685800"/>
          </a:xfrm>
          <a:prstGeom prst="cloud">
            <a:avLst/>
          </a:prstGeom>
          <a:solidFill>
            <a:schemeClr val="accent1">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legislature</a:t>
            </a:r>
            <a:endParaRPr lang="en-US" dirty="0"/>
          </a:p>
        </p:txBody>
      </p:sp>
    </p:spTree>
    <p:extLst>
      <p:ext uri="{BB962C8B-B14F-4D97-AF65-F5344CB8AC3E}">
        <p14:creationId xmlns:p14="http://schemas.microsoft.com/office/powerpoint/2010/main" val="1206005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circle(in)">
                                      <p:cBhvr>
                                        <p:cTn id="11" dur="2000"/>
                                        <p:tgtEl>
                                          <p:spTgt spid="16"/>
                                        </p:tgtEl>
                                      </p:cBhvr>
                                    </p:animEffect>
                                  </p:childTnLst>
                                </p:cTn>
                              </p:par>
                            </p:childTnLst>
                          </p:cTn>
                        </p:par>
                      </p:childTnLst>
                    </p:cTn>
                  </p:par>
                  <p:par>
                    <p:cTn id="12" fill="hold">
                      <p:stCondLst>
                        <p:cond delay="indefinite"/>
                      </p:stCondLst>
                      <p:childTnLst>
                        <p:par>
                          <p:cTn id="13" fill="hold">
                            <p:stCondLst>
                              <p:cond delay="0"/>
                            </p:stCondLst>
                            <p:childTnLst>
                              <p:par>
                                <p:cTn id="14" presetID="6" presetClass="entr" presetSubtype="16"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circle(in)">
                                      <p:cBhvr>
                                        <p:cTn id="16" dur="20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circle(in)">
                                      <p:cBhvr>
                                        <p:cTn id="21" dur="20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circle(in)">
                                      <p:cBhvr>
                                        <p:cTn id="26" dur="2000"/>
                                        <p:tgtEl>
                                          <p:spTgt spid="14"/>
                                        </p:tgtEl>
                                      </p:cBhvr>
                                    </p:animEffect>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circle(in)">
                                      <p:cBhvr>
                                        <p:cTn id="31" dur="2000"/>
                                        <p:tgtEl>
                                          <p:spTgt spid="15"/>
                                        </p:tgtEl>
                                      </p:cBhvr>
                                    </p:animEffect>
                                  </p:childTnLst>
                                </p:cTn>
                              </p:par>
                            </p:childTnLst>
                          </p:cTn>
                        </p:par>
                      </p:childTnLst>
                    </p:cTn>
                  </p:par>
                  <p:par>
                    <p:cTn id="32" fill="hold">
                      <p:stCondLst>
                        <p:cond delay="indefinite"/>
                      </p:stCondLst>
                      <p:childTnLst>
                        <p:par>
                          <p:cTn id="33" fill="hold">
                            <p:stCondLst>
                              <p:cond delay="0"/>
                            </p:stCondLst>
                            <p:childTnLst>
                              <p:par>
                                <p:cTn id="34" presetID="6" presetClass="entr" presetSubtype="16" fill="hold" grpId="0" nodeType="click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circle(in)">
                                      <p:cBhvr>
                                        <p:cTn id="36" dur="2000"/>
                                        <p:tgtEl>
                                          <p:spTgt spid="6"/>
                                        </p:tgtEl>
                                      </p:cBhvr>
                                    </p:animEffect>
                                  </p:childTnLst>
                                </p:cTn>
                              </p:par>
                            </p:childTnLst>
                          </p:cTn>
                        </p:par>
                      </p:childTnLst>
                    </p:cTn>
                  </p:par>
                  <p:par>
                    <p:cTn id="37" fill="hold">
                      <p:stCondLst>
                        <p:cond delay="indefinite"/>
                      </p:stCondLst>
                      <p:childTnLst>
                        <p:par>
                          <p:cTn id="38" fill="hold">
                            <p:stCondLst>
                              <p:cond delay="0"/>
                            </p:stCondLst>
                            <p:childTnLst>
                              <p:par>
                                <p:cTn id="39" presetID="6" presetClass="entr" presetSubtype="16"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circle(in)">
                                      <p:cBhvr>
                                        <p:cTn id="41" dur="2000"/>
                                        <p:tgtEl>
                                          <p:spTgt spid="8"/>
                                        </p:tgtEl>
                                      </p:cBhvr>
                                    </p:animEffect>
                                  </p:childTnLst>
                                </p:cTn>
                              </p:par>
                            </p:childTnLst>
                          </p:cTn>
                        </p:par>
                      </p:childTnLst>
                    </p:cTn>
                  </p:par>
                  <p:par>
                    <p:cTn id="42" fill="hold">
                      <p:stCondLst>
                        <p:cond delay="indefinite"/>
                      </p:stCondLst>
                      <p:childTnLst>
                        <p:par>
                          <p:cTn id="43" fill="hold">
                            <p:stCondLst>
                              <p:cond delay="0"/>
                            </p:stCondLst>
                            <p:childTnLst>
                              <p:par>
                                <p:cTn id="44" presetID="6" presetClass="entr" presetSubtype="16" fill="hold" grpId="0" nodeType="click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circle(in)">
                                      <p:cBhvr>
                                        <p:cTn id="46" dur="2000"/>
                                        <p:tgtEl>
                                          <p:spTgt spid="10"/>
                                        </p:tgtEl>
                                      </p:cBhvr>
                                    </p:animEffect>
                                  </p:childTnLst>
                                </p:cTn>
                              </p:par>
                            </p:childTnLst>
                          </p:cTn>
                        </p:par>
                      </p:childTnLst>
                    </p:cTn>
                  </p:par>
                  <p:par>
                    <p:cTn id="47" fill="hold">
                      <p:stCondLst>
                        <p:cond delay="indefinite"/>
                      </p:stCondLst>
                      <p:childTnLst>
                        <p:par>
                          <p:cTn id="48" fill="hold">
                            <p:stCondLst>
                              <p:cond delay="0"/>
                            </p:stCondLst>
                            <p:childTnLst>
                              <p:par>
                                <p:cTn id="49" presetID="6" presetClass="entr" presetSubtype="16"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circle(in)">
                                      <p:cBhvr>
                                        <p:cTn id="51" dur="2000"/>
                                        <p:tgtEl>
                                          <p:spTgt spid="13"/>
                                        </p:tgtEl>
                                      </p:cBhvr>
                                    </p:animEffect>
                                  </p:childTnLst>
                                </p:cTn>
                              </p:par>
                            </p:childTnLst>
                          </p:cTn>
                        </p:par>
                      </p:childTnLst>
                    </p:cTn>
                  </p:par>
                  <p:par>
                    <p:cTn id="52" fill="hold">
                      <p:stCondLst>
                        <p:cond delay="indefinite"/>
                      </p:stCondLst>
                      <p:childTnLst>
                        <p:par>
                          <p:cTn id="53" fill="hold">
                            <p:stCondLst>
                              <p:cond delay="0"/>
                            </p:stCondLst>
                            <p:childTnLst>
                              <p:par>
                                <p:cTn id="54" presetID="6" presetClass="entr" presetSubtype="16" fill="hold" grpId="0" nodeType="clickEffect">
                                  <p:stCondLst>
                                    <p:cond delay="0"/>
                                  </p:stCondLst>
                                  <p:childTnLst>
                                    <p:set>
                                      <p:cBhvr>
                                        <p:cTn id="55" dur="1" fill="hold">
                                          <p:stCondLst>
                                            <p:cond delay="0"/>
                                          </p:stCondLst>
                                        </p:cTn>
                                        <p:tgtEl>
                                          <p:spTgt spid="12"/>
                                        </p:tgtEl>
                                        <p:attrNameLst>
                                          <p:attrName>style.visibility</p:attrName>
                                        </p:attrNameLst>
                                      </p:cBhvr>
                                      <p:to>
                                        <p:strVal val="visible"/>
                                      </p:to>
                                    </p:set>
                                    <p:animEffect transition="in" filter="circle(in)">
                                      <p:cBhvr>
                                        <p:cTn id="56" dur="2000"/>
                                        <p:tgtEl>
                                          <p:spTgt spid="12"/>
                                        </p:tgtEl>
                                      </p:cBhvr>
                                    </p:animEffect>
                                  </p:childTnLst>
                                </p:cTn>
                              </p:par>
                            </p:childTnLst>
                          </p:cTn>
                        </p:par>
                      </p:childTnLst>
                    </p:cTn>
                  </p:par>
                  <p:par>
                    <p:cTn id="57" fill="hold">
                      <p:stCondLst>
                        <p:cond delay="indefinite"/>
                      </p:stCondLst>
                      <p:childTnLst>
                        <p:par>
                          <p:cTn id="58" fill="hold">
                            <p:stCondLst>
                              <p:cond delay="0"/>
                            </p:stCondLst>
                            <p:childTnLst>
                              <p:par>
                                <p:cTn id="59" presetID="6" presetClass="entr" presetSubtype="16" fill="hold" grpId="0" nodeType="clickEffect">
                                  <p:stCondLst>
                                    <p:cond delay="0"/>
                                  </p:stCondLst>
                                  <p:childTnLst>
                                    <p:set>
                                      <p:cBhvr>
                                        <p:cTn id="60" dur="1" fill="hold">
                                          <p:stCondLst>
                                            <p:cond delay="0"/>
                                          </p:stCondLst>
                                        </p:cTn>
                                        <p:tgtEl>
                                          <p:spTgt spid="17"/>
                                        </p:tgtEl>
                                        <p:attrNameLst>
                                          <p:attrName>style.visibility</p:attrName>
                                        </p:attrNameLst>
                                      </p:cBhvr>
                                      <p:to>
                                        <p:strVal val="visible"/>
                                      </p:to>
                                    </p:set>
                                    <p:animEffect transition="in" filter="circle(in)">
                                      <p:cBhvr>
                                        <p:cTn id="61" dur="2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animBg="1"/>
      <p:bldP spid="8" grpId="0" animBg="1"/>
      <p:bldP spid="10" grpId="0" animBg="1"/>
      <p:bldP spid="11" grpId="0" animBg="1"/>
      <p:bldP spid="12" grpId="0" animBg="1"/>
      <p:bldP spid="13" grpId="0" animBg="1"/>
      <p:bldP spid="14" grpId="0" animBg="1"/>
      <p:bldP spid="15" grpId="0" animBg="1"/>
      <p:bldP spid="16" grpId="0" animBg="1"/>
      <p:bldP spid="17"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458</TotalTime>
  <Words>364</Words>
  <Application>Microsoft Office PowerPoint</Application>
  <PresentationFormat>On-screen Show (4:3)</PresentationFormat>
  <Paragraphs>81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Tw Cen MT</vt:lpstr>
      <vt:lpstr>Tw Cen MT Condensed</vt:lpstr>
      <vt:lpstr>Wingdings</vt:lpstr>
      <vt:lpstr>Wingdings 3</vt:lpstr>
      <vt:lpstr>Integral</vt:lpstr>
      <vt:lpstr> College of Law, Mustansiriyah U.    Second Year Course in legal English   2017-2018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of Law, Al-Mustansiriyah U. Course in: Mercantile Contracts  Fourth Year 2016-2017</dc:title>
  <dc:creator>Mein hp</dc:creator>
  <cp:lastModifiedBy>rania arts</cp:lastModifiedBy>
  <cp:revision>260</cp:revision>
  <dcterms:created xsi:type="dcterms:W3CDTF">2006-08-16T00:00:00Z</dcterms:created>
  <dcterms:modified xsi:type="dcterms:W3CDTF">2018-10-21T15:13:42Z</dcterms:modified>
</cp:coreProperties>
</file>