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5" r:id="rId1"/>
  </p:sldMasterIdLst>
  <p:notesMasterIdLst>
    <p:notesMasterId r:id="rId8"/>
  </p:notesMasterIdLst>
  <p:handoutMasterIdLst>
    <p:handoutMasterId r:id="rId9"/>
  </p:handoutMasterIdLst>
  <p:sldIdLst>
    <p:sldId id="256" r:id="rId2"/>
    <p:sldId id="262" r:id="rId3"/>
    <p:sldId id="263" r:id="rId4"/>
    <p:sldId id="264" r:id="rId5"/>
    <p:sldId id="265" r:id="rId6"/>
    <p:sldId id="266"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8C08707-0548-4BDB-BDE2-555F3C860DE1}">
          <p14:sldIdLst>
            <p14:sldId id="256"/>
          </p14:sldIdLst>
        </p14:section>
        <p14:section name="Untitled Section" id="{5EAD52DF-690E-4018-87BA-F95E26C0F838}">
          <p14:sldIdLst>
            <p14:sldId id="262"/>
            <p14:sldId id="263"/>
            <p14:sldId id="264"/>
            <p14:sldId id="265"/>
            <p14:sldId id="26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82AC"/>
    <a:srgbClr val="E6E6E6"/>
    <a:srgbClr val="B05C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5" d="100"/>
          <a:sy n="65" d="100"/>
        </p:scale>
        <p:origin x="145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285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1CAADC-4A62-4677-A608-46375FEF1291}" type="doc">
      <dgm:prSet loTypeId="urn:microsoft.com/office/officeart/2005/8/layout/radial6" loCatId="relationship" qsTypeId="urn:microsoft.com/office/officeart/2005/8/quickstyle/simple1" qsCatId="simple" csTypeId="urn:microsoft.com/office/officeart/2005/8/colors/accent1_2" csCatId="accent1" phldr="1"/>
      <dgm:spPr/>
      <dgm:t>
        <a:bodyPr/>
        <a:lstStyle/>
        <a:p>
          <a:endParaRPr lang="en-US"/>
        </a:p>
      </dgm:t>
    </dgm:pt>
    <dgm:pt modelId="{A858DF12-8466-4CC0-9F27-B2DC1ED306A8}">
      <dgm:prSet phldrT="[Text]"/>
      <dgm:spPr/>
      <dgm:t>
        <a:bodyPr/>
        <a:lstStyle/>
        <a:p>
          <a:r>
            <a:rPr lang="en-US" dirty="0" smtClean="0"/>
            <a:t>LAW</a:t>
          </a:r>
          <a:endParaRPr lang="en-US" dirty="0"/>
        </a:p>
      </dgm:t>
    </dgm:pt>
    <dgm:pt modelId="{2610C36F-FC98-4210-B051-D7665AEFB6A1}" type="parTrans" cxnId="{F3A800C6-85BF-481D-B6AB-D0B63D0DD467}">
      <dgm:prSet/>
      <dgm:spPr/>
      <dgm:t>
        <a:bodyPr/>
        <a:lstStyle/>
        <a:p>
          <a:endParaRPr lang="en-US"/>
        </a:p>
      </dgm:t>
    </dgm:pt>
    <dgm:pt modelId="{FC4D567C-8642-463B-A9D9-A8B1C205E077}" type="sibTrans" cxnId="{F3A800C6-85BF-481D-B6AB-D0B63D0DD467}">
      <dgm:prSet/>
      <dgm:spPr/>
      <dgm:t>
        <a:bodyPr/>
        <a:lstStyle/>
        <a:p>
          <a:endParaRPr lang="en-US"/>
        </a:p>
      </dgm:t>
    </dgm:pt>
    <dgm:pt modelId="{153DEBBA-3A7E-4DCC-AF6B-3ED34E516011}">
      <dgm:prSet phldrT="[Text]"/>
      <dgm:spPr/>
      <dgm:t>
        <a:bodyPr/>
        <a:lstStyle/>
        <a:p>
          <a:r>
            <a:rPr lang="en-US" dirty="0" smtClean="0"/>
            <a:t>Collection of rules</a:t>
          </a:r>
          <a:endParaRPr lang="en-US" dirty="0"/>
        </a:p>
      </dgm:t>
    </dgm:pt>
    <dgm:pt modelId="{165B29D8-1BB5-4395-80DE-6A27E976867D}" type="parTrans" cxnId="{FE31A67B-65B5-4958-B324-68A1DD5EF38C}">
      <dgm:prSet/>
      <dgm:spPr/>
      <dgm:t>
        <a:bodyPr/>
        <a:lstStyle/>
        <a:p>
          <a:endParaRPr lang="en-US"/>
        </a:p>
      </dgm:t>
    </dgm:pt>
    <dgm:pt modelId="{E6B48452-D31A-4116-B358-7B976F71FE8F}" type="sibTrans" cxnId="{FE31A67B-65B5-4958-B324-68A1DD5EF38C}">
      <dgm:prSet/>
      <dgm:spPr/>
      <dgm:t>
        <a:bodyPr/>
        <a:lstStyle/>
        <a:p>
          <a:endParaRPr lang="en-US"/>
        </a:p>
      </dgm:t>
    </dgm:pt>
    <dgm:pt modelId="{11C484B9-53D6-4046-8FA7-D48FB6902112}">
      <dgm:prSet phldrT="[Text]"/>
      <dgm:spPr/>
      <dgm:t>
        <a:bodyPr/>
        <a:lstStyle/>
        <a:p>
          <a:r>
            <a:rPr lang="en-US" dirty="0" smtClean="0"/>
            <a:t>Fundamental law</a:t>
          </a:r>
          <a:endParaRPr lang="en-US" dirty="0"/>
        </a:p>
      </dgm:t>
    </dgm:pt>
    <dgm:pt modelId="{BFFF735C-5C0D-4E9C-9791-715C2325C9ED}" type="parTrans" cxnId="{22B134A5-6008-4148-BC37-58E5603987B8}">
      <dgm:prSet/>
      <dgm:spPr/>
      <dgm:t>
        <a:bodyPr/>
        <a:lstStyle/>
        <a:p>
          <a:endParaRPr lang="en-US"/>
        </a:p>
      </dgm:t>
    </dgm:pt>
    <dgm:pt modelId="{99DD2AD3-B1E5-4BF7-8B72-4F58DCF5C424}" type="sibTrans" cxnId="{22B134A5-6008-4148-BC37-58E5603987B8}">
      <dgm:prSet/>
      <dgm:spPr/>
      <dgm:t>
        <a:bodyPr/>
        <a:lstStyle/>
        <a:p>
          <a:endParaRPr lang="en-US"/>
        </a:p>
      </dgm:t>
    </dgm:pt>
    <dgm:pt modelId="{E05F0E64-4A05-42AB-A57A-C6128D7F01F9}">
      <dgm:prSet phldrT="[Text]"/>
      <dgm:spPr/>
      <dgm:t>
        <a:bodyPr/>
        <a:lstStyle/>
        <a:p>
          <a:r>
            <a:rPr lang="en-US" dirty="0" smtClean="0"/>
            <a:t>Document having legal sanctity</a:t>
          </a:r>
          <a:endParaRPr lang="en-US" dirty="0"/>
        </a:p>
      </dgm:t>
    </dgm:pt>
    <dgm:pt modelId="{681889EB-DB7C-4633-B2B7-1CCA074E3E1B}" type="parTrans" cxnId="{E86D63D5-4A11-4F4F-9F66-63556A09BFC0}">
      <dgm:prSet/>
      <dgm:spPr/>
      <dgm:t>
        <a:bodyPr/>
        <a:lstStyle/>
        <a:p>
          <a:endParaRPr lang="en-US"/>
        </a:p>
      </dgm:t>
    </dgm:pt>
    <dgm:pt modelId="{CFEEEBCB-DD14-42DA-8197-0CE81A36BBDB}" type="sibTrans" cxnId="{E86D63D5-4A11-4F4F-9F66-63556A09BFC0}">
      <dgm:prSet/>
      <dgm:spPr/>
      <dgm:t>
        <a:bodyPr/>
        <a:lstStyle/>
        <a:p>
          <a:endParaRPr lang="en-US"/>
        </a:p>
      </dgm:t>
    </dgm:pt>
    <dgm:pt modelId="{8DDA8DB0-42EB-4331-A6CB-078410E13F36}" type="pres">
      <dgm:prSet presAssocID="{A01CAADC-4A62-4677-A608-46375FEF1291}" presName="Name0" presStyleCnt="0">
        <dgm:presLayoutVars>
          <dgm:chMax val="1"/>
          <dgm:dir/>
          <dgm:animLvl val="ctr"/>
          <dgm:resizeHandles val="exact"/>
        </dgm:presLayoutVars>
      </dgm:prSet>
      <dgm:spPr/>
      <dgm:t>
        <a:bodyPr/>
        <a:lstStyle/>
        <a:p>
          <a:endParaRPr lang="en-US"/>
        </a:p>
      </dgm:t>
    </dgm:pt>
    <dgm:pt modelId="{46D94724-1BC8-4B52-8E89-062C8F31D0FA}" type="pres">
      <dgm:prSet presAssocID="{A858DF12-8466-4CC0-9F27-B2DC1ED306A8}" presName="centerShape" presStyleLbl="node0" presStyleIdx="0" presStyleCnt="1" custScaleX="69323" custScaleY="64032"/>
      <dgm:spPr/>
      <dgm:t>
        <a:bodyPr/>
        <a:lstStyle/>
        <a:p>
          <a:endParaRPr lang="en-US"/>
        </a:p>
      </dgm:t>
    </dgm:pt>
    <dgm:pt modelId="{80D27A74-E797-488C-996B-95CF7D3C012B}" type="pres">
      <dgm:prSet presAssocID="{153DEBBA-3A7E-4DCC-AF6B-3ED34E516011}" presName="node" presStyleLbl="node1" presStyleIdx="0" presStyleCnt="3" custScaleX="155623" custScaleY="154395" custRadScaleRad="101167">
        <dgm:presLayoutVars>
          <dgm:bulletEnabled val="1"/>
        </dgm:presLayoutVars>
      </dgm:prSet>
      <dgm:spPr/>
      <dgm:t>
        <a:bodyPr/>
        <a:lstStyle/>
        <a:p>
          <a:endParaRPr lang="en-US"/>
        </a:p>
      </dgm:t>
    </dgm:pt>
    <dgm:pt modelId="{9B654E8C-7519-4227-A94D-F746FB3B5E18}" type="pres">
      <dgm:prSet presAssocID="{153DEBBA-3A7E-4DCC-AF6B-3ED34E516011}" presName="dummy" presStyleCnt="0"/>
      <dgm:spPr/>
    </dgm:pt>
    <dgm:pt modelId="{84A07F6C-A82A-4120-B81E-C3A64105265D}" type="pres">
      <dgm:prSet presAssocID="{E6B48452-D31A-4116-B358-7B976F71FE8F}" presName="sibTrans" presStyleLbl="sibTrans2D1" presStyleIdx="0" presStyleCnt="3"/>
      <dgm:spPr/>
      <dgm:t>
        <a:bodyPr/>
        <a:lstStyle/>
        <a:p>
          <a:endParaRPr lang="en-US"/>
        </a:p>
      </dgm:t>
    </dgm:pt>
    <dgm:pt modelId="{257D9EED-EDBC-4DC4-A96C-D2EFAC8035D3}" type="pres">
      <dgm:prSet presAssocID="{11C484B9-53D6-4046-8FA7-D48FB6902112}" presName="node" presStyleLbl="node1" presStyleIdx="1" presStyleCnt="3" custScaleX="147502" custScaleY="144027">
        <dgm:presLayoutVars>
          <dgm:bulletEnabled val="1"/>
        </dgm:presLayoutVars>
      </dgm:prSet>
      <dgm:spPr/>
      <dgm:t>
        <a:bodyPr/>
        <a:lstStyle/>
        <a:p>
          <a:endParaRPr lang="en-US"/>
        </a:p>
      </dgm:t>
    </dgm:pt>
    <dgm:pt modelId="{EA6B7686-0944-4963-9838-5A35D8FD16FA}" type="pres">
      <dgm:prSet presAssocID="{11C484B9-53D6-4046-8FA7-D48FB6902112}" presName="dummy" presStyleCnt="0"/>
      <dgm:spPr/>
    </dgm:pt>
    <dgm:pt modelId="{ADDB2F1E-9636-4C56-9B9A-DC96D599B8DE}" type="pres">
      <dgm:prSet presAssocID="{99DD2AD3-B1E5-4BF7-8B72-4F58DCF5C424}" presName="sibTrans" presStyleLbl="sibTrans2D1" presStyleIdx="1" presStyleCnt="3"/>
      <dgm:spPr/>
      <dgm:t>
        <a:bodyPr/>
        <a:lstStyle/>
        <a:p>
          <a:endParaRPr lang="en-US"/>
        </a:p>
      </dgm:t>
    </dgm:pt>
    <dgm:pt modelId="{541928A3-CEA9-479F-BEF7-FF33A7D1445A}" type="pres">
      <dgm:prSet presAssocID="{E05F0E64-4A05-42AB-A57A-C6128D7F01F9}" presName="node" presStyleLbl="node1" presStyleIdx="2" presStyleCnt="3" custScaleX="152046" custScaleY="144027">
        <dgm:presLayoutVars>
          <dgm:bulletEnabled val="1"/>
        </dgm:presLayoutVars>
      </dgm:prSet>
      <dgm:spPr/>
      <dgm:t>
        <a:bodyPr/>
        <a:lstStyle/>
        <a:p>
          <a:endParaRPr lang="en-US"/>
        </a:p>
      </dgm:t>
    </dgm:pt>
    <dgm:pt modelId="{85FDEDDA-FC7F-4584-8295-3DCEED4F650F}" type="pres">
      <dgm:prSet presAssocID="{E05F0E64-4A05-42AB-A57A-C6128D7F01F9}" presName="dummy" presStyleCnt="0"/>
      <dgm:spPr/>
    </dgm:pt>
    <dgm:pt modelId="{5ED25D17-7BE2-4733-9E91-06742F80C787}" type="pres">
      <dgm:prSet presAssocID="{CFEEEBCB-DD14-42DA-8197-0CE81A36BBDB}" presName="sibTrans" presStyleLbl="sibTrans2D1" presStyleIdx="2" presStyleCnt="3"/>
      <dgm:spPr/>
      <dgm:t>
        <a:bodyPr/>
        <a:lstStyle/>
        <a:p>
          <a:endParaRPr lang="en-US"/>
        </a:p>
      </dgm:t>
    </dgm:pt>
  </dgm:ptLst>
  <dgm:cxnLst>
    <dgm:cxn modelId="{1F4B63F4-1836-4D59-B4BE-FE5FFF0D06CD}" type="presOf" srcId="{153DEBBA-3A7E-4DCC-AF6B-3ED34E516011}" destId="{80D27A74-E797-488C-996B-95CF7D3C012B}" srcOrd="0" destOrd="0" presId="urn:microsoft.com/office/officeart/2005/8/layout/radial6"/>
    <dgm:cxn modelId="{F3A800C6-85BF-481D-B6AB-D0B63D0DD467}" srcId="{A01CAADC-4A62-4677-A608-46375FEF1291}" destId="{A858DF12-8466-4CC0-9F27-B2DC1ED306A8}" srcOrd="0" destOrd="0" parTransId="{2610C36F-FC98-4210-B051-D7665AEFB6A1}" sibTransId="{FC4D567C-8642-463B-A9D9-A8B1C205E077}"/>
    <dgm:cxn modelId="{22B134A5-6008-4148-BC37-58E5603987B8}" srcId="{A858DF12-8466-4CC0-9F27-B2DC1ED306A8}" destId="{11C484B9-53D6-4046-8FA7-D48FB6902112}" srcOrd="1" destOrd="0" parTransId="{BFFF735C-5C0D-4E9C-9791-715C2325C9ED}" sibTransId="{99DD2AD3-B1E5-4BF7-8B72-4F58DCF5C424}"/>
    <dgm:cxn modelId="{FE31A67B-65B5-4958-B324-68A1DD5EF38C}" srcId="{A858DF12-8466-4CC0-9F27-B2DC1ED306A8}" destId="{153DEBBA-3A7E-4DCC-AF6B-3ED34E516011}" srcOrd="0" destOrd="0" parTransId="{165B29D8-1BB5-4395-80DE-6A27E976867D}" sibTransId="{E6B48452-D31A-4116-B358-7B976F71FE8F}"/>
    <dgm:cxn modelId="{E74EEA74-5B8D-4B58-8466-9D5A5FDBB5DA}" type="presOf" srcId="{99DD2AD3-B1E5-4BF7-8B72-4F58DCF5C424}" destId="{ADDB2F1E-9636-4C56-9B9A-DC96D599B8DE}" srcOrd="0" destOrd="0" presId="urn:microsoft.com/office/officeart/2005/8/layout/radial6"/>
    <dgm:cxn modelId="{18678879-F406-4201-8697-7FA7E79456DC}" type="presOf" srcId="{A858DF12-8466-4CC0-9F27-B2DC1ED306A8}" destId="{46D94724-1BC8-4B52-8E89-062C8F31D0FA}" srcOrd="0" destOrd="0" presId="urn:microsoft.com/office/officeart/2005/8/layout/radial6"/>
    <dgm:cxn modelId="{96CB8AD0-F8B3-4C9B-B1E1-4B5662708F97}" type="presOf" srcId="{11C484B9-53D6-4046-8FA7-D48FB6902112}" destId="{257D9EED-EDBC-4DC4-A96C-D2EFAC8035D3}" srcOrd="0" destOrd="0" presId="urn:microsoft.com/office/officeart/2005/8/layout/radial6"/>
    <dgm:cxn modelId="{B96530A4-7ABB-45E7-B25D-B9E77C4CE2E8}" type="presOf" srcId="{A01CAADC-4A62-4677-A608-46375FEF1291}" destId="{8DDA8DB0-42EB-4331-A6CB-078410E13F36}" srcOrd="0" destOrd="0" presId="urn:microsoft.com/office/officeart/2005/8/layout/radial6"/>
    <dgm:cxn modelId="{E86D63D5-4A11-4F4F-9F66-63556A09BFC0}" srcId="{A858DF12-8466-4CC0-9F27-B2DC1ED306A8}" destId="{E05F0E64-4A05-42AB-A57A-C6128D7F01F9}" srcOrd="2" destOrd="0" parTransId="{681889EB-DB7C-4633-B2B7-1CCA074E3E1B}" sibTransId="{CFEEEBCB-DD14-42DA-8197-0CE81A36BBDB}"/>
    <dgm:cxn modelId="{86C779B1-DF7B-4234-9731-B14ABCA0868C}" type="presOf" srcId="{E6B48452-D31A-4116-B358-7B976F71FE8F}" destId="{84A07F6C-A82A-4120-B81E-C3A64105265D}" srcOrd="0" destOrd="0" presId="urn:microsoft.com/office/officeart/2005/8/layout/radial6"/>
    <dgm:cxn modelId="{41F190A0-32BC-441D-A23D-B6E11BC35EF9}" type="presOf" srcId="{CFEEEBCB-DD14-42DA-8197-0CE81A36BBDB}" destId="{5ED25D17-7BE2-4733-9E91-06742F80C787}" srcOrd="0" destOrd="0" presId="urn:microsoft.com/office/officeart/2005/8/layout/radial6"/>
    <dgm:cxn modelId="{A126E9D3-B696-463A-BD70-07C864CA6C2D}" type="presOf" srcId="{E05F0E64-4A05-42AB-A57A-C6128D7F01F9}" destId="{541928A3-CEA9-479F-BEF7-FF33A7D1445A}" srcOrd="0" destOrd="0" presId="urn:microsoft.com/office/officeart/2005/8/layout/radial6"/>
    <dgm:cxn modelId="{DA6D23B8-F355-421A-93CD-D2B32D796D3D}" type="presParOf" srcId="{8DDA8DB0-42EB-4331-A6CB-078410E13F36}" destId="{46D94724-1BC8-4B52-8E89-062C8F31D0FA}" srcOrd="0" destOrd="0" presId="urn:microsoft.com/office/officeart/2005/8/layout/radial6"/>
    <dgm:cxn modelId="{55299312-8A1C-42F7-9B3B-D5F73EDA910B}" type="presParOf" srcId="{8DDA8DB0-42EB-4331-A6CB-078410E13F36}" destId="{80D27A74-E797-488C-996B-95CF7D3C012B}" srcOrd="1" destOrd="0" presId="urn:microsoft.com/office/officeart/2005/8/layout/radial6"/>
    <dgm:cxn modelId="{B9502A56-BF6E-4CD9-9858-431640B90326}" type="presParOf" srcId="{8DDA8DB0-42EB-4331-A6CB-078410E13F36}" destId="{9B654E8C-7519-4227-A94D-F746FB3B5E18}" srcOrd="2" destOrd="0" presId="urn:microsoft.com/office/officeart/2005/8/layout/radial6"/>
    <dgm:cxn modelId="{443A23F8-0A61-4589-8C6A-EC78DBFF96F0}" type="presParOf" srcId="{8DDA8DB0-42EB-4331-A6CB-078410E13F36}" destId="{84A07F6C-A82A-4120-B81E-C3A64105265D}" srcOrd="3" destOrd="0" presId="urn:microsoft.com/office/officeart/2005/8/layout/radial6"/>
    <dgm:cxn modelId="{ABA63DA5-4C78-46BC-B5C0-D2FA62F91CF2}" type="presParOf" srcId="{8DDA8DB0-42EB-4331-A6CB-078410E13F36}" destId="{257D9EED-EDBC-4DC4-A96C-D2EFAC8035D3}" srcOrd="4" destOrd="0" presId="urn:microsoft.com/office/officeart/2005/8/layout/radial6"/>
    <dgm:cxn modelId="{B5088C3D-6F3C-41AE-882E-BEBBD4972877}" type="presParOf" srcId="{8DDA8DB0-42EB-4331-A6CB-078410E13F36}" destId="{EA6B7686-0944-4963-9838-5A35D8FD16FA}" srcOrd="5" destOrd="0" presId="urn:microsoft.com/office/officeart/2005/8/layout/radial6"/>
    <dgm:cxn modelId="{70D579F0-3D02-44F0-A204-E4331BD2E40B}" type="presParOf" srcId="{8DDA8DB0-42EB-4331-A6CB-078410E13F36}" destId="{ADDB2F1E-9636-4C56-9B9A-DC96D599B8DE}" srcOrd="6" destOrd="0" presId="urn:microsoft.com/office/officeart/2005/8/layout/radial6"/>
    <dgm:cxn modelId="{A1991583-124A-43A0-B17D-243CE8FD3EE3}" type="presParOf" srcId="{8DDA8DB0-42EB-4331-A6CB-078410E13F36}" destId="{541928A3-CEA9-479F-BEF7-FF33A7D1445A}" srcOrd="7" destOrd="0" presId="urn:microsoft.com/office/officeart/2005/8/layout/radial6"/>
    <dgm:cxn modelId="{4F582F9B-2B7D-4370-82B9-AB082F3A3090}" type="presParOf" srcId="{8DDA8DB0-42EB-4331-A6CB-078410E13F36}" destId="{85FDEDDA-FC7F-4584-8295-3DCEED4F650F}" srcOrd="8" destOrd="0" presId="urn:microsoft.com/office/officeart/2005/8/layout/radial6"/>
    <dgm:cxn modelId="{0658B556-BF75-4C7E-B121-AA327A3C4CB2}" type="presParOf" srcId="{8DDA8DB0-42EB-4331-A6CB-078410E13F36}" destId="{5ED25D17-7BE2-4733-9E91-06742F80C787}" srcOrd="9"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B43F1B0-58A7-49E5-8610-95312398E565}" type="doc">
      <dgm:prSet loTypeId="urn:diagrams.loki3.com/TabbedArc+Icon" loCatId="relationship" qsTypeId="urn:microsoft.com/office/officeart/2005/8/quickstyle/simple1" qsCatId="simple" csTypeId="urn:microsoft.com/office/officeart/2005/8/colors/accent1_2" csCatId="accent1" phldr="1"/>
      <dgm:spPr/>
      <dgm:t>
        <a:bodyPr/>
        <a:lstStyle/>
        <a:p>
          <a:endParaRPr lang="en-US"/>
        </a:p>
      </dgm:t>
    </dgm:pt>
    <dgm:pt modelId="{1EB01960-663B-4E0E-96BE-5B8C12C4271F}">
      <dgm:prSet phldrT="[Text]"/>
      <dgm:spPr/>
      <dgm:t>
        <a:bodyPr/>
        <a:lstStyle/>
        <a:p>
          <a:r>
            <a:rPr lang="en-US" dirty="0" smtClean="0"/>
            <a:t>A SINGLE DOCUMENT</a:t>
          </a:r>
          <a:endParaRPr lang="en-US" dirty="0"/>
        </a:p>
      </dgm:t>
    </dgm:pt>
    <dgm:pt modelId="{C0218257-6E7D-4B8E-8DDB-B66942B463AF}" type="parTrans" cxnId="{AD6D9104-DB39-4C8D-A225-F67B36AF4085}">
      <dgm:prSet/>
      <dgm:spPr/>
      <dgm:t>
        <a:bodyPr/>
        <a:lstStyle/>
        <a:p>
          <a:endParaRPr lang="en-US"/>
        </a:p>
      </dgm:t>
    </dgm:pt>
    <dgm:pt modelId="{470F702A-D2F3-4AAB-AC89-99BE2C7B5904}" type="sibTrans" cxnId="{AD6D9104-DB39-4C8D-A225-F67B36AF4085}">
      <dgm:prSet/>
      <dgm:spPr/>
      <dgm:t>
        <a:bodyPr/>
        <a:lstStyle/>
        <a:p>
          <a:endParaRPr lang="en-US"/>
        </a:p>
      </dgm:t>
    </dgm:pt>
    <dgm:pt modelId="{B0C689B8-6891-4CFE-8053-FA1B0CDC138A}">
      <dgm:prSet phldrT="[Text]"/>
      <dgm:spPr/>
      <dgm:t>
        <a:bodyPr/>
        <a:lstStyle/>
        <a:p>
          <a:r>
            <a:rPr lang="en-US" dirty="0" smtClean="0"/>
            <a:t>CONSTITUTION HAS TWO FORMS</a:t>
          </a:r>
          <a:endParaRPr lang="en-US" dirty="0"/>
        </a:p>
      </dgm:t>
    </dgm:pt>
    <dgm:pt modelId="{C8037D67-9791-400D-9657-926CA44FFBF9}" type="parTrans" cxnId="{9E97FE1A-8E54-4B0B-ABEC-A8ECFFB033E9}">
      <dgm:prSet/>
      <dgm:spPr/>
      <dgm:t>
        <a:bodyPr/>
        <a:lstStyle/>
        <a:p>
          <a:endParaRPr lang="en-US"/>
        </a:p>
      </dgm:t>
    </dgm:pt>
    <dgm:pt modelId="{3E2F897C-A01D-4E19-BC4C-216F0CF5A5CE}" type="sibTrans" cxnId="{9E97FE1A-8E54-4B0B-ABEC-A8ECFFB033E9}">
      <dgm:prSet/>
      <dgm:spPr/>
      <dgm:t>
        <a:bodyPr/>
        <a:lstStyle/>
        <a:p>
          <a:endParaRPr lang="en-US"/>
        </a:p>
      </dgm:t>
    </dgm:pt>
    <dgm:pt modelId="{8931849C-57BB-49D1-81F0-24F88559B207}">
      <dgm:prSet phldrT="[Text]"/>
      <dgm:spPr/>
      <dgm:t>
        <a:bodyPr/>
        <a:lstStyle/>
        <a:p>
          <a:r>
            <a:rPr lang="en-US" dirty="0" smtClean="0"/>
            <a:t>AN AGGREGATE OF RULES</a:t>
          </a:r>
          <a:endParaRPr lang="en-US" dirty="0"/>
        </a:p>
      </dgm:t>
    </dgm:pt>
    <dgm:pt modelId="{743D2609-8247-4FA7-867D-A50C1A8DC8B2}" type="parTrans" cxnId="{18FBC4F5-46E1-4B4F-972A-9AE1372063AB}">
      <dgm:prSet/>
      <dgm:spPr/>
      <dgm:t>
        <a:bodyPr/>
        <a:lstStyle/>
        <a:p>
          <a:endParaRPr lang="en-US"/>
        </a:p>
      </dgm:t>
    </dgm:pt>
    <dgm:pt modelId="{D16227B6-9607-49F6-A2C6-4DD3EC05D36D}" type="sibTrans" cxnId="{18FBC4F5-46E1-4B4F-972A-9AE1372063AB}">
      <dgm:prSet/>
      <dgm:spPr/>
      <dgm:t>
        <a:bodyPr/>
        <a:lstStyle/>
        <a:p>
          <a:endParaRPr lang="en-US"/>
        </a:p>
      </dgm:t>
    </dgm:pt>
    <dgm:pt modelId="{6C6D94EF-2A8E-46A1-B552-240ECC18EE2A}" type="pres">
      <dgm:prSet presAssocID="{2B43F1B0-58A7-49E5-8610-95312398E565}" presName="Name0" presStyleCnt="0">
        <dgm:presLayoutVars>
          <dgm:dir/>
          <dgm:resizeHandles val="exact"/>
        </dgm:presLayoutVars>
      </dgm:prSet>
      <dgm:spPr/>
      <dgm:t>
        <a:bodyPr/>
        <a:lstStyle/>
        <a:p>
          <a:endParaRPr lang="en-US"/>
        </a:p>
      </dgm:t>
    </dgm:pt>
    <dgm:pt modelId="{A6F2D97F-7ECF-4B2A-B261-CA2174248844}" type="pres">
      <dgm:prSet presAssocID="{1EB01960-663B-4E0E-96BE-5B8C12C4271F}" presName="twoplus" presStyleLbl="node1" presStyleIdx="0" presStyleCnt="3">
        <dgm:presLayoutVars>
          <dgm:bulletEnabled val="1"/>
        </dgm:presLayoutVars>
      </dgm:prSet>
      <dgm:spPr/>
      <dgm:t>
        <a:bodyPr/>
        <a:lstStyle/>
        <a:p>
          <a:endParaRPr lang="en-US"/>
        </a:p>
      </dgm:t>
    </dgm:pt>
    <dgm:pt modelId="{590D100E-0E32-4F32-9CE0-1B4640AB89F1}" type="pres">
      <dgm:prSet presAssocID="{B0C689B8-6891-4CFE-8053-FA1B0CDC138A}" presName="twoplus" presStyleLbl="node1" presStyleIdx="1" presStyleCnt="3">
        <dgm:presLayoutVars>
          <dgm:bulletEnabled val="1"/>
        </dgm:presLayoutVars>
      </dgm:prSet>
      <dgm:spPr/>
      <dgm:t>
        <a:bodyPr/>
        <a:lstStyle/>
        <a:p>
          <a:endParaRPr lang="en-US"/>
        </a:p>
      </dgm:t>
    </dgm:pt>
    <dgm:pt modelId="{B8B86F49-1BD2-48E5-8C45-90167DE5F6CD}" type="pres">
      <dgm:prSet presAssocID="{8931849C-57BB-49D1-81F0-24F88559B207}" presName="twoplus" presStyleLbl="node1" presStyleIdx="2" presStyleCnt="3" custRadScaleRad="99524" custRadScaleInc="-273">
        <dgm:presLayoutVars>
          <dgm:bulletEnabled val="1"/>
        </dgm:presLayoutVars>
      </dgm:prSet>
      <dgm:spPr/>
      <dgm:t>
        <a:bodyPr/>
        <a:lstStyle/>
        <a:p>
          <a:endParaRPr lang="en-US"/>
        </a:p>
      </dgm:t>
    </dgm:pt>
  </dgm:ptLst>
  <dgm:cxnLst>
    <dgm:cxn modelId="{CAB54B90-8C77-447C-A573-FC43707CA965}" type="presOf" srcId="{1EB01960-663B-4E0E-96BE-5B8C12C4271F}" destId="{A6F2D97F-7ECF-4B2A-B261-CA2174248844}" srcOrd="0" destOrd="0" presId="urn:diagrams.loki3.com/TabbedArc+Icon"/>
    <dgm:cxn modelId="{18FBC4F5-46E1-4B4F-972A-9AE1372063AB}" srcId="{2B43F1B0-58A7-49E5-8610-95312398E565}" destId="{8931849C-57BB-49D1-81F0-24F88559B207}" srcOrd="2" destOrd="0" parTransId="{743D2609-8247-4FA7-867D-A50C1A8DC8B2}" sibTransId="{D16227B6-9607-49F6-A2C6-4DD3EC05D36D}"/>
    <dgm:cxn modelId="{AD6D9104-DB39-4C8D-A225-F67B36AF4085}" srcId="{2B43F1B0-58A7-49E5-8610-95312398E565}" destId="{1EB01960-663B-4E0E-96BE-5B8C12C4271F}" srcOrd="0" destOrd="0" parTransId="{C0218257-6E7D-4B8E-8DDB-B66942B463AF}" sibTransId="{470F702A-D2F3-4AAB-AC89-99BE2C7B5904}"/>
    <dgm:cxn modelId="{1A946693-52AF-46CF-9685-F0500CC81BC8}" type="presOf" srcId="{2B43F1B0-58A7-49E5-8610-95312398E565}" destId="{6C6D94EF-2A8E-46A1-B552-240ECC18EE2A}" srcOrd="0" destOrd="0" presId="urn:diagrams.loki3.com/TabbedArc+Icon"/>
    <dgm:cxn modelId="{EE0FF07E-C237-4A60-B396-3450D36E629C}" type="presOf" srcId="{B0C689B8-6891-4CFE-8053-FA1B0CDC138A}" destId="{590D100E-0E32-4F32-9CE0-1B4640AB89F1}" srcOrd="0" destOrd="0" presId="urn:diagrams.loki3.com/TabbedArc+Icon"/>
    <dgm:cxn modelId="{9E97FE1A-8E54-4B0B-ABEC-A8ECFFB033E9}" srcId="{2B43F1B0-58A7-49E5-8610-95312398E565}" destId="{B0C689B8-6891-4CFE-8053-FA1B0CDC138A}" srcOrd="1" destOrd="0" parTransId="{C8037D67-9791-400D-9657-926CA44FFBF9}" sibTransId="{3E2F897C-A01D-4E19-BC4C-216F0CF5A5CE}"/>
    <dgm:cxn modelId="{61C80B87-C419-4981-9EC2-D94B8FF76024}" type="presOf" srcId="{8931849C-57BB-49D1-81F0-24F88559B207}" destId="{B8B86F49-1BD2-48E5-8C45-90167DE5F6CD}" srcOrd="0" destOrd="0" presId="urn:diagrams.loki3.com/TabbedArc+Icon"/>
    <dgm:cxn modelId="{BE232849-572A-40D5-9776-0ED356BB42D6}" type="presParOf" srcId="{6C6D94EF-2A8E-46A1-B552-240ECC18EE2A}" destId="{A6F2D97F-7ECF-4B2A-B261-CA2174248844}" srcOrd="0" destOrd="0" presId="urn:diagrams.loki3.com/TabbedArc+Icon"/>
    <dgm:cxn modelId="{8CCD8EBB-B333-4151-900E-71969144EB1A}" type="presParOf" srcId="{6C6D94EF-2A8E-46A1-B552-240ECC18EE2A}" destId="{590D100E-0E32-4F32-9CE0-1B4640AB89F1}" srcOrd="1" destOrd="0" presId="urn:diagrams.loki3.com/TabbedArc+Icon"/>
    <dgm:cxn modelId="{6F79E521-BF61-4709-B892-04E2047B843A}" type="presParOf" srcId="{6C6D94EF-2A8E-46A1-B552-240ECC18EE2A}" destId="{B8B86F49-1BD2-48E5-8C45-90167DE5F6CD}" srcOrd="2" destOrd="0" presId="urn:diagrams.loki3.com/TabbedArc+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D25D17-7BE2-4733-9E91-06742F80C787}">
      <dsp:nvSpPr>
        <dsp:cNvPr id="0" name=""/>
        <dsp:cNvSpPr/>
      </dsp:nvSpPr>
      <dsp:spPr>
        <a:xfrm>
          <a:off x="1436269" y="599347"/>
          <a:ext cx="3093724" cy="3093724"/>
        </a:xfrm>
        <a:prstGeom prst="blockArc">
          <a:avLst>
            <a:gd name="adj1" fmla="val 9000000"/>
            <a:gd name="adj2" fmla="val 16200000"/>
            <a:gd name="adj3" fmla="val 464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DDB2F1E-9636-4C56-9B9A-DC96D599B8DE}">
      <dsp:nvSpPr>
        <dsp:cNvPr id="0" name=""/>
        <dsp:cNvSpPr/>
      </dsp:nvSpPr>
      <dsp:spPr>
        <a:xfrm>
          <a:off x="1436269" y="599347"/>
          <a:ext cx="3093724" cy="3093724"/>
        </a:xfrm>
        <a:prstGeom prst="blockArc">
          <a:avLst>
            <a:gd name="adj1" fmla="val 1800000"/>
            <a:gd name="adj2" fmla="val 9000000"/>
            <a:gd name="adj3" fmla="val 464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4A07F6C-A82A-4120-B81E-C3A64105265D}">
      <dsp:nvSpPr>
        <dsp:cNvPr id="0" name=""/>
        <dsp:cNvSpPr/>
      </dsp:nvSpPr>
      <dsp:spPr>
        <a:xfrm>
          <a:off x="1436269" y="599347"/>
          <a:ext cx="3093724" cy="3093724"/>
        </a:xfrm>
        <a:prstGeom prst="blockArc">
          <a:avLst>
            <a:gd name="adj1" fmla="val 16200000"/>
            <a:gd name="adj2" fmla="val 1800000"/>
            <a:gd name="adj3" fmla="val 464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6D94724-1BC8-4B52-8E89-062C8F31D0FA}">
      <dsp:nvSpPr>
        <dsp:cNvPr id="0" name=""/>
        <dsp:cNvSpPr/>
      </dsp:nvSpPr>
      <dsp:spPr>
        <a:xfrm>
          <a:off x="2489220" y="1689996"/>
          <a:ext cx="987821" cy="91242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en-US" sz="2600" kern="1200" dirty="0" smtClean="0"/>
            <a:t>LAW</a:t>
          </a:r>
          <a:endParaRPr lang="en-US" sz="2600" kern="1200" dirty="0"/>
        </a:p>
      </dsp:txBody>
      <dsp:txXfrm>
        <a:off x="2633883" y="1823618"/>
        <a:ext cx="698495" cy="645183"/>
      </dsp:txXfrm>
    </dsp:sp>
    <dsp:sp modelId="{80D27A74-E797-488C-996B-95CF7D3C012B}">
      <dsp:nvSpPr>
        <dsp:cNvPr id="0" name=""/>
        <dsp:cNvSpPr/>
      </dsp:nvSpPr>
      <dsp:spPr>
        <a:xfrm>
          <a:off x="2206986" y="-134764"/>
          <a:ext cx="1552290" cy="1540041"/>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Collection of rules</a:t>
          </a:r>
          <a:endParaRPr lang="en-US" sz="1500" kern="1200" dirty="0"/>
        </a:p>
      </dsp:txBody>
      <dsp:txXfrm>
        <a:off x="2434314" y="90770"/>
        <a:ext cx="1097634" cy="1088973"/>
      </dsp:txXfrm>
    </dsp:sp>
    <dsp:sp modelId="{257D9EED-EDBC-4DC4-A96C-D2EFAC8035D3}">
      <dsp:nvSpPr>
        <dsp:cNvPr id="0" name=""/>
        <dsp:cNvSpPr/>
      </dsp:nvSpPr>
      <dsp:spPr>
        <a:xfrm>
          <a:off x="3556012" y="2183374"/>
          <a:ext cx="1471285" cy="1436623"/>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Fundamental law</a:t>
          </a:r>
          <a:endParaRPr lang="en-US" sz="1500" kern="1200" dirty="0"/>
        </a:p>
      </dsp:txBody>
      <dsp:txXfrm>
        <a:off x="3771477" y="2393763"/>
        <a:ext cx="1040355" cy="1015845"/>
      </dsp:txXfrm>
    </dsp:sp>
    <dsp:sp modelId="{541928A3-CEA9-479F-BEF7-FF33A7D1445A}">
      <dsp:nvSpPr>
        <dsp:cNvPr id="0" name=""/>
        <dsp:cNvSpPr/>
      </dsp:nvSpPr>
      <dsp:spPr>
        <a:xfrm>
          <a:off x="916301" y="2183374"/>
          <a:ext cx="1516610" cy="1436623"/>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Document having legal sanctity</a:t>
          </a:r>
          <a:endParaRPr lang="en-US" sz="1500" kern="1200" dirty="0"/>
        </a:p>
      </dsp:txBody>
      <dsp:txXfrm>
        <a:off x="1138403" y="2393763"/>
        <a:ext cx="1072406" cy="10158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F2D97F-7ECF-4B2A-B261-CA2174248844}">
      <dsp:nvSpPr>
        <dsp:cNvPr id="0" name=""/>
        <dsp:cNvSpPr/>
      </dsp:nvSpPr>
      <dsp:spPr>
        <a:xfrm rot="19200000">
          <a:off x="1275" y="1011972"/>
          <a:ext cx="1998617" cy="1299101"/>
        </a:xfrm>
        <a:prstGeom prst="round2Same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80010" bIns="26670" numCol="1" spcCol="1270" anchor="ctr" anchorCtr="0">
          <a:noAutofit/>
        </a:bodyPr>
        <a:lstStyle/>
        <a:p>
          <a:pPr lvl="0" algn="ctr" defTabSz="933450">
            <a:lnSpc>
              <a:spcPct val="90000"/>
            </a:lnSpc>
            <a:spcBef>
              <a:spcPct val="0"/>
            </a:spcBef>
            <a:spcAft>
              <a:spcPct val="35000"/>
            </a:spcAft>
          </a:pPr>
          <a:r>
            <a:rPr lang="en-US" sz="2100" kern="1200" dirty="0" smtClean="0"/>
            <a:t>A SINGLE DOCUMENT</a:t>
          </a:r>
          <a:endParaRPr lang="en-US" sz="2100" kern="1200" dirty="0"/>
        </a:p>
      </dsp:txBody>
      <dsp:txXfrm>
        <a:off x="85074" y="1067971"/>
        <a:ext cx="1871783" cy="1235684"/>
      </dsp:txXfrm>
    </dsp:sp>
    <dsp:sp modelId="{590D100E-0E32-4F32-9CE0-1B4640AB89F1}">
      <dsp:nvSpPr>
        <dsp:cNvPr id="0" name=""/>
        <dsp:cNvSpPr/>
      </dsp:nvSpPr>
      <dsp:spPr>
        <a:xfrm>
          <a:off x="2264780" y="188124"/>
          <a:ext cx="1998617" cy="1299101"/>
        </a:xfrm>
        <a:prstGeom prst="round2Same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80010" bIns="26670" numCol="1" spcCol="1270" anchor="ctr" anchorCtr="0">
          <a:noAutofit/>
        </a:bodyPr>
        <a:lstStyle/>
        <a:p>
          <a:pPr lvl="0" algn="ctr" defTabSz="933450">
            <a:lnSpc>
              <a:spcPct val="90000"/>
            </a:lnSpc>
            <a:spcBef>
              <a:spcPct val="0"/>
            </a:spcBef>
            <a:spcAft>
              <a:spcPct val="35000"/>
            </a:spcAft>
          </a:pPr>
          <a:r>
            <a:rPr lang="en-US" sz="2100" kern="1200" dirty="0" smtClean="0"/>
            <a:t>CONSTITUTION HAS TWO FORMS</a:t>
          </a:r>
          <a:endParaRPr lang="en-US" sz="2100" kern="1200" dirty="0"/>
        </a:p>
      </dsp:txBody>
      <dsp:txXfrm>
        <a:off x="2328197" y="251541"/>
        <a:ext cx="1871783" cy="1235684"/>
      </dsp:txXfrm>
    </dsp:sp>
    <dsp:sp modelId="{B8B86F49-1BD2-48E5-8C45-90167DE5F6CD}">
      <dsp:nvSpPr>
        <dsp:cNvPr id="0" name=""/>
        <dsp:cNvSpPr/>
      </dsp:nvSpPr>
      <dsp:spPr>
        <a:xfrm rot="2400000">
          <a:off x="4502125" y="1011972"/>
          <a:ext cx="1998617" cy="1299101"/>
        </a:xfrm>
        <a:prstGeom prst="round2Same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80010" bIns="26670" numCol="1" spcCol="1270" anchor="ctr" anchorCtr="0">
          <a:noAutofit/>
        </a:bodyPr>
        <a:lstStyle/>
        <a:p>
          <a:pPr lvl="0" algn="ctr" defTabSz="933450">
            <a:lnSpc>
              <a:spcPct val="90000"/>
            </a:lnSpc>
            <a:spcBef>
              <a:spcPct val="0"/>
            </a:spcBef>
            <a:spcAft>
              <a:spcPct val="35000"/>
            </a:spcAft>
          </a:pPr>
          <a:r>
            <a:rPr lang="en-US" sz="2100" kern="1200" dirty="0" smtClean="0"/>
            <a:t>AN AGGREGATE OF RULES</a:t>
          </a:r>
          <a:endParaRPr lang="en-US" sz="2100" kern="1200" dirty="0"/>
        </a:p>
      </dsp:txBody>
      <dsp:txXfrm>
        <a:off x="4545160" y="1067971"/>
        <a:ext cx="1871783" cy="1235684"/>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diagrams.loki3.com/TabbedArc+Icon">
  <dgm:title val="Tabbed Arc"/>
  <dgm:desc val="Use to show a set of related items arcing over a common area.  Best with small amounts of text."/>
  <dgm:catLst>
    <dgm:cat type="relationship" pri="20500"/>
    <dgm:cat type="officeonline" pri="4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dir/>
      <dgm:resizeHandles val="exact"/>
    </dgm:varLst>
    <dgm:choose name="Name1">
      <dgm:if name="Name2" axis="ch" ptType="node" func="cnt" op="equ" val="1">
        <dgm:alg type="cycle"/>
      </dgm:if>
      <dgm:else name="Name3">
        <dgm:choose name="Name4">
          <dgm:if name="Name5" axis="ch" ptType="node" func="cnt" op="lte" val="3">
            <dgm:choose name="Name6">
              <dgm:if name="Name7" func="var" arg="dir" op="equ" val="norm">
                <dgm:alg type="cycle">
                  <dgm:param type="stAng" val="-40"/>
                  <dgm:param type="spanAng" val="80"/>
                  <dgm:param type="rotPath" val="alongPath"/>
                </dgm:alg>
              </dgm:if>
              <dgm:else name="Name8">
                <dgm:alg type="cycle">
                  <dgm:param type="stAng" val="40"/>
                  <dgm:param type="spanAng" val="-80"/>
                  <dgm:param type="rotPath" val="alongPath"/>
                </dgm:alg>
              </dgm:else>
            </dgm:choose>
          </dgm:if>
          <dgm:else name="Name9">
            <dgm:choose name="Name10">
              <dgm:if name="Name11" func="var" arg="dir" op="equ" val="norm">
                <dgm:alg type="cycle">
                  <dgm:param type="stAng" val="-60"/>
                  <dgm:param type="spanAng" val="120"/>
                  <dgm:param type="rotPath" val="alongPath"/>
                </dgm:alg>
              </dgm:if>
              <dgm:else name="Name12">
                <dgm:alg type="cycle">
                  <dgm:param type="stAng" val="60"/>
                  <dgm:param type="spanAng" val="-120"/>
                  <dgm:param type="rotPath" val="alongPath"/>
                </dgm:alg>
              </dgm:else>
            </dgm:choose>
          </dgm:else>
        </dgm:choose>
      </dgm:else>
    </dgm:choose>
    <dgm:shape xmlns:r="http://schemas.openxmlformats.org/officeDocument/2006/relationships" r:blip="">
      <dgm:adjLst/>
    </dgm:shape>
    <dgm:presOf/>
    <dgm:choose name="Name13">
      <dgm:if name="Name14" axis="ch" ptType="node" func="cnt" op="equ" val="2">
        <dgm:constrLst>
          <dgm:constr type="w" for="ch" ptType="node" refType="w"/>
          <dgm:constr type="primFontSz" for="ch" ptType="node" op="equ" val="65"/>
          <dgm:constr type="sibSp" refType="w" fact="0.22"/>
        </dgm:constrLst>
      </dgm:if>
      <dgm:else name="Name15">
        <dgm:constrLst>
          <dgm:constr type="w" for="ch" ptType="node" refType="w"/>
          <dgm:constr type="primFontSz" for="ch" ptType="node" op="equ" val="65"/>
          <dgm:constr type="sibSp" refType="w" fact="0.14"/>
        </dgm:constrLst>
      </dgm:else>
    </dgm:choose>
    <dgm:ruleLst/>
    <dgm:forEach name="Name16" axis="ch" ptType="node">
      <dgm:choose name="Name17">
        <dgm:if name="Name18" axis="par ch" ptType="doc node" func="cnt" op="equ" val="1">
          <dgm:layoutNode name="one">
            <dgm:varLst>
              <dgm:bulletEnabled val="1"/>
            </dgm:varLst>
            <dgm:alg type="tx"/>
            <dgm:shape xmlns:r="http://schemas.openxmlformats.org/officeDocument/2006/relationships" type="round2SameRect" r:blip="">
              <dgm:adjLst/>
            </dgm:shape>
            <dgm:presOf axis="desOrSelf" ptType="node"/>
            <dgm:constrLst>
              <dgm:constr type="h" refType="w" fact="0.65"/>
              <dgm:constr type="tMarg" refType="primFontSz" fact="0.1"/>
              <dgm:constr type="bMarg" refType="primFontSz" fact="0.1"/>
              <dgm:constr type="lMarg" refType="primFontSz" fact="0.3"/>
              <dgm:constr type="rMarg" refType="primFontSz" fact="0.3"/>
            </dgm:constrLst>
            <dgm:ruleLst>
              <dgm:rule type="primFontSz" val="5" fact="NaN" max="NaN"/>
            </dgm:ruleLst>
          </dgm:layoutNode>
        </dgm:if>
        <dgm:else name="Name19">
          <dgm:layoutNode name="twoplus">
            <dgm:varLst>
              <dgm:bulletEnabled val="1"/>
            </dgm:varLst>
            <dgm:alg type="tx">
              <dgm:param type="autoTxRot" val="grav"/>
            </dgm:alg>
            <dgm:shape xmlns:r="http://schemas.openxmlformats.org/officeDocument/2006/relationships" type="round2SameRect" r:blip="">
              <dgm:adjLst/>
            </dgm:shape>
            <dgm:presOf axis="desOrSelf" ptType="node"/>
            <dgm:constrLst>
              <dgm:constr type="h" refType="w" fact="0.65"/>
              <dgm:constr type="tMarg" refType="primFontSz" fact="0.1"/>
              <dgm:constr type="bMarg" refType="primFontSz" fact="0.1"/>
              <dgm:constr type="lMarg" refType="primFontSz" fact="0.3"/>
              <dgm:constr type="r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4207A6D-2B51-46F1-899C-98D3C489031B}" type="datetimeFigureOut">
              <a:rPr lang="en-US" smtClean="0"/>
              <a:t>10/21/2018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60A6148-FD70-4756-8366-79DF3579D965}" type="slidenum">
              <a:rPr lang="en-US" smtClean="0"/>
              <a:t>‹#›</a:t>
            </a:fld>
            <a:endParaRPr lang="en-US"/>
          </a:p>
        </p:txBody>
      </p:sp>
    </p:spTree>
    <p:extLst>
      <p:ext uri="{BB962C8B-B14F-4D97-AF65-F5344CB8AC3E}">
        <p14:creationId xmlns:p14="http://schemas.microsoft.com/office/powerpoint/2010/main" val="2992204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20CBBE-800F-4986-B774-9367575B6164}" type="datetimeFigureOut">
              <a:rPr lang="en-US" smtClean="0"/>
              <a:t>10/21/2018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B45D96-EDB2-43F7-9D59-8CBCF6D91F60}" type="slidenum">
              <a:rPr lang="en-US" smtClean="0"/>
              <a:t>‹#›</a:t>
            </a:fld>
            <a:endParaRPr lang="en-US"/>
          </a:p>
        </p:txBody>
      </p:sp>
    </p:spTree>
    <p:extLst>
      <p:ext uri="{BB962C8B-B14F-4D97-AF65-F5344CB8AC3E}">
        <p14:creationId xmlns:p14="http://schemas.microsoft.com/office/powerpoint/2010/main" val="1974664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14997"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52400" y="152400"/>
            <a:ext cx="8839199" cy="533400"/>
          </a:xfrm>
        </p:spPr>
        <p:txBody>
          <a:bodyPr anchor="ctr">
            <a:normAutofit/>
          </a:bodyPr>
          <a:lstStyle>
            <a:lvl1pPr algn="r">
              <a:defRPr sz="4400" spc="200" baseline="0"/>
            </a:lvl1pPr>
          </a:lstStyle>
          <a:p>
            <a:r>
              <a:rPr lang="en-US" dirty="0" smtClean="0"/>
              <a:t>Click to edit Master title style</a:t>
            </a:r>
            <a:endParaRPr lang="en-US" dirty="0"/>
          </a:p>
        </p:txBody>
      </p:sp>
      <p:sp>
        <p:nvSpPr>
          <p:cNvPr id="3" name="Subtitle 2"/>
          <p:cNvSpPr>
            <a:spLocks noGrp="1"/>
          </p:cNvSpPr>
          <p:nvPr>
            <p:ph type="subTitle" idx="1"/>
          </p:nvPr>
        </p:nvSpPr>
        <p:spPr>
          <a:xfrm>
            <a:off x="3371849" y="-990600"/>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552876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726212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834560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6006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17" name="Freeform 16"/>
          <p:cNvSpPr/>
          <p:nvPr userDrawn="1"/>
        </p:nvSpPr>
        <p:spPr>
          <a:xfrm>
            <a:off x="4762" y="0"/>
            <a:ext cx="9144000" cy="6858000"/>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3" name="Picture 2"/>
          <p:cNvPicPr>
            <a:picLocks noChangeAspect="1"/>
          </p:cNvPicPr>
          <p:nvPr userDrawn="1"/>
        </p:nvPicPr>
        <p:blipFill>
          <a:blip r:embed="rId2"/>
          <a:stretch>
            <a:fillRect/>
          </a:stretch>
        </p:blipFill>
        <p:spPr>
          <a:xfrm>
            <a:off x="4763" y="0"/>
            <a:ext cx="9144000" cy="5334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6" name="Picture 5"/>
          <p:cNvPicPr>
            <a:picLocks noChangeAspect="1"/>
          </p:cNvPicPr>
          <p:nvPr userDrawn="1"/>
        </p:nvPicPr>
        <p:blipFill>
          <a:blip r:embed="rId2"/>
          <a:stretch>
            <a:fillRect/>
          </a:stretch>
        </p:blipFill>
        <p:spPr>
          <a:xfrm>
            <a:off x="0" y="6324600"/>
            <a:ext cx="9144000" cy="5334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effectLst>
            <a:outerShdw blurRad="50800" dist="50800" dir="5400000" algn="ctr" rotWithShape="0">
              <a:srgbClr val="000000">
                <a:alpha val="14000"/>
              </a:srgbClr>
            </a:outerShdw>
          </a:effectLst>
        </p:spPr>
      </p:pic>
    </p:spTree>
    <p:extLst>
      <p:ext uri="{BB962C8B-B14F-4D97-AF65-F5344CB8AC3E}">
        <p14:creationId xmlns:p14="http://schemas.microsoft.com/office/powerpoint/2010/main" val="321915274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Edit Master text styles</a:t>
            </a:r>
          </a:p>
          <a:p>
            <a:pPr lvl="1"/>
            <a:r>
              <a:rPr lang="en-US" dirty="0" smtClean="0"/>
              <a:t>Second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36828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6895798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8368537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4082669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51262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79340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18365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6F15528-21DE-4FAA-801E-634DDDAF4B2B}" type="slidenum">
              <a:rPr lang="en-US" smtClean="0"/>
              <a:pPr/>
              <a:t>‹#›</a:t>
            </a:fld>
            <a:endParaRPr 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6563046"/>
      </p:ext>
    </p:extLst>
  </p:cSld>
  <p:clrMap bg1="lt1" tx1="dk1" bg2="lt2" tx2="dk2" accent1="accent1" accent2="accent2" accent3="accent3" accent4="accent4" accent5="accent5" accent6="accent6" hlink="hlink" folHlink="folHlink"/>
  <p:sldLayoutIdLst>
    <p:sldLayoutId id="2147483946" r:id="rId1"/>
    <p:sldLayoutId id="2147483958" r:id="rId2"/>
    <p:sldLayoutId id="2147483947" r:id="rId3"/>
    <p:sldLayoutId id="2147483949" r:id="rId4"/>
    <p:sldLayoutId id="2147483957" r:id="rId5"/>
    <p:sldLayoutId id="2147483950" r:id="rId6"/>
    <p:sldLayoutId id="2147483951" r:id="rId7"/>
    <p:sldLayoutId id="2147483952" r:id="rId8"/>
    <p:sldLayoutId id="2147483953" r:id="rId9"/>
    <p:sldLayoutId id="2147483954" r:id="rId10"/>
    <p:sldLayoutId id="2147483955" r:id="rId11"/>
    <p:sldLayoutId id="2147483956" r:id="rId12"/>
  </p:sldLayoutIdLst>
  <p:timing>
    <p:tnLst>
      <p:par>
        <p:cTn id="1" dur="indefinite" restart="never" nodeType="tmRoot"/>
      </p:par>
    </p:tnLst>
  </p:timing>
  <p:hf hdr="0" ftr="0" dt="0"/>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 y="4876800"/>
            <a:ext cx="5829300" cy="1905000"/>
          </a:xfrm>
        </p:spPr>
        <p:txBody>
          <a:bodyPr>
            <a:normAutofit/>
          </a:bodyPr>
          <a:lstStyle/>
          <a:p>
            <a:pPr algn="ctr"/>
            <a:r>
              <a:rPr lang="en-US" sz="2800" dirty="0" smtClean="0"/>
              <a:t>	</a:t>
            </a:r>
            <a:r>
              <a:rPr lang="en-US" sz="2400" dirty="0" smtClean="0"/>
              <a:t>College of Law, </a:t>
            </a:r>
            <a:r>
              <a:rPr lang="en-US" sz="2400" dirty="0" err="1" smtClean="0"/>
              <a:t>Mustansiriyah</a:t>
            </a:r>
            <a:r>
              <a:rPr lang="en-US" sz="2400" dirty="0" smtClean="0"/>
              <a:t> U.</a:t>
            </a:r>
            <a:br>
              <a:rPr lang="en-US" sz="2400" dirty="0" smtClean="0"/>
            </a:br>
            <a:r>
              <a:rPr lang="en-US" sz="2400" dirty="0" smtClean="0"/>
              <a:t/>
            </a:r>
            <a:br>
              <a:rPr lang="en-US" sz="2400" dirty="0" smtClean="0"/>
            </a:br>
            <a:r>
              <a:rPr lang="en-US" sz="2400" dirty="0" smtClean="0"/>
              <a:t>	 Second Year Course in legal English</a:t>
            </a:r>
            <a:br>
              <a:rPr lang="en-US" sz="2400" dirty="0" smtClean="0"/>
            </a:br>
            <a:r>
              <a:rPr lang="en-US" sz="2400" dirty="0" smtClean="0"/>
              <a:t/>
            </a:r>
            <a:br>
              <a:rPr lang="en-US" sz="2400" dirty="0" smtClean="0"/>
            </a:br>
            <a:r>
              <a:rPr lang="en-US" sz="2400" dirty="0" smtClean="0"/>
              <a:t> 2017-2018 </a:t>
            </a:r>
            <a:endParaRPr lang="ar-IQ" sz="2400" dirty="0"/>
          </a:p>
        </p:txBody>
      </p:sp>
      <p:sp>
        <p:nvSpPr>
          <p:cNvPr id="3" name="Subtitle 2"/>
          <p:cNvSpPr>
            <a:spLocks noGrp="1"/>
          </p:cNvSpPr>
          <p:nvPr>
            <p:ph type="subTitle" idx="1"/>
          </p:nvPr>
        </p:nvSpPr>
        <p:spPr>
          <a:xfrm>
            <a:off x="6324600" y="4953000"/>
            <a:ext cx="2819400" cy="1905000"/>
          </a:xfrm>
        </p:spPr>
        <p:txBody>
          <a:bodyPr>
            <a:normAutofit/>
          </a:bodyPr>
          <a:lstStyle/>
          <a:p>
            <a:r>
              <a:rPr lang="en-US" dirty="0" smtClean="0"/>
              <a:t>Textbook:</a:t>
            </a:r>
            <a:r>
              <a:rPr lang="en-US" dirty="0"/>
              <a:t> </a:t>
            </a:r>
            <a:r>
              <a:rPr lang="en-US" dirty="0" smtClean="0"/>
              <a:t>Constitutional </a:t>
            </a:r>
            <a:r>
              <a:rPr lang="en-US" dirty="0"/>
              <a:t>and </a:t>
            </a:r>
            <a:r>
              <a:rPr lang="en-US" dirty="0" smtClean="0"/>
              <a:t>Administrative Law</a:t>
            </a:r>
          </a:p>
          <a:p>
            <a:r>
              <a:rPr lang="en-US" dirty="0" smtClean="0"/>
              <a:t>Author: S. J. Al-</a:t>
            </a:r>
            <a:r>
              <a:rPr lang="en-US" dirty="0" err="1" smtClean="0"/>
              <a:t>Kadhem</a:t>
            </a:r>
            <a:r>
              <a:rPr lang="en-US" dirty="0"/>
              <a:t/>
            </a:r>
            <a:br>
              <a:rPr lang="en-US" dirty="0"/>
            </a:br>
            <a:endParaRPr lang="en-US" dirty="0" smtClean="0"/>
          </a:p>
          <a:p>
            <a:r>
              <a:rPr lang="en-US" dirty="0" smtClean="0"/>
              <a:t>Instructor: </a:t>
            </a:r>
          </a:p>
          <a:p>
            <a:r>
              <a:rPr lang="en-US" dirty="0" smtClean="0"/>
              <a:t>Asst. Lect. Rania Adnan Aziz</a:t>
            </a:r>
          </a:p>
          <a:p>
            <a:endParaRPr lang="ar-IQ"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68844" y="88490"/>
            <a:ext cx="3398956" cy="4788310"/>
          </a:xfrm>
          <a:prstGeom prst="rect">
            <a:avLst/>
          </a:prstGeom>
        </p:spPr>
      </p:pic>
      <p:pic>
        <p:nvPicPr>
          <p:cNvPr id="1026" name="Picture 2" descr="ÙÙØºÙ Ø§ÙØ¬Ø§ÙØ¹Ø©"/>
          <p:cNvPicPr>
            <a:picLocks noChangeAspect="1" noChangeArrowheads="1"/>
          </p:cNvPicPr>
          <p:nvPr/>
        </p:nvPicPr>
        <p:blipFill>
          <a:blip r:embed="rId3">
            <a:extLst>
              <a:ext uri="{BEBA8EAE-BF5A-486C-A8C5-ECC9F3942E4B}">
                <a14:imgProps xmlns:a14="http://schemas.microsoft.com/office/drawing/2010/main">
                  <a14:imgLayer r:embed="rId4">
                    <a14:imgEffect>
                      <a14:artisticMarker/>
                    </a14:imgEffect>
                  </a14:imgLayer>
                </a14:imgProps>
              </a:ext>
              <a:ext uri="{28A0092B-C50C-407E-A947-70E740481C1C}">
                <a14:useLocalDpi xmlns:a14="http://schemas.microsoft.com/office/drawing/2010/main" val="0"/>
              </a:ext>
            </a:extLst>
          </a:blip>
          <a:srcRect/>
          <a:stretch>
            <a:fillRect/>
          </a:stretch>
        </p:blipFill>
        <p:spPr bwMode="auto">
          <a:xfrm>
            <a:off x="0" y="5105400"/>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0-#ppt_w/2"/>
                                          </p:val>
                                        </p:tav>
                                        <p:tav tm="100000">
                                          <p:val>
                                            <p:strVal val="#ppt_x"/>
                                          </p:val>
                                        </p:tav>
                                      </p:tavLst>
                                    </p:anim>
                                    <p:anim calcmode="lin" valueType="num">
                                      <p:cBhvr additive="base">
                                        <p:cTn id="8" dur="500" fill="hold"/>
                                        <p:tgtEl>
                                          <p:spTgt spid="102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1500" fill="hold"/>
                                        <p:tgtEl>
                                          <p:spTgt spid="2"/>
                                        </p:tgtEl>
                                        <p:attrNameLst>
                                          <p:attrName>ppt_x</p:attrName>
                                        </p:attrNameLst>
                                      </p:cBhvr>
                                      <p:tavLst>
                                        <p:tav tm="0">
                                          <p:val>
                                            <p:strVal val="0-#ppt_w/2"/>
                                          </p:val>
                                        </p:tav>
                                        <p:tav tm="100000">
                                          <p:val>
                                            <p:strVal val="#ppt_x"/>
                                          </p:val>
                                        </p:tav>
                                      </p:tavLst>
                                    </p:anim>
                                    <p:anim calcmode="lin" valueType="num">
                                      <p:cBhvr additive="base">
                                        <p:cTn id="13" dur="1500" fill="hold"/>
                                        <p:tgtEl>
                                          <p:spTgt spid="2"/>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10" presetClass="entr" presetSubtype="0"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2000"/>
                                        <p:tgtEl>
                                          <p:spTgt spid="4"/>
                                        </p:tgtEl>
                                      </p:cBhvr>
                                    </p:animEffect>
                                  </p:childTnLst>
                                </p:cTn>
                              </p:par>
                            </p:childTnLst>
                          </p:cTn>
                        </p:par>
                        <p:par>
                          <p:cTn id="18" fill="hold">
                            <p:stCondLst>
                              <p:cond delay="4000"/>
                            </p:stCondLst>
                            <p:childTnLst>
                              <p:par>
                                <p:cTn id="19" presetID="2" presetClass="entr" presetSubtype="4" fill="hold" grpId="0" nodeType="after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additive="base">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2" dur="1000" fill="hold"/>
                                        <p:tgtEl>
                                          <p:spTgt spid="3">
                                            <p:txEl>
                                              <p:pRg st="0" end="0"/>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1" end="1"/>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0" dur="1000" fill="hold"/>
                                        <p:tgtEl>
                                          <p:spTgt spid="3">
                                            <p:txEl>
                                              <p:pRg st="2" end="2"/>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additive="base">
                                        <p:cTn id="3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4"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68021" y="0"/>
            <a:ext cx="7975979" cy="990602"/>
          </a:xfrm>
          <a:prstGeom prst="rect">
            <a:avLst/>
          </a:prstGeom>
          <a:solidFill>
            <a:schemeClr val="bg1">
              <a:alpha val="85000"/>
            </a:schemeClr>
          </a:solidFill>
        </p:spPr>
        <p:txBody>
          <a:bodyPr numCol="2">
            <a:normAutofit fontScale="97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sz="2000" dirty="0" smtClean="0"/>
              <a:t>College of Law, </a:t>
            </a:r>
            <a:r>
              <a:rPr lang="en-US" sz="2000" dirty="0" err="1" smtClean="0"/>
              <a:t>Mustansiriyah</a:t>
            </a:r>
            <a:r>
              <a:rPr lang="en-US" sz="2000" dirty="0" smtClean="0"/>
              <a:t> U.</a:t>
            </a:r>
            <a:br>
              <a:rPr lang="en-US" sz="2000" dirty="0" smtClean="0"/>
            </a:br>
            <a:r>
              <a:rPr lang="en-US" sz="2000" dirty="0" smtClean="0"/>
              <a:t>Second Year Course in legal English</a:t>
            </a:r>
          </a:p>
          <a:p>
            <a:pPr algn="ctr"/>
            <a:r>
              <a:rPr lang="en-US" sz="2000" dirty="0" smtClean="0"/>
              <a:t>2017-2018 </a:t>
            </a:r>
          </a:p>
          <a:p>
            <a:pPr algn="r"/>
            <a:endParaRPr lang="en-US" sz="2000" dirty="0" smtClean="0"/>
          </a:p>
          <a:p>
            <a:pPr algn="r"/>
            <a:endParaRPr lang="en-US" sz="2000" dirty="0"/>
          </a:p>
          <a:p>
            <a:pPr algn="r"/>
            <a:r>
              <a:rPr lang="en-US" sz="2000" dirty="0" smtClean="0"/>
              <a:t>Instructor: Asst. Lect. Rania Adnan Aziz</a:t>
            </a:r>
            <a:endParaRPr lang="ar-IQ" sz="2000" dirty="0"/>
          </a:p>
        </p:txBody>
      </p:sp>
      <p:pic>
        <p:nvPicPr>
          <p:cNvPr id="3" name="Picture 2" descr="ÙÙØºÙ Ø§ÙØ¬Ø§ÙØ¹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1" y="-1"/>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25022" y="1295400"/>
            <a:ext cx="9118978" cy="3970318"/>
          </a:xfrm>
          <a:prstGeom prst="rect">
            <a:avLst/>
          </a:prstGeom>
          <a:noFill/>
        </p:spPr>
        <p:txBody>
          <a:bodyPr wrap="square" rtlCol="0">
            <a:spAutoFit/>
          </a:bodyPr>
          <a:lstStyle/>
          <a:p>
            <a:r>
              <a:rPr lang="en-US" dirty="0"/>
              <a:t>Lecture </a:t>
            </a:r>
            <a:r>
              <a:rPr lang="en-US" dirty="0" smtClean="0"/>
              <a:t>02 Part One: Constitutional Law </a:t>
            </a:r>
          </a:p>
          <a:p>
            <a:endParaRPr lang="en-US" dirty="0" smtClean="0"/>
          </a:p>
          <a:p>
            <a:pPr algn="ctr"/>
            <a:r>
              <a:rPr lang="en-US" dirty="0" smtClean="0"/>
              <a:t>Chapter One</a:t>
            </a:r>
          </a:p>
          <a:p>
            <a:pPr algn="ctr"/>
            <a:r>
              <a:rPr lang="en-US" dirty="0" smtClean="0"/>
              <a:t>Nature of Constitutional Law</a:t>
            </a:r>
          </a:p>
          <a:p>
            <a:pPr algn="ctr"/>
            <a:endParaRPr lang="en-US" dirty="0"/>
          </a:p>
          <a:p>
            <a:r>
              <a:rPr lang="en-US" dirty="0" smtClean="0"/>
              <a:t>In this chapter students are introduced to the concept of constitutional law and the main characteristics of this law. The chapter includes:</a:t>
            </a:r>
          </a:p>
          <a:p>
            <a:endParaRPr lang="en-US" dirty="0"/>
          </a:p>
          <a:p>
            <a:pPr marL="285750" indent="-285750">
              <a:buFont typeface="Wingdings" panose="05000000000000000000" pitchFamily="2" charset="2"/>
              <a:buChar char="v"/>
            </a:pPr>
            <a:r>
              <a:rPr lang="en-US" dirty="0" smtClean="0"/>
              <a:t>Definition</a:t>
            </a:r>
          </a:p>
          <a:p>
            <a:pPr marL="285750" indent="-285750">
              <a:buFont typeface="Wingdings" panose="05000000000000000000" pitchFamily="2" charset="2"/>
              <a:buChar char="v"/>
            </a:pPr>
            <a:r>
              <a:rPr lang="en-US" dirty="0" smtClean="0"/>
              <a:t>Universal phenomenon</a:t>
            </a:r>
          </a:p>
          <a:p>
            <a:pPr marL="285750" indent="-285750">
              <a:buFont typeface="Wingdings" panose="05000000000000000000" pitchFamily="2" charset="2"/>
              <a:buChar char="v"/>
            </a:pPr>
            <a:r>
              <a:rPr lang="en-US" dirty="0" smtClean="0"/>
              <a:t>Essence of constitutional rules</a:t>
            </a:r>
          </a:p>
          <a:p>
            <a:pPr marL="285750" indent="-285750">
              <a:buFont typeface="Wingdings" panose="05000000000000000000" pitchFamily="2" charset="2"/>
              <a:buChar char="v"/>
            </a:pPr>
            <a:r>
              <a:rPr lang="en-US" dirty="0" smtClean="0"/>
              <a:t>Changing law</a:t>
            </a:r>
            <a:endParaRPr lang="en-US" dirty="0"/>
          </a:p>
          <a:p>
            <a:pPr marL="285750" indent="-285750">
              <a:buFont typeface="Wingdings" panose="05000000000000000000" pitchFamily="2" charset="2"/>
              <a:buChar char="v"/>
            </a:pPr>
            <a:r>
              <a:rPr lang="en-US" dirty="0" smtClean="0"/>
              <a:t>Programmatic law</a:t>
            </a:r>
          </a:p>
          <a:p>
            <a:pPr marL="285750" indent="-285750">
              <a:buFont typeface="Wingdings" panose="05000000000000000000" pitchFamily="2" charset="2"/>
              <a:buChar char="v"/>
            </a:pPr>
            <a:r>
              <a:rPr lang="en-US" smtClean="0"/>
              <a:t>Fundamental law</a:t>
            </a:r>
            <a:endParaRPr lang="en-US" dirty="0" smtClean="0"/>
          </a:p>
        </p:txBody>
      </p:sp>
    </p:spTree>
    <p:extLst>
      <p:ext uri="{BB962C8B-B14F-4D97-AF65-F5344CB8AC3E}">
        <p14:creationId xmlns:p14="http://schemas.microsoft.com/office/powerpoint/2010/main" val="3332210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0-#ppt_w/2"/>
                                          </p:val>
                                        </p:tav>
                                        <p:tav tm="100000">
                                          <p:val>
                                            <p:strVal val="#ppt_x"/>
                                          </p:val>
                                        </p:tav>
                                      </p:tavLst>
                                    </p:anim>
                                    <p:anim calcmode="lin" valueType="num">
                                      <p:cBhvr additive="base">
                                        <p:cTn id="8" dur="1000" fill="hold"/>
                                        <p:tgtEl>
                                          <p:spTgt spid="7"/>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8" fill="hold" nodeType="afterEffect">
                                  <p:stCondLst>
                                    <p:cond delay="0"/>
                                  </p:stCondLst>
                                  <p:childTnLst>
                                    <p:set>
                                      <p:cBhvr>
                                        <p:cTn id="11" dur="1" fill="hold">
                                          <p:stCondLst>
                                            <p:cond delay="0"/>
                                          </p:stCondLst>
                                        </p:cTn>
                                        <p:tgtEl>
                                          <p:spTgt spid="7">
                                            <p:txEl>
                                              <p:pRg st="7" end="7"/>
                                            </p:txEl>
                                          </p:spTgt>
                                        </p:tgtEl>
                                        <p:attrNameLst>
                                          <p:attrName>style.visibility</p:attrName>
                                        </p:attrNameLst>
                                      </p:cBhvr>
                                      <p:to>
                                        <p:strVal val="visible"/>
                                      </p:to>
                                    </p:set>
                                    <p:anim calcmode="lin" valueType="num">
                                      <p:cBhvr additive="base">
                                        <p:cTn id="12" dur="1000" fill="hold"/>
                                        <p:tgtEl>
                                          <p:spTgt spid="7">
                                            <p:txEl>
                                              <p:pRg st="7" end="7"/>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7">
                                            <p:txEl>
                                              <p:pRg st="7" end="7"/>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7">
                                            <p:txEl>
                                              <p:pRg st="8" end="8"/>
                                            </p:txEl>
                                          </p:spTgt>
                                        </p:tgtEl>
                                        <p:attrNameLst>
                                          <p:attrName>style.visibility</p:attrName>
                                        </p:attrNameLst>
                                      </p:cBhvr>
                                      <p:to>
                                        <p:strVal val="visible"/>
                                      </p:to>
                                    </p:set>
                                    <p:anim calcmode="lin" valueType="num">
                                      <p:cBhvr additive="base">
                                        <p:cTn id="17" dur="1000" fill="hold"/>
                                        <p:tgtEl>
                                          <p:spTgt spid="7">
                                            <p:txEl>
                                              <p:pRg st="8" end="8"/>
                                            </p:txEl>
                                          </p:spTgt>
                                        </p:tgtEl>
                                        <p:attrNameLst>
                                          <p:attrName>ppt_x</p:attrName>
                                        </p:attrNameLst>
                                      </p:cBhvr>
                                      <p:tavLst>
                                        <p:tav tm="0">
                                          <p:val>
                                            <p:strVal val="0-#ppt_w/2"/>
                                          </p:val>
                                        </p:tav>
                                        <p:tav tm="100000">
                                          <p:val>
                                            <p:strVal val="#ppt_x"/>
                                          </p:val>
                                        </p:tav>
                                      </p:tavLst>
                                    </p:anim>
                                    <p:anim calcmode="lin" valueType="num">
                                      <p:cBhvr additive="base">
                                        <p:cTn id="18" dur="1000" fill="hold"/>
                                        <p:tgtEl>
                                          <p:spTgt spid="7">
                                            <p:txEl>
                                              <p:pRg st="8" end="8"/>
                                            </p:txEl>
                                          </p:spTgt>
                                        </p:tgtEl>
                                        <p:attrNameLst>
                                          <p:attrName>ppt_y</p:attrName>
                                        </p:attrNameLst>
                                      </p:cBhvr>
                                      <p:tavLst>
                                        <p:tav tm="0">
                                          <p:val>
                                            <p:strVal val="#ppt_y"/>
                                          </p:val>
                                        </p:tav>
                                        <p:tav tm="100000">
                                          <p:val>
                                            <p:strVal val="#ppt_y"/>
                                          </p:val>
                                        </p:tav>
                                      </p:tavLst>
                                    </p:anim>
                                  </p:childTnLst>
                                </p:cTn>
                              </p:par>
                            </p:childTnLst>
                          </p:cTn>
                        </p:par>
                        <p:par>
                          <p:cTn id="19" fill="hold">
                            <p:stCondLst>
                              <p:cond delay="3000"/>
                            </p:stCondLst>
                            <p:childTnLst>
                              <p:par>
                                <p:cTn id="20" presetID="2" presetClass="entr" presetSubtype="8" fill="hold" nodeType="afterEffect">
                                  <p:stCondLst>
                                    <p:cond delay="0"/>
                                  </p:stCondLst>
                                  <p:childTnLst>
                                    <p:set>
                                      <p:cBhvr>
                                        <p:cTn id="21" dur="1" fill="hold">
                                          <p:stCondLst>
                                            <p:cond delay="0"/>
                                          </p:stCondLst>
                                        </p:cTn>
                                        <p:tgtEl>
                                          <p:spTgt spid="7">
                                            <p:txEl>
                                              <p:pRg st="9" end="9"/>
                                            </p:txEl>
                                          </p:spTgt>
                                        </p:tgtEl>
                                        <p:attrNameLst>
                                          <p:attrName>style.visibility</p:attrName>
                                        </p:attrNameLst>
                                      </p:cBhvr>
                                      <p:to>
                                        <p:strVal val="visible"/>
                                      </p:to>
                                    </p:set>
                                    <p:anim calcmode="lin" valueType="num">
                                      <p:cBhvr additive="base">
                                        <p:cTn id="22" dur="1000" fill="hold"/>
                                        <p:tgtEl>
                                          <p:spTgt spid="7">
                                            <p:txEl>
                                              <p:pRg st="9" end="9"/>
                                            </p:txEl>
                                          </p:spTgt>
                                        </p:tgtEl>
                                        <p:attrNameLst>
                                          <p:attrName>ppt_x</p:attrName>
                                        </p:attrNameLst>
                                      </p:cBhvr>
                                      <p:tavLst>
                                        <p:tav tm="0">
                                          <p:val>
                                            <p:strVal val="0-#ppt_w/2"/>
                                          </p:val>
                                        </p:tav>
                                        <p:tav tm="100000">
                                          <p:val>
                                            <p:strVal val="#ppt_x"/>
                                          </p:val>
                                        </p:tav>
                                      </p:tavLst>
                                    </p:anim>
                                    <p:anim calcmode="lin" valueType="num">
                                      <p:cBhvr additive="base">
                                        <p:cTn id="23" dur="1000" fill="hold"/>
                                        <p:tgtEl>
                                          <p:spTgt spid="7">
                                            <p:txEl>
                                              <p:pRg st="9" end="9"/>
                                            </p:txEl>
                                          </p:spTgt>
                                        </p:tgtEl>
                                        <p:attrNameLst>
                                          <p:attrName>ppt_y</p:attrName>
                                        </p:attrNameLst>
                                      </p:cBhvr>
                                      <p:tavLst>
                                        <p:tav tm="0">
                                          <p:val>
                                            <p:strVal val="#ppt_y"/>
                                          </p:val>
                                        </p:tav>
                                        <p:tav tm="100000">
                                          <p:val>
                                            <p:strVal val="#ppt_y"/>
                                          </p:val>
                                        </p:tav>
                                      </p:tavLst>
                                    </p:anim>
                                  </p:childTnLst>
                                </p:cTn>
                              </p:par>
                            </p:childTnLst>
                          </p:cTn>
                        </p:par>
                        <p:par>
                          <p:cTn id="24" fill="hold">
                            <p:stCondLst>
                              <p:cond delay="4000"/>
                            </p:stCondLst>
                            <p:childTnLst>
                              <p:par>
                                <p:cTn id="25" presetID="2" presetClass="entr" presetSubtype="8" fill="hold" nodeType="afterEffect">
                                  <p:stCondLst>
                                    <p:cond delay="0"/>
                                  </p:stCondLst>
                                  <p:childTnLst>
                                    <p:set>
                                      <p:cBhvr>
                                        <p:cTn id="26" dur="1" fill="hold">
                                          <p:stCondLst>
                                            <p:cond delay="0"/>
                                          </p:stCondLst>
                                        </p:cTn>
                                        <p:tgtEl>
                                          <p:spTgt spid="7">
                                            <p:txEl>
                                              <p:pRg st="10" end="10"/>
                                            </p:txEl>
                                          </p:spTgt>
                                        </p:tgtEl>
                                        <p:attrNameLst>
                                          <p:attrName>style.visibility</p:attrName>
                                        </p:attrNameLst>
                                      </p:cBhvr>
                                      <p:to>
                                        <p:strVal val="visible"/>
                                      </p:to>
                                    </p:set>
                                    <p:anim calcmode="lin" valueType="num">
                                      <p:cBhvr additive="base">
                                        <p:cTn id="27" dur="1000" fill="hold"/>
                                        <p:tgtEl>
                                          <p:spTgt spid="7">
                                            <p:txEl>
                                              <p:pRg st="10" end="10"/>
                                            </p:txEl>
                                          </p:spTgt>
                                        </p:tgtEl>
                                        <p:attrNameLst>
                                          <p:attrName>ppt_x</p:attrName>
                                        </p:attrNameLst>
                                      </p:cBhvr>
                                      <p:tavLst>
                                        <p:tav tm="0">
                                          <p:val>
                                            <p:strVal val="0-#ppt_w/2"/>
                                          </p:val>
                                        </p:tav>
                                        <p:tav tm="100000">
                                          <p:val>
                                            <p:strVal val="#ppt_x"/>
                                          </p:val>
                                        </p:tav>
                                      </p:tavLst>
                                    </p:anim>
                                    <p:anim calcmode="lin" valueType="num">
                                      <p:cBhvr additive="base">
                                        <p:cTn id="28" dur="1000" fill="hold"/>
                                        <p:tgtEl>
                                          <p:spTgt spid="7">
                                            <p:txEl>
                                              <p:pRg st="10" end="10"/>
                                            </p:txEl>
                                          </p:spTgt>
                                        </p:tgtEl>
                                        <p:attrNameLst>
                                          <p:attrName>ppt_y</p:attrName>
                                        </p:attrNameLst>
                                      </p:cBhvr>
                                      <p:tavLst>
                                        <p:tav tm="0">
                                          <p:val>
                                            <p:strVal val="#ppt_y"/>
                                          </p:val>
                                        </p:tav>
                                        <p:tav tm="100000">
                                          <p:val>
                                            <p:strVal val="#ppt_y"/>
                                          </p:val>
                                        </p:tav>
                                      </p:tavLst>
                                    </p:anim>
                                  </p:childTnLst>
                                </p:cTn>
                              </p:par>
                            </p:childTnLst>
                          </p:cTn>
                        </p:par>
                        <p:par>
                          <p:cTn id="29" fill="hold">
                            <p:stCondLst>
                              <p:cond delay="5000"/>
                            </p:stCondLst>
                            <p:childTnLst>
                              <p:par>
                                <p:cTn id="30" presetID="2" presetClass="entr" presetSubtype="8" fill="hold" nodeType="afterEffect">
                                  <p:stCondLst>
                                    <p:cond delay="0"/>
                                  </p:stCondLst>
                                  <p:childTnLst>
                                    <p:set>
                                      <p:cBhvr>
                                        <p:cTn id="31" dur="1" fill="hold">
                                          <p:stCondLst>
                                            <p:cond delay="0"/>
                                          </p:stCondLst>
                                        </p:cTn>
                                        <p:tgtEl>
                                          <p:spTgt spid="7">
                                            <p:txEl>
                                              <p:pRg st="11" end="11"/>
                                            </p:txEl>
                                          </p:spTgt>
                                        </p:tgtEl>
                                        <p:attrNameLst>
                                          <p:attrName>style.visibility</p:attrName>
                                        </p:attrNameLst>
                                      </p:cBhvr>
                                      <p:to>
                                        <p:strVal val="visible"/>
                                      </p:to>
                                    </p:set>
                                    <p:anim calcmode="lin" valueType="num">
                                      <p:cBhvr additive="base">
                                        <p:cTn id="32" dur="1000" fill="hold"/>
                                        <p:tgtEl>
                                          <p:spTgt spid="7">
                                            <p:txEl>
                                              <p:pRg st="11" end="11"/>
                                            </p:txEl>
                                          </p:spTgt>
                                        </p:tgtEl>
                                        <p:attrNameLst>
                                          <p:attrName>ppt_x</p:attrName>
                                        </p:attrNameLst>
                                      </p:cBhvr>
                                      <p:tavLst>
                                        <p:tav tm="0">
                                          <p:val>
                                            <p:strVal val="0-#ppt_w/2"/>
                                          </p:val>
                                        </p:tav>
                                        <p:tav tm="100000">
                                          <p:val>
                                            <p:strVal val="#ppt_x"/>
                                          </p:val>
                                        </p:tav>
                                      </p:tavLst>
                                    </p:anim>
                                    <p:anim calcmode="lin" valueType="num">
                                      <p:cBhvr additive="base">
                                        <p:cTn id="33" dur="1000" fill="hold"/>
                                        <p:tgtEl>
                                          <p:spTgt spid="7">
                                            <p:txEl>
                                              <p:pRg st="11" end="11"/>
                                            </p:txEl>
                                          </p:spTgt>
                                        </p:tgtEl>
                                        <p:attrNameLst>
                                          <p:attrName>ppt_y</p:attrName>
                                        </p:attrNameLst>
                                      </p:cBhvr>
                                      <p:tavLst>
                                        <p:tav tm="0">
                                          <p:val>
                                            <p:strVal val="#ppt_y"/>
                                          </p:val>
                                        </p:tav>
                                        <p:tav tm="100000">
                                          <p:val>
                                            <p:strVal val="#ppt_y"/>
                                          </p:val>
                                        </p:tav>
                                      </p:tavLst>
                                    </p:anim>
                                  </p:childTnLst>
                                </p:cTn>
                              </p:par>
                            </p:childTnLst>
                          </p:cTn>
                        </p:par>
                        <p:par>
                          <p:cTn id="34" fill="hold">
                            <p:stCondLst>
                              <p:cond delay="6000"/>
                            </p:stCondLst>
                            <p:childTnLst>
                              <p:par>
                                <p:cTn id="35" presetID="2" presetClass="entr" presetSubtype="8" fill="hold" nodeType="afterEffect">
                                  <p:stCondLst>
                                    <p:cond delay="0"/>
                                  </p:stCondLst>
                                  <p:childTnLst>
                                    <p:set>
                                      <p:cBhvr>
                                        <p:cTn id="36" dur="1" fill="hold">
                                          <p:stCondLst>
                                            <p:cond delay="0"/>
                                          </p:stCondLst>
                                        </p:cTn>
                                        <p:tgtEl>
                                          <p:spTgt spid="7">
                                            <p:txEl>
                                              <p:pRg st="12" end="12"/>
                                            </p:txEl>
                                          </p:spTgt>
                                        </p:tgtEl>
                                        <p:attrNameLst>
                                          <p:attrName>style.visibility</p:attrName>
                                        </p:attrNameLst>
                                      </p:cBhvr>
                                      <p:to>
                                        <p:strVal val="visible"/>
                                      </p:to>
                                    </p:set>
                                    <p:anim calcmode="lin" valueType="num">
                                      <p:cBhvr additive="base">
                                        <p:cTn id="37" dur="1000" fill="hold"/>
                                        <p:tgtEl>
                                          <p:spTgt spid="7">
                                            <p:txEl>
                                              <p:pRg st="12" end="12"/>
                                            </p:txEl>
                                          </p:spTgt>
                                        </p:tgtEl>
                                        <p:attrNameLst>
                                          <p:attrName>ppt_x</p:attrName>
                                        </p:attrNameLst>
                                      </p:cBhvr>
                                      <p:tavLst>
                                        <p:tav tm="0">
                                          <p:val>
                                            <p:strVal val="0-#ppt_w/2"/>
                                          </p:val>
                                        </p:tav>
                                        <p:tav tm="100000">
                                          <p:val>
                                            <p:strVal val="#ppt_x"/>
                                          </p:val>
                                        </p:tav>
                                      </p:tavLst>
                                    </p:anim>
                                    <p:anim calcmode="lin" valueType="num">
                                      <p:cBhvr additive="base">
                                        <p:cTn id="38" dur="1000" fill="hold"/>
                                        <p:tgtEl>
                                          <p:spTgt spid="7">
                                            <p:txEl>
                                              <p:pRg st="12" end="1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68021" y="0"/>
            <a:ext cx="7975979" cy="990602"/>
          </a:xfrm>
          <a:prstGeom prst="rect">
            <a:avLst/>
          </a:prstGeom>
          <a:solidFill>
            <a:schemeClr val="bg1">
              <a:alpha val="85000"/>
            </a:schemeClr>
          </a:solidFill>
        </p:spPr>
        <p:txBody>
          <a:bodyPr numCol="2">
            <a:normAutofit fontScale="97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sz="2000" dirty="0" smtClean="0"/>
              <a:t>College of Law, </a:t>
            </a:r>
            <a:r>
              <a:rPr lang="en-US" sz="2000" dirty="0" err="1" smtClean="0"/>
              <a:t>Mustansiriyah</a:t>
            </a:r>
            <a:r>
              <a:rPr lang="en-US" sz="2000" dirty="0" smtClean="0"/>
              <a:t> U.</a:t>
            </a:r>
            <a:br>
              <a:rPr lang="en-US" sz="2000" dirty="0" smtClean="0"/>
            </a:br>
            <a:r>
              <a:rPr lang="en-US" sz="2000" dirty="0" smtClean="0"/>
              <a:t>Second Year Course in legal English</a:t>
            </a:r>
          </a:p>
          <a:p>
            <a:pPr algn="ctr"/>
            <a:r>
              <a:rPr lang="en-US" sz="2000" dirty="0" smtClean="0"/>
              <a:t>2017-2018 </a:t>
            </a:r>
          </a:p>
          <a:p>
            <a:pPr algn="r"/>
            <a:endParaRPr lang="en-US" sz="2000" dirty="0" smtClean="0"/>
          </a:p>
          <a:p>
            <a:pPr algn="r"/>
            <a:endParaRPr lang="en-US" sz="2000" dirty="0"/>
          </a:p>
          <a:p>
            <a:pPr algn="r"/>
            <a:r>
              <a:rPr lang="en-US" sz="2000" dirty="0" smtClean="0"/>
              <a:t>Instructor: Asst. Lect. Rania Adnan Aziz</a:t>
            </a:r>
            <a:endParaRPr lang="ar-IQ" sz="2000" dirty="0"/>
          </a:p>
        </p:txBody>
      </p:sp>
      <p:pic>
        <p:nvPicPr>
          <p:cNvPr id="3" name="Picture 2" descr="ÙÙØºÙ Ø§ÙØ¬Ø§ÙØ¹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1" y="-1"/>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27479" y="2286000"/>
            <a:ext cx="3937378" cy="3970318"/>
          </a:xfrm>
          <a:prstGeom prst="rect">
            <a:avLst/>
          </a:prstGeom>
          <a:noFill/>
        </p:spPr>
        <p:txBody>
          <a:bodyPr wrap="square" rtlCol="0">
            <a:spAutoFit/>
          </a:bodyPr>
          <a:lstStyle/>
          <a:p>
            <a:pPr algn="ctr"/>
            <a:endParaRPr lang="en-US" dirty="0"/>
          </a:p>
          <a:p>
            <a:r>
              <a:rPr lang="en-US" dirty="0" smtClean="0"/>
              <a:t>Definition</a:t>
            </a:r>
          </a:p>
          <a:p>
            <a:endParaRPr lang="en-US" dirty="0" smtClean="0"/>
          </a:p>
          <a:p>
            <a:r>
              <a:rPr lang="en-US" dirty="0" smtClean="0"/>
              <a:t>The term constitution is defined in three different ways. It can be said that the term is used in three different senses (click to activate diagram).</a:t>
            </a:r>
          </a:p>
          <a:p>
            <a:r>
              <a:rPr lang="en-US" dirty="0" smtClean="0"/>
              <a:t>It is used to denote a collection of rules which establish and regulate the government of a country.</a:t>
            </a:r>
          </a:p>
          <a:p>
            <a:r>
              <a:rPr lang="en-US" dirty="0" smtClean="0"/>
              <a:t>It may be used to mean a document having a special legal sanctity.</a:t>
            </a:r>
          </a:p>
          <a:p>
            <a:r>
              <a:rPr lang="en-US" dirty="0" smtClean="0"/>
              <a:t>It can also indicate the fundamental law of state.</a:t>
            </a:r>
          </a:p>
        </p:txBody>
      </p:sp>
      <p:graphicFrame>
        <p:nvGraphicFramePr>
          <p:cNvPr id="8" name="Diagram 7"/>
          <p:cNvGraphicFramePr/>
          <p:nvPr>
            <p:extLst>
              <p:ext uri="{D42A27DB-BD31-4B8C-83A1-F6EECF244321}">
                <p14:modId xmlns:p14="http://schemas.microsoft.com/office/powerpoint/2010/main" val="3574837478"/>
              </p:ext>
            </p:extLst>
          </p:nvPr>
        </p:nvGraphicFramePr>
        <p:xfrm>
          <a:off x="3200400" y="2414724"/>
          <a:ext cx="5943600" cy="37574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Rectangle 8"/>
          <p:cNvSpPr/>
          <p:nvPr/>
        </p:nvSpPr>
        <p:spPr>
          <a:xfrm>
            <a:off x="25022" y="1106269"/>
            <a:ext cx="9118978" cy="923330"/>
          </a:xfrm>
          <a:prstGeom prst="rect">
            <a:avLst/>
          </a:prstGeom>
        </p:spPr>
        <p:txBody>
          <a:bodyPr wrap="square">
            <a:spAutoFit/>
          </a:bodyPr>
          <a:lstStyle/>
          <a:p>
            <a:r>
              <a:rPr lang="en-US" dirty="0"/>
              <a:t>Lecture </a:t>
            </a:r>
            <a:r>
              <a:rPr lang="en-US" dirty="0" smtClean="0"/>
              <a:t>02 </a:t>
            </a:r>
            <a:r>
              <a:rPr lang="en-US" dirty="0"/>
              <a:t>Part One: Constitutional Law </a:t>
            </a:r>
            <a:endParaRPr lang="en-US" dirty="0" smtClean="0"/>
          </a:p>
          <a:p>
            <a:pPr algn="ctr"/>
            <a:r>
              <a:rPr lang="en-US" dirty="0" smtClean="0"/>
              <a:t>Chapter </a:t>
            </a:r>
            <a:r>
              <a:rPr lang="en-US" dirty="0"/>
              <a:t>One</a:t>
            </a:r>
          </a:p>
          <a:p>
            <a:pPr algn="ctr"/>
            <a:r>
              <a:rPr lang="en-US" dirty="0"/>
              <a:t>Nature of Constitutional Law</a:t>
            </a:r>
          </a:p>
        </p:txBody>
      </p:sp>
    </p:spTree>
    <p:extLst>
      <p:ext uri="{BB962C8B-B14F-4D97-AF65-F5344CB8AC3E}">
        <p14:creationId xmlns:p14="http://schemas.microsoft.com/office/powerpoint/2010/main" val="2190480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graphicEl>
                                              <a:dgm id="{46D94724-1BC8-4B52-8E89-062C8F31D0FA}"/>
                                            </p:graphicEl>
                                          </p:spTgt>
                                        </p:tgtEl>
                                        <p:attrNameLst>
                                          <p:attrName>style.visibility</p:attrName>
                                        </p:attrNameLst>
                                      </p:cBhvr>
                                      <p:to>
                                        <p:strVal val="visible"/>
                                      </p:to>
                                    </p:set>
                                    <p:animEffect transition="in" filter="fade">
                                      <p:cBhvr>
                                        <p:cTn id="14" dur="1000"/>
                                        <p:tgtEl>
                                          <p:spTgt spid="8">
                                            <p:graphicEl>
                                              <a:dgm id="{46D94724-1BC8-4B52-8E89-062C8F31D0FA}"/>
                                            </p:graphicEl>
                                          </p:spTgt>
                                        </p:tgtEl>
                                      </p:cBhvr>
                                    </p:animEffect>
                                    <p:anim calcmode="lin" valueType="num">
                                      <p:cBhvr>
                                        <p:cTn id="15" dur="1000" fill="hold"/>
                                        <p:tgtEl>
                                          <p:spTgt spid="8">
                                            <p:graphicEl>
                                              <a:dgm id="{46D94724-1BC8-4B52-8E89-062C8F31D0FA}"/>
                                            </p:graphicEl>
                                          </p:spTgt>
                                        </p:tgtEl>
                                        <p:attrNameLst>
                                          <p:attrName>ppt_x</p:attrName>
                                        </p:attrNameLst>
                                      </p:cBhvr>
                                      <p:tavLst>
                                        <p:tav tm="0">
                                          <p:val>
                                            <p:strVal val="#ppt_x"/>
                                          </p:val>
                                        </p:tav>
                                        <p:tav tm="100000">
                                          <p:val>
                                            <p:strVal val="#ppt_x"/>
                                          </p:val>
                                        </p:tav>
                                      </p:tavLst>
                                    </p:anim>
                                    <p:anim calcmode="lin" valueType="num">
                                      <p:cBhvr>
                                        <p:cTn id="16" dur="1000" fill="hold"/>
                                        <p:tgtEl>
                                          <p:spTgt spid="8">
                                            <p:graphicEl>
                                              <a:dgm id="{46D94724-1BC8-4B52-8E89-062C8F31D0FA}"/>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graphicEl>
                                              <a:dgm id="{80D27A74-E797-488C-996B-95CF7D3C012B}"/>
                                            </p:graphicEl>
                                          </p:spTgt>
                                        </p:tgtEl>
                                        <p:attrNameLst>
                                          <p:attrName>style.visibility</p:attrName>
                                        </p:attrNameLst>
                                      </p:cBhvr>
                                      <p:to>
                                        <p:strVal val="visible"/>
                                      </p:to>
                                    </p:set>
                                    <p:animEffect transition="in" filter="fade">
                                      <p:cBhvr>
                                        <p:cTn id="21" dur="1000"/>
                                        <p:tgtEl>
                                          <p:spTgt spid="8">
                                            <p:graphicEl>
                                              <a:dgm id="{80D27A74-E797-488C-996B-95CF7D3C012B}"/>
                                            </p:graphicEl>
                                          </p:spTgt>
                                        </p:tgtEl>
                                      </p:cBhvr>
                                    </p:animEffect>
                                    <p:anim calcmode="lin" valueType="num">
                                      <p:cBhvr>
                                        <p:cTn id="22" dur="1000" fill="hold"/>
                                        <p:tgtEl>
                                          <p:spTgt spid="8">
                                            <p:graphicEl>
                                              <a:dgm id="{80D27A74-E797-488C-996B-95CF7D3C012B}"/>
                                            </p:graphicEl>
                                          </p:spTgt>
                                        </p:tgtEl>
                                        <p:attrNameLst>
                                          <p:attrName>ppt_x</p:attrName>
                                        </p:attrNameLst>
                                      </p:cBhvr>
                                      <p:tavLst>
                                        <p:tav tm="0">
                                          <p:val>
                                            <p:strVal val="#ppt_x"/>
                                          </p:val>
                                        </p:tav>
                                        <p:tav tm="100000">
                                          <p:val>
                                            <p:strVal val="#ppt_x"/>
                                          </p:val>
                                        </p:tav>
                                      </p:tavLst>
                                    </p:anim>
                                    <p:anim calcmode="lin" valueType="num">
                                      <p:cBhvr>
                                        <p:cTn id="23" dur="1000" fill="hold"/>
                                        <p:tgtEl>
                                          <p:spTgt spid="8">
                                            <p:graphicEl>
                                              <a:dgm id="{80D27A74-E797-488C-996B-95CF7D3C012B}"/>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graphicEl>
                                              <a:dgm id="{84A07F6C-A82A-4120-B81E-C3A64105265D}"/>
                                            </p:graphicEl>
                                          </p:spTgt>
                                        </p:tgtEl>
                                        <p:attrNameLst>
                                          <p:attrName>style.visibility</p:attrName>
                                        </p:attrNameLst>
                                      </p:cBhvr>
                                      <p:to>
                                        <p:strVal val="visible"/>
                                      </p:to>
                                    </p:set>
                                    <p:animEffect transition="in" filter="fade">
                                      <p:cBhvr>
                                        <p:cTn id="28" dur="1000"/>
                                        <p:tgtEl>
                                          <p:spTgt spid="8">
                                            <p:graphicEl>
                                              <a:dgm id="{84A07F6C-A82A-4120-B81E-C3A64105265D}"/>
                                            </p:graphicEl>
                                          </p:spTgt>
                                        </p:tgtEl>
                                      </p:cBhvr>
                                    </p:animEffect>
                                    <p:anim calcmode="lin" valueType="num">
                                      <p:cBhvr>
                                        <p:cTn id="29" dur="1000" fill="hold"/>
                                        <p:tgtEl>
                                          <p:spTgt spid="8">
                                            <p:graphicEl>
                                              <a:dgm id="{84A07F6C-A82A-4120-B81E-C3A64105265D}"/>
                                            </p:graphicEl>
                                          </p:spTgt>
                                        </p:tgtEl>
                                        <p:attrNameLst>
                                          <p:attrName>ppt_x</p:attrName>
                                        </p:attrNameLst>
                                      </p:cBhvr>
                                      <p:tavLst>
                                        <p:tav tm="0">
                                          <p:val>
                                            <p:strVal val="#ppt_x"/>
                                          </p:val>
                                        </p:tav>
                                        <p:tav tm="100000">
                                          <p:val>
                                            <p:strVal val="#ppt_x"/>
                                          </p:val>
                                        </p:tav>
                                      </p:tavLst>
                                    </p:anim>
                                    <p:anim calcmode="lin" valueType="num">
                                      <p:cBhvr>
                                        <p:cTn id="30" dur="1000" fill="hold"/>
                                        <p:tgtEl>
                                          <p:spTgt spid="8">
                                            <p:graphicEl>
                                              <a:dgm id="{84A07F6C-A82A-4120-B81E-C3A64105265D}"/>
                                            </p:graphicEl>
                                          </p:spTgt>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8">
                                            <p:graphicEl>
                                              <a:dgm id="{257D9EED-EDBC-4DC4-A96C-D2EFAC8035D3}"/>
                                            </p:graphicEl>
                                          </p:spTgt>
                                        </p:tgtEl>
                                        <p:attrNameLst>
                                          <p:attrName>style.visibility</p:attrName>
                                        </p:attrNameLst>
                                      </p:cBhvr>
                                      <p:to>
                                        <p:strVal val="visible"/>
                                      </p:to>
                                    </p:set>
                                    <p:animEffect transition="in" filter="fade">
                                      <p:cBhvr>
                                        <p:cTn id="33" dur="1000"/>
                                        <p:tgtEl>
                                          <p:spTgt spid="8">
                                            <p:graphicEl>
                                              <a:dgm id="{257D9EED-EDBC-4DC4-A96C-D2EFAC8035D3}"/>
                                            </p:graphicEl>
                                          </p:spTgt>
                                        </p:tgtEl>
                                      </p:cBhvr>
                                    </p:animEffect>
                                    <p:anim calcmode="lin" valueType="num">
                                      <p:cBhvr>
                                        <p:cTn id="34" dur="1000" fill="hold"/>
                                        <p:tgtEl>
                                          <p:spTgt spid="8">
                                            <p:graphicEl>
                                              <a:dgm id="{257D9EED-EDBC-4DC4-A96C-D2EFAC8035D3}"/>
                                            </p:graphicEl>
                                          </p:spTgt>
                                        </p:tgtEl>
                                        <p:attrNameLst>
                                          <p:attrName>ppt_x</p:attrName>
                                        </p:attrNameLst>
                                      </p:cBhvr>
                                      <p:tavLst>
                                        <p:tav tm="0">
                                          <p:val>
                                            <p:strVal val="#ppt_x"/>
                                          </p:val>
                                        </p:tav>
                                        <p:tav tm="100000">
                                          <p:val>
                                            <p:strVal val="#ppt_x"/>
                                          </p:val>
                                        </p:tav>
                                      </p:tavLst>
                                    </p:anim>
                                    <p:anim calcmode="lin" valueType="num">
                                      <p:cBhvr>
                                        <p:cTn id="35" dur="1000" fill="hold"/>
                                        <p:tgtEl>
                                          <p:spTgt spid="8">
                                            <p:graphicEl>
                                              <a:dgm id="{257D9EED-EDBC-4DC4-A96C-D2EFAC8035D3}"/>
                                            </p:graphic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8">
                                            <p:graphicEl>
                                              <a:dgm id="{ADDB2F1E-9636-4C56-9B9A-DC96D599B8DE}"/>
                                            </p:graphicEl>
                                          </p:spTgt>
                                        </p:tgtEl>
                                        <p:attrNameLst>
                                          <p:attrName>style.visibility</p:attrName>
                                        </p:attrNameLst>
                                      </p:cBhvr>
                                      <p:to>
                                        <p:strVal val="visible"/>
                                      </p:to>
                                    </p:set>
                                    <p:animEffect transition="in" filter="fade">
                                      <p:cBhvr>
                                        <p:cTn id="40" dur="1000"/>
                                        <p:tgtEl>
                                          <p:spTgt spid="8">
                                            <p:graphicEl>
                                              <a:dgm id="{ADDB2F1E-9636-4C56-9B9A-DC96D599B8DE}"/>
                                            </p:graphicEl>
                                          </p:spTgt>
                                        </p:tgtEl>
                                      </p:cBhvr>
                                    </p:animEffect>
                                    <p:anim calcmode="lin" valueType="num">
                                      <p:cBhvr>
                                        <p:cTn id="41" dur="1000" fill="hold"/>
                                        <p:tgtEl>
                                          <p:spTgt spid="8">
                                            <p:graphicEl>
                                              <a:dgm id="{ADDB2F1E-9636-4C56-9B9A-DC96D599B8DE}"/>
                                            </p:graphicEl>
                                          </p:spTgt>
                                        </p:tgtEl>
                                        <p:attrNameLst>
                                          <p:attrName>ppt_x</p:attrName>
                                        </p:attrNameLst>
                                      </p:cBhvr>
                                      <p:tavLst>
                                        <p:tav tm="0">
                                          <p:val>
                                            <p:strVal val="#ppt_x"/>
                                          </p:val>
                                        </p:tav>
                                        <p:tav tm="100000">
                                          <p:val>
                                            <p:strVal val="#ppt_x"/>
                                          </p:val>
                                        </p:tav>
                                      </p:tavLst>
                                    </p:anim>
                                    <p:anim calcmode="lin" valueType="num">
                                      <p:cBhvr>
                                        <p:cTn id="42" dur="1000" fill="hold"/>
                                        <p:tgtEl>
                                          <p:spTgt spid="8">
                                            <p:graphicEl>
                                              <a:dgm id="{ADDB2F1E-9636-4C56-9B9A-DC96D599B8DE}"/>
                                            </p:graphicEl>
                                          </p:spTgt>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8">
                                            <p:graphicEl>
                                              <a:dgm id="{541928A3-CEA9-479F-BEF7-FF33A7D1445A}"/>
                                            </p:graphicEl>
                                          </p:spTgt>
                                        </p:tgtEl>
                                        <p:attrNameLst>
                                          <p:attrName>style.visibility</p:attrName>
                                        </p:attrNameLst>
                                      </p:cBhvr>
                                      <p:to>
                                        <p:strVal val="visible"/>
                                      </p:to>
                                    </p:set>
                                    <p:animEffect transition="in" filter="fade">
                                      <p:cBhvr>
                                        <p:cTn id="45" dur="1000"/>
                                        <p:tgtEl>
                                          <p:spTgt spid="8">
                                            <p:graphicEl>
                                              <a:dgm id="{541928A3-CEA9-479F-BEF7-FF33A7D1445A}"/>
                                            </p:graphicEl>
                                          </p:spTgt>
                                        </p:tgtEl>
                                      </p:cBhvr>
                                    </p:animEffect>
                                    <p:anim calcmode="lin" valueType="num">
                                      <p:cBhvr>
                                        <p:cTn id="46" dur="1000" fill="hold"/>
                                        <p:tgtEl>
                                          <p:spTgt spid="8">
                                            <p:graphicEl>
                                              <a:dgm id="{541928A3-CEA9-479F-BEF7-FF33A7D1445A}"/>
                                            </p:graphicEl>
                                          </p:spTgt>
                                        </p:tgtEl>
                                        <p:attrNameLst>
                                          <p:attrName>ppt_x</p:attrName>
                                        </p:attrNameLst>
                                      </p:cBhvr>
                                      <p:tavLst>
                                        <p:tav tm="0">
                                          <p:val>
                                            <p:strVal val="#ppt_x"/>
                                          </p:val>
                                        </p:tav>
                                        <p:tav tm="100000">
                                          <p:val>
                                            <p:strVal val="#ppt_x"/>
                                          </p:val>
                                        </p:tav>
                                      </p:tavLst>
                                    </p:anim>
                                    <p:anim calcmode="lin" valueType="num">
                                      <p:cBhvr>
                                        <p:cTn id="47" dur="1000" fill="hold"/>
                                        <p:tgtEl>
                                          <p:spTgt spid="8">
                                            <p:graphicEl>
                                              <a:dgm id="{541928A3-CEA9-479F-BEF7-FF33A7D1445A}"/>
                                            </p:graphicEl>
                                          </p:spTgt>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8">
                                            <p:graphicEl>
                                              <a:dgm id="{5ED25D17-7BE2-4733-9E91-06742F80C787}"/>
                                            </p:graphicEl>
                                          </p:spTgt>
                                        </p:tgtEl>
                                        <p:attrNameLst>
                                          <p:attrName>style.visibility</p:attrName>
                                        </p:attrNameLst>
                                      </p:cBhvr>
                                      <p:to>
                                        <p:strVal val="visible"/>
                                      </p:to>
                                    </p:set>
                                    <p:animEffect transition="in" filter="fade">
                                      <p:cBhvr>
                                        <p:cTn id="50" dur="1000"/>
                                        <p:tgtEl>
                                          <p:spTgt spid="8">
                                            <p:graphicEl>
                                              <a:dgm id="{5ED25D17-7BE2-4733-9E91-06742F80C787}"/>
                                            </p:graphicEl>
                                          </p:spTgt>
                                        </p:tgtEl>
                                      </p:cBhvr>
                                    </p:animEffect>
                                    <p:anim calcmode="lin" valueType="num">
                                      <p:cBhvr>
                                        <p:cTn id="51" dur="1000" fill="hold"/>
                                        <p:tgtEl>
                                          <p:spTgt spid="8">
                                            <p:graphicEl>
                                              <a:dgm id="{5ED25D17-7BE2-4733-9E91-06742F80C787}"/>
                                            </p:graphicEl>
                                          </p:spTgt>
                                        </p:tgtEl>
                                        <p:attrNameLst>
                                          <p:attrName>ppt_x</p:attrName>
                                        </p:attrNameLst>
                                      </p:cBhvr>
                                      <p:tavLst>
                                        <p:tav tm="0">
                                          <p:val>
                                            <p:strVal val="#ppt_x"/>
                                          </p:val>
                                        </p:tav>
                                        <p:tav tm="100000">
                                          <p:val>
                                            <p:strVal val="#ppt_x"/>
                                          </p:val>
                                        </p:tav>
                                      </p:tavLst>
                                    </p:anim>
                                    <p:anim calcmode="lin" valueType="num">
                                      <p:cBhvr>
                                        <p:cTn id="52" dur="1000" fill="hold"/>
                                        <p:tgtEl>
                                          <p:spTgt spid="8">
                                            <p:graphicEl>
                                              <a:dgm id="{5ED25D17-7BE2-4733-9E91-06742F80C787}"/>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Graphic spid="8" grpId="0" uiExpand="1">
        <p:bldSub>
          <a:bldDgm bld="lvl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68021" y="0"/>
            <a:ext cx="7975979" cy="990602"/>
          </a:xfrm>
          <a:prstGeom prst="rect">
            <a:avLst/>
          </a:prstGeom>
          <a:solidFill>
            <a:schemeClr val="bg1">
              <a:alpha val="85000"/>
            </a:schemeClr>
          </a:solidFill>
        </p:spPr>
        <p:txBody>
          <a:bodyPr numCol="2">
            <a:normAutofit fontScale="97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sz="2000" dirty="0" smtClean="0"/>
              <a:t>College of Law, </a:t>
            </a:r>
            <a:r>
              <a:rPr lang="en-US" sz="2000" dirty="0" err="1" smtClean="0"/>
              <a:t>Mustansiriyah</a:t>
            </a:r>
            <a:r>
              <a:rPr lang="en-US" sz="2000" dirty="0" smtClean="0"/>
              <a:t> U.</a:t>
            </a:r>
            <a:br>
              <a:rPr lang="en-US" sz="2000" dirty="0" smtClean="0"/>
            </a:br>
            <a:r>
              <a:rPr lang="en-US" sz="2000" dirty="0" smtClean="0"/>
              <a:t>Second Year Course in legal English</a:t>
            </a:r>
          </a:p>
          <a:p>
            <a:pPr algn="ctr"/>
            <a:r>
              <a:rPr lang="en-US" sz="2000" dirty="0" smtClean="0"/>
              <a:t>2017-2018 </a:t>
            </a:r>
          </a:p>
          <a:p>
            <a:pPr algn="r"/>
            <a:endParaRPr lang="en-US" sz="2000" dirty="0" smtClean="0"/>
          </a:p>
          <a:p>
            <a:pPr algn="r"/>
            <a:endParaRPr lang="en-US" sz="2000" dirty="0"/>
          </a:p>
          <a:p>
            <a:pPr algn="r"/>
            <a:r>
              <a:rPr lang="en-US" sz="2000" dirty="0" smtClean="0"/>
              <a:t>Instructor: Asst. Lect. Rania Adnan Aziz</a:t>
            </a:r>
            <a:endParaRPr lang="ar-IQ" sz="2000" dirty="0"/>
          </a:p>
        </p:txBody>
      </p:sp>
      <p:pic>
        <p:nvPicPr>
          <p:cNvPr id="3" name="Picture 2" descr="ÙÙØºÙ Ø§ÙØ¬Ø§ÙØ¹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1" y="-1"/>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25022" y="1143001"/>
            <a:ext cx="9118978" cy="923330"/>
          </a:xfrm>
          <a:prstGeom prst="rect">
            <a:avLst/>
          </a:prstGeom>
          <a:noFill/>
        </p:spPr>
        <p:txBody>
          <a:bodyPr wrap="square" rtlCol="0">
            <a:spAutoFit/>
          </a:bodyPr>
          <a:lstStyle/>
          <a:p>
            <a:r>
              <a:rPr lang="en-US" dirty="0"/>
              <a:t>Lecture </a:t>
            </a:r>
            <a:r>
              <a:rPr lang="en-US" dirty="0" smtClean="0"/>
              <a:t>02 Part One: Constitutional Law </a:t>
            </a:r>
          </a:p>
          <a:p>
            <a:pPr algn="ctr"/>
            <a:r>
              <a:rPr lang="en-US" dirty="0" smtClean="0"/>
              <a:t>Chapter </a:t>
            </a:r>
            <a:r>
              <a:rPr lang="en-US" dirty="0" smtClean="0"/>
              <a:t>One</a:t>
            </a:r>
          </a:p>
          <a:p>
            <a:pPr algn="ctr"/>
            <a:r>
              <a:rPr lang="en-US" dirty="0" smtClean="0"/>
              <a:t>Nature </a:t>
            </a:r>
            <a:r>
              <a:rPr lang="en-US" dirty="0" smtClean="0"/>
              <a:t>of Constitutional </a:t>
            </a:r>
            <a:r>
              <a:rPr lang="en-US" dirty="0" smtClean="0"/>
              <a:t>Law</a:t>
            </a:r>
            <a:endParaRPr lang="en-US" dirty="0" smtClean="0"/>
          </a:p>
        </p:txBody>
      </p:sp>
      <p:sp>
        <p:nvSpPr>
          <p:cNvPr id="4" name="TextBox 3"/>
          <p:cNvSpPr txBox="1"/>
          <p:nvPr/>
        </p:nvSpPr>
        <p:spPr>
          <a:xfrm>
            <a:off x="196645" y="1978602"/>
            <a:ext cx="8947355" cy="1477328"/>
          </a:xfrm>
          <a:prstGeom prst="rect">
            <a:avLst/>
          </a:prstGeom>
          <a:noFill/>
        </p:spPr>
        <p:txBody>
          <a:bodyPr wrap="square" rtlCol="0">
            <a:spAutoFit/>
          </a:bodyPr>
          <a:lstStyle/>
          <a:p>
            <a:endParaRPr lang="en-US" smtClean="0"/>
          </a:p>
          <a:p>
            <a:r>
              <a:rPr lang="en-US" smtClean="0"/>
              <a:t>One </a:t>
            </a:r>
            <a:r>
              <a:rPr lang="en-US" dirty="0" smtClean="0"/>
              <a:t>of the main characteristics of constitution is its being universal. Nearly every state has its constitution; which maybe of one kind or another. Even though a state may not have a constitution as a single coherent document, there is an aggregate of rules establishing the principles of social and state systems. These rules form a constitution.</a:t>
            </a:r>
          </a:p>
        </p:txBody>
      </p:sp>
      <p:graphicFrame>
        <p:nvGraphicFramePr>
          <p:cNvPr id="5" name="Diagram 4"/>
          <p:cNvGraphicFramePr/>
          <p:nvPr>
            <p:extLst>
              <p:ext uri="{D42A27DB-BD31-4B8C-83A1-F6EECF244321}">
                <p14:modId xmlns:p14="http://schemas.microsoft.com/office/powerpoint/2010/main" val="1607433274"/>
              </p:ext>
            </p:extLst>
          </p:nvPr>
        </p:nvGraphicFramePr>
        <p:xfrm>
          <a:off x="1168021" y="3368202"/>
          <a:ext cx="6528179" cy="24991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12558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A6F2D97F-7ECF-4B2A-B261-CA2174248844}"/>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590D100E-0E32-4F32-9CE0-1B4640AB89F1}"/>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B8B86F49-1BD2-48E5-8C45-90167DE5F6CD}"/>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Graphic spid="5" grpId="0" uiExpand="1">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68021" y="0"/>
            <a:ext cx="7975979" cy="990602"/>
          </a:xfrm>
          <a:prstGeom prst="rect">
            <a:avLst/>
          </a:prstGeom>
          <a:solidFill>
            <a:schemeClr val="bg1">
              <a:alpha val="85000"/>
            </a:schemeClr>
          </a:solidFill>
        </p:spPr>
        <p:txBody>
          <a:bodyPr numCol="2">
            <a:normAutofit fontScale="97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sz="2000" dirty="0" smtClean="0"/>
              <a:t>College of Law, </a:t>
            </a:r>
            <a:r>
              <a:rPr lang="en-US" sz="2000" dirty="0" err="1" smtClean="0"/>
              <a:t>Mustansiriyah</a:t>
            </a:r>
            <a:r>
              <a:rPr lang="en-US" sz="2000" dirty="0" smtClean="0"/>
              <a:t> U.</a:t>
            </a:r>
            <a:br>
              <a:rPr lang="en-US" sz="2000" dirty="0" smtClean="0"/>
            </a:br>
            <a:r>
              <a:rPr lang="en-US" sz="2000" dirty="0" smtClean="0"/>
              <a:t>Second Year Course in legal English</a:t>
            </a:r>
          </a:p>
          <a:p>
            <a:pPr algn="ctr"/>
            <a:r>
              <a:rPr lang="en-US" sz="2000" dirty="0" smtClean="0"/>
              <a:t>2017-2018 </a:t>
            </a:r>
          </a:p>
          <a:p>
            <a:pPr algn="r"/>
            <a:endParaRPr lang="en-US" sz="2000" dirty="0" smtClean="0"/>
          </a:p>
          <a:p>
            <a:pPr algn="r"/>
            <a:endParaRPr lang="en-US" sz="2000" dirty="0"/>
          </a:p>
          <a:p>
            <a:pPr algn="r"/>
            <a:r>
              <a:rPr lang="en-US" sz="2000" dirty="0" smtClean="0"/>
              <a:t>Instructor: Asst. Lect. Rania Adnan Aziz</a:t>
            </a:r>
            <a:endParaRPr lang="ar-IQ" sz="2000" dirty="0"/>
          </a:p>
        </p:txBody>
      </p:sp>
      <p:pic>
        <p:nvPicPr>
          <p:cNvPr id="3" name="Picture 2" descr="ÙÙØºÙ Ø§ÙØ¬Ø§ÙØ¹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1" y="-1"/>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25022" y="1295400"/>
            <a:ext cx="9118978" cy="923330"/>
          </a:xfrm>
          <a:prstGeom prst="rect">
            <a:avLst/>
          </a:prstGeom>
          <a:noFill/>
        </p:spPr>
        <p:txBody>
          <a:bodyPr wrap="square" rtlCol="0">
            <a:spAutoFit/>
          </a:bodyPr>
          <a:lstStyle/>
          <a:p>
            <a:r>
              <a:rPr lang="en-US"/>
              <a:t>Lecture </a:t>
            </a:r>
            <a:r>
              <a:rPr lang="en-US" smtClean="0"/>
              <a:t>02 </a:t>
            </a:r>
            <a:r>
              <a:rPr lang="en-US" dirty="0" smtClean="0"/>
              <a:t>Part One: Constitutional Law </a:t>
            </a:r>
          </a:p>
          <a:p>
            <a:pPr algn="ctr"/>
            <a:r>
              <a:rPr lang="en-US" dirty="0" smtClean="0"/>
              <a:t>Chapter One</a:t>
            </a:r>
          </a:p>
          <a:p>
            <a:pPr algn="ctr"/>
            <a:r>
              <a:rPr lang="en-US" dirty="0" smtClean="0"/>
              <a:t>Nature of Constitutional Law</a:t>
            </a:r>
          </a:p>
        </p:txBody>
      </p:sp>
      <p:sp>
        <p:nvSpPr>
          <p:cNvPr id="4" name="TextBox 3"/>
          <p:cNvSpPr txBox="1"/>
          <p:nvPr/>
        </p:nvSpPr>
        <p:spPr>
          <a:xfrm>
            <a:off x="25021" y="2895600"/>
            <a:ext cx="9042780" cy="2031325"/>
          </a:xfrm>
          <a:prstGeom prst="rect">
            <a:avLst/>
          </a:prstGeom>
          <a:noFill/>
        </p:spPr>
        <p:txBody>
          <a:bodyPr wrap="square" rtlCol="0">
            <a:spAutoFit/>
          </a:bodyPr>
          <a:lstStyle/>
          <a:p>
            <a:r>
              <a:rPr lang="en-US" b="1" dirty="0" smtClean="0"/>
              <a:t>Essence of constitutional rules</a:t>
            </a:r>
          </a:p>
          <a:p>
            <a:endParaRPr lang="en-US" dirty="0"/>
          </a:p>
          <a:p>
            <a:r>
              <a:rPr lang="en-US" dirty="0" smtClean="0"/>
              <a:t>Constitutional rules may be written or unwritten. They are no merely formal legal rules. They reflect the will, interests and aspirations of the dominant social and political forces. Constitutional rules do not operate in vacuum. They are part of the whole socio-political system of a country.</a:t>
            </a:r>
          </a:p>
          <a:p>
            <a:r>
              <a:rPr lang="en-US" dirty="0" smtClean="0"/>
              <a:t>In other words, they should be considered within the context of the political system I which they are set and the politics in which they operate.</a:t>
            </a:r>
            <a:endParaRPr lang="en-US" dirty="0"/>
          </a:p>
        </p:txBody>
      </p:sp>
    </p:spTree>
    <p:extLst>
      <p:ext uri="{BB962C8B-B14F-4D97-AF65-F5344CB8AC3E}">
        <p14:creationId xmlns:p14="http://schemas.microsoft.com/office/powerpoint/2010/main" val="1991785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68021" y="0"/>
            <a:ext cx="7975979" cy="990602"/>
          </a:xfrm>
          <a:prstGeom prst="rect">
            <a:avLst/>
          </a:prstGeom>
          <a:solidFill>
            <a:schemeClr val="bg1">
              <a:alpha val="85000"/>
            </a:schemeClr>
          </a:solidFill>
        </p:spPr>
        <p:txBody>
          <a:bodyPr numCol="2">
            <a:normAutofit fontScale="97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sz="2000" dirty="0" smtClean="0"/>
              <a:t>College of Law, </a:t>
            </a:r>
            <a:r>
              <a:rPr lang="en-US" sz="2000" dirty="0" err="1" smtClean="0"/>
              <a:t>Mustansiriyah</a:t>
            </a:r>
            <a:r>
              <a:rPr lang="en-US" sz="2000" dirty="0" smtClean="0"/>
              <a:t> U.</a:t>
            </a:r>
            <a:br>
              <a:rPr lang="en-US" sz="2000" dirty="0" smtClean="0"/>
            </a:br>
            <a:r>
              <a:rPr lang="en-US" sz="2000" dirty="0" smtClean="0"/>
              <a:t>Second Year Course in legal English</a:t>
            </a:r>
          </a:p>
          <a:p>
            <a:pPr algn="ctr"/>
            <a:r>
              <a:rPr lang="en-US" sz="2000" dirty="0" smtClean="0"/>
              <a:t>2017-2018 </a:t>
            </a:r>
          </a:p>
          <a:p>
            <a:pPr algn="r"/>
            <a:endParaRPr lang="en-US" sz="2000" dirty="0" smtClean="0"/>
          </a:p>
          <a:p>
            <a:pPr algn="r"/>
            <a:endParaRPr lang="en-US" sz="2000" dirty="0"/>
          </a:p>
          <a:p>
            <a:pPr algn="r"/>
            <a:r>
              <a:rPr lang="en-US" sz="2000" dirty="0" smtClean="0"/>
              <a:t>Instructor: Asst. Lect. Rania Adnan Aziz</a:t>
            </a:r>
            <a:endParaRPr lang="ar-IQ" sz="2000" dirty="0"/>
          </a:p>
        </p:txBody>
      </p:sp>
      <p:pic>
        <p:nvPicPr>
          <p:cNvPr id="3" name="Picture 2" descr="ÙÙØºÙ Ø§ÙØ¬Ø§ÙØ¹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1" y="-1"/>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3078" y="1143000"/>
            <a:ext cx="9118978" cy="923330"/>
          </a:xfrm>
          <a:prstGeom prst="rect">
            <a:avLst/>
          </a:prstGeom>
          <a:noFill/>
        </p:spPr>
        <p:txBody>
          <a:bodyPr wrap="square" rtlCol="0">
            <a:spAutoFit/>
          </a:bodyPr>
          <a:lstStyle/>
          <a:p>
            <a:r>
              <a:rPr lang="en-US" dirty="0"/>
              <a:t>Lecture </a:t>
            </a:r>
            <a:r>
              <a:rPr lang="en-US" dirty="0" smtClean="0"/>
              <a:t>02 Part One: Constitutional Law </a:t>
            </a:r>
          </a:p>
          <a:p>
            <a:pPr algn="ctr"/>
            <a:r>
              <a:rPr lang="en-US" dirty="0" smtClean="0"/>
              <a:t>Chapter One</a:t>
            </a:r>
          </a:p>
          <a:p>
            <a:pPr algn="ctr"/>
            <a:r>
              <a:rPr lang="en-US" dirty="0" smtClean="0"/>
              <a:t>Nature of Constitutional Law</a:t>
            </a:r>
          </a:p>
        </p:txBody>
      </p:sp>
      <p:sp>
        <p:nvSpPr>
          <p:cNvPr id="4" name="TextBox 3"/>
          <p:cNvSpPr txBox="1"/>
          <p:nvPr/>
        </p:nvSpPr>
        <p:spPr>
          <a:xfrm>
            <a:off x="101220" y="2286000"/>
            <a:ext cx="9042780" cy="369332"/>
          </a:xfrm>
          <a:prstGeom prst="rect">
            <a:avLst/>
          </a:prstGeom>
          <a:noFill/>
        </p:spPr>
        <p:txBody>
          <a:bodyPr wrap="square" rtlCol="0">
            <a:spAutoFit/>
          </a:bodyPr>
          <a:lstStyle/>
          <a:p>
            <a:pPr algn="ctr"/>
            <a:r>
              <a:rPr lang="en-US" b="1" dirty="0" smtClean="0"/>
              <a:t>Some of the important/new words and terms that appear in this section</a:t>
            </a:r>
          </a:p>
        </p:txBody>
      </p:sp>
      <p:sp>
        <p:nvSpPr>
          <p:cNvPr id="5" name="Cloud 4"/>
          <p:cNvSpPr/>
          <p:nvPr/>
        </p:nvSpPr>
        <p:spPr>
          <a:xfrm>
            <a:off x="3810000" y="4114800"/>
            <a:ext cx="1905000" cy="685800"/>
          </a:xfrm>
          <a:prstGeom prst="cloud">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constitution</a:t>
            </a:r>
            <a:endParaRPr lang="en-US" dirty="0"/>
          </a:p>
        </p:txBody>
      </p:sp>
      <p:sp>
        <p:nvSpPr>
          <p:cNvPr id="8" name="Cloud 7"/>
          <p:cNvSpPr/>
          <p:nvPr/>
        </p:nvSpPr>
        <p:spPr>
          <a:xfrm>
            <a:off x="3554362" y="2819400"/>
            <a:ext cx="1398638" cy="685800"/>
          </a:xfrm>
          <a:prstGeom prst="cloud">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denote</a:t>
            </a:r>
            <a:endParaRPr lang="en-US" dirty="0"/>
          </a:p>
        </p:txBody>
      </p:sp>
      <p:sp>
        <p:nvSpPr>
          <p:cNvPr id="9" name="Cloud 8"/>
          <p:cNvSpPr/>
          <p:nvPr/>
        </p:nvSpPr>
        <p:spPr>
          <a:xfrm>
            <a:off x="1828800" y="3733800"/>
            <a:ext cx="1524000" cy="685800"/>
          </a:xfrm>
          <a:prstGeom prst="cloud">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regulate</a:t>
            </a:r>
            <a:endParaRPr lang="en-US" dirty="0"/>
          </a:p>
        </p:txBody>
      </p:sp>
      <p:sp>
        <p:nvSpPr>
          <p:cNvPr id="10" name="Cloud 9"/>
          <p:cNvSpPr/>
          <p:nvPr/>
        </p:nvSpPr>
        <p:spPr>
          <a:xfrm>
            <a:off x="1039762" y="4648200"/>
            <a:ext cx="1398638" cy="685800"/>
          </a:xfrm>
          <a:prstGeom prst="cloud">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Sanctity</a:t>
            </a:r>
            <a:endParaRPr lang="en-US" dirty="0"/>
          </a:p>
        </p:txBody>
      </p:sp>
      <p:sp>
        <p:nvSpPr>
          <p:cNvPr id="11" name="Cloud 10"/>
          <p:cNvSpPr/>
          <p:nvPr/>
        </p:nvSpPr>
        <p:spPr>
          <a:xfrm>
            <a:off x="685800" y="2895600"/>
            <a:ext cx="1676399" cy="609600"/>
          </a:xfrm>
          <a:prstGeom prst="cloud">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document</a:t>
            </a:r>
            <a:endParaRPr lang="en-US" dirty="0"/>
          </a:p>
        </p:txBody>
      </p:sp>
      <p:sp>
        <p:nvSpPr>
          <p:cNvPr id="12" name="Cloud 11"/>
          <p:cNvSpPr/>
          <p:nvPr/>
        </p:nvSpPr>
        <p:spPr>
          <a:xfrm>
            <a:off x="5562600" y="5105400"/>
            <a:ext cx="1932038" cy="685800"/>
          </a:xfrm>
          <a:prstGeom prst="cloud">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collection</a:t>
            </a:r>
            <a:endParaRPr lang="en-US" dirty="0"/>
          </a:p>
        </p:txBody>
      </p:sp>
      <p:sp>
        <p:nvSpPr>
          <p:cNvPr id="13" name="Cloud 12"/>
          <p:cNvSpPr/>
          <p:nvPr/>
        </p:nvSpPr>
        <p:spPr>
          <a:xfrm>
            <a:off x="101220" y="5562600"/>
            <a:ext cx="1983219" cy="685800"/>
          </a:xfrm>
          <a:prstGeom prst="cloud">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framework</a:t>
            </a:r>
            <a:endParaRPr lang="en-US" dirty="0"/>
          </a:p>
        </p:txBody>
      </p:sp>
      <p:sp>
        <p:nvSpPr>
          <p:cNvPr id="14" name="Cloud 13"/>
          <p:cNvSpPr/>
          <p:nvPr/>
        </p:nvSpPr>
        <p:spPr>
          <a:xfrm>
            <a:off x="5715000" y="3109438"/>
            <a:ext cx="2171698" cy="685800"/>
          </a:xfrm>
          <a:prstGeom prst="cloud">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fundamental</a:t>
            </a:r>
            <a:endParaRPr lang="en-US" dirty="0"/>
          </a:p>
        </p:txBody>
      </p:sp>
      <p:sp>
        <p:nvSpPr>
          <p:cNvPr id="15" name="Cloud 14"/>
          <p:cNvSpPr/>
          <p:nvPr/>
        </p:nvSpPr>
        <p:spPr>
          <a:xfrm>
            <a:off x="6449962" y="3886200"/>
            <a:ext cx="2084438" cy="685800"/>
          </a:xfrm>
          <a:prstGeom prst="cloud">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phenomenon</a:t>
            </a:r>
            <a:endParaRPr lang="en-US" dirty="0"/>
          </a:p>
        </p:txBody>
      </p:sp>
      <p:sp>
        <p:nvSpPr>
          <p:cNvPr id="16" name="Cloud 15"/>
          <p:cNvSpPr/>
          <p:nvPr/>
        </p:nvSpPr>
        <p:spPr>
          <a:xfrm>
            <a:off x="2879623" y="5333999"/>
            <a:ext cx="1876733" cy="695922"/>
          </a:xfrm>
          <a:prstGeom prst="cloud">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aggregate</a:t>
            </a:r>
            <a:endParaRPr lang="en-US" dirty="0"/>
          </a:p>
        </p:txBody>
      </p:sp>
    </p:spTree>
    <p:extLst>
      <p:ext uri="{BB962C8B-B14F-4D97-AF65-F5344CB8AC3E}">
        <p14:creationId xmlns:p14="http://schemas.microsoft.com/office/powerpoint/2010/main" val="2990462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circle(in)">
                                      <p:cBhvr>
                                        <p:cTn id="11" dur="2000"/>
                                        <p:tgtEl>
                                          <p:spTgt spid="16"/>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circle(in)">
                                      <p:cBhvr>
                                        <p:cTn id="16" dur="20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circle(in)">
                                      <p:cBhvr>
                                        <p:cTn id="21" dur="20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circle(in)">
                                      <p:cBhvr>
                                        <p:cTn id="26" dur="2000"/>
                                        <p:tgtEl>
                                          <p:spTgt spid="14"/>
                                        </p:tgtEl>
                                      </p:cBhvr>
                                    </p:animEffec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circle(in)">
                                      <p:cBhvr>
                                        <p:cTn id="31" dur="2000"/>
                                        <p:tgtEl>
                                          <p:spTgt spid="15"/>
                                        </p:tgtEl>
                                      </p:cBhvr>
                                    </p:animEffect>
                                  </p:childTnLst>
                                </p:cTn>
                              </p:par>
                            </p:childTnLst>
                          </p:cTn>
                        </p:par>
                      </p:childTnLst>
                    </p:cTn>
                  </p:par>
                  <p:par>
                    <p:cTn id="32" fill="hold">
                      <p:stCondLst>
                        <p:cond delay="indefinite"/>
                      </p:stCondLst>
                      <p:childTnLst>
                        <p:par>
                          <p:cTn id="33" fill="hold">
                            <p:stCondLst>
                              <p:cond delay="0"/>
                            </p:stCondLst>
                            <p:childTnLst>
                              <p:par>
                                <p:cTn id="34" presetID="6" presetClass="entr" presetSubtype="16" fill="hold" grpId="0"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circle(in)">
                                      <p:cBhvr>
                                        <p:cTn id="36" dur="2000"/>
                                        <p:tgtEl>
                                          <p:spTgt spid="5"/>
                                        </p:tgtEl>
                                      </p:cBhvr>
                                    </p:animEffect>
                                  </p:childTnLst>
                                </p:cTn>
                              </p:par>
                            </p:childTnLst>
                          </p:cTn>
                        </p:par>
                      </p:childTnLst>
                    </p:cTn>
                  </p:par>
                  <p:par>
                    <p:cTn id="37" fill="hold">
                      <p:stCondLst>
                        <p:cond delay="indefinite"/>
                      </p:stCondLst>
                      <p:childTnLst>
                        <p:par>
                          <p:cTn id="38" fill="hold">
                            <p:stCondLst>
                              <p:cond delay="0"/>
                            </p:stCondLst>
                            <p:childTnLst>
                              <p:par>
                                <p:cTn id="39" presetID="6" presetClass="entr" presetSubtype="16"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circle(in)">
                                      <p:cBhvr>
                                        <p:cTn id="41" dur="2000"/>
                                        <p:tgtEl>
                                          <p:spTgt spid="9"/>
                                        </p:tgtEl>
                                      </p:cBhvr>
                                    </p:animEffect>
                                  </p:childTnLst>
                                </p:cTn>
                              </p:par>
                            </p:childTnLst>
                          </p:cTn>
                        </p:par>
                      </p:childTnLst>
                    </p:cTn>
                  </p:par>
                  <p:par>
                    <p:cTn id="42" fill="hold">
                      <p:stCondLst>
                        <p:cond delay="indefinite"/>
                      </p:stCondLst>
                      <p:childTnLst>
                        <p:par>
                          <p:cTn id="43" fill="hold">
                            <p:stCondLst>
                              <p:cond delay="0"/>
                            </p:stCondLst>
                            <p:childTnLst>
                              <p:par>
                                <p:cTn id="44" presetID="6" presetClass="entr" presetSubtype="16" fill="hold" grpId="0" nodeType="click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circle(in)">
                                      <p:cBhvr>
                                        <p:cTn id="46" dur="2000"/>
                                        <p:tgtEl>
                                          <p:spTgt spid="10"/>
                                        </p:tgtEl>
                                      </p:cBhvr>
                                    </p:animEffect>
                                  </p:childTnLst>
                                </p:cTn>
                              </p:par>
                            </p:childTnLst>
                          </p:cTn>
                        </p:par>
                      </p:childTnLst>
                    </p:cTn>
                  </p:par>
                  <p:par>
                    <p:cTn id="47" fill="hold">
                      <p:stCondLst>
                        <p:cond delay="indefinite"/>
                      </p:stCondLst>
                      <p:childTnLst>
                        <p:par>
                          <p:cTn id="48" fill="hold">
                            <p:stCondLst>
                              <p:cond delay="0"/>
                            </p:stCondLst>
                            <p:childTnLst>
                              <p:par>
                                <p:cTn id="49" presetID="6" presetClass="entr" presetSubtype="16"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circle(in)">
                                      <p:cBhvr>
                                        <p:cTn id="51" dur="2000"/>
                                        <p:tgtEl>
                                          <p:spTgt spid="13"/>
                                        </p:tgtEl>
                                      </p:cBhvr>
                                    </p:animEffect>
                                  </p:childTnLst>
                                </p:cTn>
                              </p:par>
                            </p:childTnLst>
                          </p:cTn>
                        </p:par>
                      </p:childTnLst>
                    </p:cTn>
                  </p:par>
                  <p:par>
                    <p:cTn id="52" fill="hold">
                      <p:stCondLst>
                        <p:cond delay="indefinite"/>
                      </p:stCondLst>
                      <p:childTnLst>
                        <p:par>
                          <p:cTn id="53" fill="hold">
                            <p:stCondLst>
                              <p:cond delay="0"/>
                            </p:stCondLst>
                            <p:childTnLst>
                              <p:par>
                                <p:cTn id="54" presetID="6" presetClass="entr" presetSubtype="16" fill="hold" grpId="0" nodeType="click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circle(in)">
                                      <p:cBhvr>
                                        <p:cTn id="56"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8" grpId="0" animBg="1"/>
      <p:bldP spid="9" grpId="0" animBg="1"/>
      <p:bldP spid="10" grpId="0" animBg="1"/>
      <p:bldP spid="11" grpId="0" animBg="1"/>
      <p:bldP spid="12" grpId="0" animBg="1"/>
      <p:bldP spid="13" grpId="0" animBg="1"/>
      <p:bldP spid="14" grpId="0" animBg="1"/>
      <p:bldP spid="15" grpId="0" animBg="1"/>
      <p:bldP spid="16"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430</TotalTime>
  <Words>414</Words>
  <Application>Microsoft Office PowerPoint</Application>
  <PresentationFormat>On-screen Show (4:3)</PresentationFormat>
  <Paragraphs>87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Tw Cen MT</vt:lpstr>
      <vt:lpstr>Tw Cen MT Condensed</vt:lpstr>
      <vt:lpstr>Wingdings</vt:lpstr>
      <vt:lpstr>Wingdings 3</vt:lpstr>
      <vt:lpstr>Integral</vt:lpstr>
      <vt:lpstr> College of Law, Mustansiriyah U.    Second Year Course in legal English   2017-2018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of Law, Al-Mustansiriyah U. Course in: Mercantile Contracts  Fourth Year 2016-2017</dc:title>
  <dc:creator>Mein hp</dc:creator>
  <cp:lastModifiedBy>rania arts</cp:lastModifiedBy>
  <cp:revision>256</cp:revision>
  <dcterms:created xsi:type="dcterms:W3CDTF">2006-08-16T00:00:00Z</dcterms:created>
  <dcterms:modified xsi:type="dcterms:W3CDTF">2018-10-21T17:10:46Z</dcterms:modified>
</cp:coreProperties>
</file>