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6D2F40B-1378-4175-99A4-B99B157C6FAA}" type="datetimeFigureOut">
              <a:rPr lang="ar-IQ" smtClean="0"/>
              <a:t>28/08/1439</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2D4212B-4ED9-4AF6-BD35-0E6EFB33E095}"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6D2F40B-1378-4175-99A4-B99B157C6FAA}"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2D4212B-4ED9-4AF6-BD35-0E6EFB33E09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6D2F40B-1378-4175-99A4-B99B157C6FAA}"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2D4212B-4ED9-4AF6-BD35-0E6EFB33E09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6D2F40B-1378-4175-99A4-B99B157C6FAA}"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2D4212B-4ED9-4AF6-BD35-0E6EFB33E09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6D2F40B-1378-4175-99A4-B99B157C6FAA}"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2D4212B-4ED9-4AF6-BD35-0E6EFB33E095}"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D6D2F40B-1378-4175-99A4-B99B157C6FAA}" type="datetimeFigureOut">
              <a:rPr lang="ar-IQ" smtClean="0"/>
              <a:t>28/08/1439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2D4212B-4ED9-4AF6-BD35-0E6EFB33E095}"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D6D2F40B-1378-4175-99A4-B99B157C6FAA}" type="datetimeFigureOut">
              <a:rPr lang="ar-IQ" smtClean="0"/>
              <a:t>28/08/1439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2D4212B-4ED9-4AF6-BD35-0E6EFB33E095}"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D6D2F40B-1378-4175-99A4-B99B157C6FAA}" type="datetimeFigureOut">
              <a:rPr lang="ar-IQ" smtClean="0"/>
              <a:t>28/08/1439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2D4212B-4ED9-4AF6-BD35-0E6EFB33E09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D2F40B-1378-4175-99A4-B99B157C6FAA}" type="datetimeFigureOut">
              <a:rPr lang="ar-IQ" smtClean="0"/>
              <a:t>28/08/1439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2D4212B-4ED9-4AF6-BD35-0E6EFB33E09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6D2F40B-1378-4175-99A4-B99B157C6FAA}" type="datetimeFigureOut">
              <a:rPr lang="ar-IQ" smtClean="0"/>
              <a:t>28/08/1439</a:t>
            </a:fld>
            <a:endParaRPr lang="ar-IQ"/>
          </a:p>
        </p:txBody>
      </p:sp>
      <p:sp>
        <p:nvSpPr>
          <p:cNvPr id="7" name="Slide Number Placeholder 6"/>
          <p:cNvSpPr>
            <a:spLocks noGrp="1"/>
          </p:cNvSpPr>
          <p:nvPr>
            <p:ph type="sldNum" sz="quarter" idx="12"/>
          </p:nvPr>
        </p:nvSpPr>
        <p:spPr/>
        <p:txBody>
          <a:bodyPr/>
          <a:lstStyle/>
          <a:p>
            <a:fld id="{F2D4212B-4ED9-4AF6-BD35-0E6EFB33E095}"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6D2F40B-1378-4175-99A4-B99B157C6FAA}" type="datetimeFigureOut">
              <a:rPr lang="ar-IQ" smtClean="0"/>
              <a:t>28/08/1439</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F2D4212B-4ED9-4AF6-BD35-0E6EFB33E095}"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6D2F40B-1378-4175-99A4-B99B157C6FAA}" type="datetimeFigureOut">
              <a:rPr lang="ar-IQ" smtClean="0"/>
              <a:t>28/08/1439</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2D4212B-4ED9-4AF6-BD35-0E6EFB33E095}"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ar-IQ" sz="2000" smtClean="0"/>
              <a:t>المحاضرة الاثني </a:t>
            </a:r>
            <a:r>
              <a:rPr lang="ar-IQ" sz="2000" dirty="0" smtClean="0"/>
              <a:t>عشر </a:t>
            </a:r>
            <a:br>
              <a:rPr lang="ar-IQ" sz="2000" dirty="0" smtClean="0"/>
            </a:br>
            <a:r>
              <a:rPr lang="ar-IQ" sz="2000" dirty="0" smtClean="0"/>
              <a:t>اصول الفقه / المرحلة الرابعة</a:t>
            </a:r>
            <a:endParaRPr lang="ar-IQ" sz="2000" dirty="0"/>
          </a:p>
        </p:txBody>
      </p:sp>
      <p:sp>
        <p:nvSpPr>
          <p:cNvPr id="5" name="عنصر نائب للمحتوى 4"/>
          <p:cNvSpPr>
            <a:spLocks noGrp="1"/>
          </p:cNvSpPr>
          <p:nvPr>
            <p:ph idx="1"/>
          </p:nvPr>
        </p:nvSpPr>
        <p:spPr/>
        <p:txBody>
          <a:bodyPr>
            <a:normAutofit fontScale="92500" lnSpcReduction="20000"/>
          </a:bodyPr>
          <a:lstStyle/>
          <a:p>
            <a:r>
              <a:rPr lang="ar-IQ" dirty="0"/>
              <a:t> </a:t>
            </a:r>
            <a:r>
              <a:rPr lang="ar-IQ" sz="2000" dirty="0" smtClean="0"/>
              <a:t>الاستحسان اختلف </a:t>
            </a:r>
            <a:r>
              <a:rPr lang="ar-IQ" sz="2000" dirty="0"/>
              <a:t>الأصوليون في تعريف الاستحسان فقال بعضهم: إنه دليل </a:t>
            </a:r>
            <a:r>
              <a:rPr lang="ar-IQ" sz="2000" dirty="0" err="1"/>
              <a:t>ينقدح</a:t>
            </a:r>
            <a:r>
              <a:rPr lang="ar-IQ" sz="2000" dirty="0"/>
              <a:t> في نفس المجتهد، وتقصر عنه عبارته</a:t>
            </a:r>
            <a:r>
              <a:rPr lang="ar-IQ" sz="2000" dirty="0" smtClean="0"/>
              <a:t>. وقال </a:t>
            </a:r>
            <a:r>
              <a:rPr lang="ar-IQ" sz="2000" dirty="0"/>
              <a:t>آخرون: هو العدول عن موجب قياس إلى قياس أقوى منه، أو هو تخصيص قياس بدليل أقوى منه</a:t>
            </a:r>
            <a:r>
              <a:rPr lang="ar-IQ" sz="2000" dirty="0" smtClean="0"/>
              <a:t>. وقيل</a:t>
            </a:r>
            <a:r>
              <a:rPr lang="ar-IQ" sz="2000" dirty="0"/>
              <a:t>: هو العمل بأقوى الدليلين، أو الأخذ بمصلحة جزئية في مقابلة دليل كلى</a:t>
            </a:r>
            <a:r>
              <a:rPr lang="ar-IQ" sz="2000" dirty="0" smtClean="0"/>
              <a:t>.</a:t>
            </a:r>
          </a:p>
          <a:p>
            <a:r>
              <a:rPr lang="ar-IQ" sz="2000" dirty="0" smtClean="0"/>
              <a:t>سد الذرائع </a:t>
            </a:r>
            <a:r>
              <a:rPr lang="ar-IQ" sz="2000" dirty="0"/>
              <a:t>وقاعدة سد الذرائع تقوم على المقاصد والمصالح، فهي تقوم على أساس أن الشارع ما شرع أحكامه إلا لتحقيق مقاصدها من جلب المصالح ودرء المفاسد، فإذا أصبحت أحكامه تستعمل ذريعة لغير ما شرعت له، ويتوسل بها إلى خلاف مقاصدها الحقيقية، فإن الشرع لا يُقرُّ إفساد أحكامه وتعطيل مقاصده. </a:t>
            </a:r>
            <a:r>
              <a:rPr lang="ar-IQ" sz="2000" dirty="0" smtClean="0"/>
              <a:t/>
            </a:r>
            <a:br>
              <a:rPr lang="ar-IQ" sz="2000" dirty="0" smtClean="0"/>
            </a:br>
            <a:r>
              <a:rPr lang="ar-IQ" sz="2000" dirty="0" smtClean="0"/>
              <a:t> الاستصحاب التمسك </a:t>
            </a:r>
            <a:r>
              <a:rPr lang="ar-IQ" sz="2000" dirty="0"/>
              <a:t>بالحكم الثابت شرعاً أو عقلاً في الماضي للعلم أو الظن بانتفاء الدليل الشرعي المغير )</a:t>
            </a:r>
            <a:r>
              <a:rPr lang="ar-IQ" sz="2000" dirty="0" smtClean="0"/>
              <a:t/>
            </a:r>
            <a:br>
              <a:rPr lang="ar-IQ" sz="2000" dirty="0" smtClean="0"/>
            </a:br>
            <a:endParaRPr lang="ar-IQ" sz="2000" dirty="0"/>
          </a:p>
        </p:txBody>
      </p:sp>
    </p:spTree>
    <p:extLst>
      <p:ext uri="{BB962C8B-B14F-4D97-AF65-F5344CB8AC3E}">
        <p14:creationId xmlns:p14="http://schemas.microsoft.com/office/powerpoint/2010/main" val="2695518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TotalTime>
  <Words>3</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أوستن</vt:lpstr>
      <vt:lpstr>المحاضرة الاثني عشر  اصول الفقه / المرحلة الرابعة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الاثنى عشر  اصول الفقه / المرحلة الرابعة</dc:title>
  <dc:creator>abraj2017</dc:creator>
  <cp:lastModifiedBy>abraj2017</cp:lastModifiedBy>
  <cp:revision>2</cp:revision>
  <dcterms:created xsi:type="dcterms:W3CDTF">2018-05-13T20:47:05Z</dcterms:created>
  <dcterms:modified xsi:type="dcterms:W3CDTF">2018-05-13T20:53:08Z</dcterms:modified>
</cp:coreProperties>
</file>