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DB228AE-B2AB-4567-AD9B-399269B3BC2D}"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E750AFC-C8F1-45A8-9A30-B17D71B987CF}"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B228AE-B2AB-4567-AD9B-399269B3BC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DB228AE-B2AB-4567-AD9B-399269B3BC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DB228AE-B2AB-4567-AD9B-399269B3BC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DB228AE-B2AB-4567-AD9B-399269B3BC2D}"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DB228AE-B2AB-4567-AD9B-399269B3BC2D}"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E750AFC-C8F1-45A8-9A30-B17D71B987CF}"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DB228AE-B2AB-4567-AD9B-399269B3BC2D}"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DB228AE-B2AB-4567-AD9B-399269B3BC2D}"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228AE-B2AB-4567-AD9B-399269B3BC2D}"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DB228AE-B2AB-4567-AD9B-399269B3BC2D}"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0E750AFC-C8F1-45A8-9A30-B17D71B987CF}"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DB228AE-B2AB-4567-AD9B-399269B3BC2D}"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0E750AFC-C8F1-45A8-9A30-B17D71B987CF}"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DB228AE-B2AB-4567-AD9B-399269B3BC2D}"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E750AFC-C8F1-45A8-9A30-B17D71B987C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r.wikipedia.org/wiki/%D8%A3%D9%85%D8%B1" TargetMode="External"/><Relationship Id="rId7" Type="http://schemas.openxmlformats.org/officeDocument/2006/relationships/hyperlink" Target="https://ar.wikipedia.org/wiki/%D9%88%D8%A7%D8%AC%D8%A8_%D8%B4%D8%B1%D8%B9%D9%8A" TargetMode="External"/><Relationship Id="rId2" Type="http://schemas.openxmlformats.org/officeDocument/2006/relationships/hyperlink" Target="https://ar.wikipedia.org/wiki/%D8%A3%D8%AF%D9%84%D8%A9_%D8%A7%D9%84%D9%81%D9%82%D9%87#cite_note-5" TargetMode="External"/><Relationship Id="rId1" Type="http://schemas.openxmlformats.org/officeDocument/2006/relationships/slideLayout" Target="../slideLayouts/slideLayout2.xml"/><Relationship Id="rId6" Type="http://schemas.openxmlformats.org/officeDocument/2006/relationships/hyperlink" Target="https://ar.wikipedia.org/wiki/%D8%B5%D9%84%D8%A7%D8%A9_%D8%A7%D9%84%D8%B9%D9%8A%D8%AF%D9%8A%D9%86" TargetMode="External"/><Relationship Id="rId5" Type="http://schemas.openxmlformats.org/officeDocument/2006/relationships/hyperlink" Target="https://ar.wikipedia.org/wiki/%D9%81%D8%B1%D8%B6" TargetMode="External"/><Relationship Id="rId4" Type="http://schemas.openxmlformats.org/officeDocument/2006/relationships/hyperlink" Target="https://ar.wikipedia.org/wiki/%D9%85%D8%A8%D8%A7%D8%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dirty="0" smtClean="0"/>
              <a:t>المحاضرة السادسة عشر </a:t>
            </a:r>
            <a:br>
              <a:rPr lang="ar-IQ" sz="2000" dirty="0" smtClean="0"/>
            </a:br>
            <a:r>
              <a:rPr lang="ar-IQ" sz="2000" dirty="0" smtClean="0"/>
              <a:t>اصول الفقه / المرحلة الرابعة</a:t>
            </a:r>
            <a:endParaRPr lang="ar-IQ" sz="2000" dirty="0"/>
          </a:p>
        </p:txBody>
      </p:sp>
      <p:sp>
        <p:nvSpPr>
          <p:cNvPr id="5" name="عنصر نائب للمحتوى 4"/>
          <p:cNvSpPr>
            <a:spLocks noGrp="1"/>
          </p:cNvSpPr>
          <p:nvPr>
            <p:ph idx="1"/>
          </p:nvPr>
        </p:nvSpPr>
        <p:spPr/>
        <p:txBody>
          <a:bodyPr>
            <a:normAutofit fontScale="77500" lnSpcReduction="20000"/>
          </a:bodyPr>
          <a:lstStyle/>
          <a:p>
            <a:r>
              <a:rPr lang="ar-IQ" sz="1600" dirty="0" smtClean="0"/>
              <a:t>الإجماع </a:t>
            </a:r>
            <a:r>
              <a:rPr lang="ar-IQ" sz="1600" dirty="0"/>
              <a:t>هو الأصل الثالث من أصول الفقه ويطلق في اللغة على أحد معنيين هما: التصميم على الأمر والعزم على فعله وإمضائه، ومنه قوله تعالى على لسان نوح: ﴿فأجمعوا أمركم وشركائكم..﴾ الآية. وقوله تعالى في شأن أخوة يوسف:﴿وما كنت لديهم إذ أجمعوا أمرهم وهم يمكرون﴾ ومنه قول الرسول: «من لم يُجمع الصيام قبل الفجر فلا صيام له».</a:t>
            </a:r>
            <a:r>
              <a:rPr lang="ar-IQ" sz="1600" baseline="30000" dirty="0">
                <a:hlinkClick r:id="rId2"/>
              </a:rPr>
              <a:t>[5]</a:t>
            </a:r>
            <a:r>
              <a:rPr lang="ar-IQ" sz="1600" dirty="0"/>
              <a:t> ومن معانيه التواطؤ والاتفاق فيقال: أجمع الناس على كذا أي اتفقوا عليه</a:t>
            </a:r>
            <a:r>
              <a:rPr lang="ar-IQ" sz="1600" dirty="0" smtClean="0"/>
              <a:t>.</a:t>
            </a:r>
          </a:p>
          <a:p>
            <a:r>
              <a:rPr lang="ar-IQ" sz="1600" dirty="0"/>
              <a:t>كون الإجماع على حكم شرعي في حادثة لم يرد نص صريح من الكتاب والسنة بخصوصها، ويلزم في حصول الإجماع غياب النص باطراد، ومن الإجماع ما لا يتعلق بغياب النص بل يكون بمعنى: الإجماع على دلالة النص، مثل قول الله تعالى: ﴿وإذا حللتم فاصطادوا﴾ فظاهر </a:t>
            </a:r>
            <a:r>
              <a:rPr lang="ar-IQ" sz="1600" dirty="0">
                <a:hlinkClick r:id="rId3" tooltip="أمر"/>
              </a:rPr>
              <a:t>الأمر</a:t>
            </a:r>
            <a:r>
              <a:rPr lang="ar-IQ" sz="1600" dirty="0"/>
              <a:t> الوجوب لكن انعقد الإجماع على أن دلاة النهي في هذا النص تقتضي الإباحة، فالاصطياد بعد التحلل من </a:t>
            </a:r>
            <a:r>
              <a:rPr lang="ar-IQ" sz="1600" dirty="0">
                <a:hlinkClick r:id="rId4" tooltip="مباح"/>
              </a:rPr>
              <a:t>المباحات</a:t>
            </a:r>
            <a:r>
              <a:rPr lang="ar-IQ" sz="1600" dirty="0"/>
              <a:t>، لا من الواجبات، فهذا الإجماع على خلاف ظاهر النص، وقد يكون الإجماع على دلالة النص، بمقتضى الظاهر.</a:t>
            </a:r>
            <a:r>
              <a:rPr lang="ar-IQ" sz="1600" dirty="0" smtClean="0"/>
              <a:t/>
            </a:r>
            <a:br>
              <a:rPr lang="ar-IQ" sz="1600" dirty="0" smtClean="0"/>
            </a:br>
            <a:r>
              <a:rPr lang="ar-IQ" sz="1600" dirty="0"/>
              <a:t>وفائدة الإجماع مع وجود النص: أن النص دليل نقلي، ولا يكون حجة إلا بنقل صحيح، فإذا كان النص قطعي الثبوت؛ لا يلزم منه أن يكون قطعي الدلالة على ظاهره كالأمر بالصيد بعد التحلل، وإذا دل النص على حكم؛ فدلالته إما أن تكون قطعية، وإما غير قطعية، فقطعي الدلالة هو الذي انعقد الإجماع على دلالته على حكم مخصوص متفق عليه، مثل: </a:t>
            </a:r>
            <a:r>
              <a:rPr lang="ar-IQ" sz="1600" dirty="0">
                <a:hlinkClick r:id="rId5" tooltip="فرض"/>
              </a:rPr>
              <a:t>فرض</a:t>
            </a:r>
            <a:r>
              <a:rPr lang="ar-IQ" sz="1600" dirty="0"/>
              <a:t> الزكاة، فعلماء الفقه يعبرون بالقول: «والزكاة مفروضة بالكتاب والسنة والإجماع»، أو: «والأصل في وجوبها قبل الإجماع: نصوص الكتاب والسنة». وأما النص غير قطعي الدلالة؛ فهو الذي لا تكون دلالته على المقصود منه أمرا متفقا عليه مثل قول الله تعالى: ﴿فصل لربك وانحر﴾، أي: (</a:t>
            </a:r>
            <a:r>
              <a:rPr lang="ar-IQ" sz="1600" dirty="0">
                <a:hlinkClick r:id="rId6" tooltip="صلاة العيدين"/>
              </a:rPr>
              <a:t>صلاة العيد</a:t>
            </a:r>
            <a:r>
              <a:rPr lang="ar-IQ" sz="1600" dirty="0"/>
              <a:t>) فظاهر الأمر يقتضي الوجوب، لكن دلالته </a:t>
            </a:r>
            <a:r>
              <a:rPr lang="ar-IQ" sz="1600" dirty="0" err="1"/>
              <a:t>على</a:t>
            </a:r>
            <a:r>
              <a:rPr lang="ar-IQ" sz="1600" dirty="0" err="1">
                <a:hlinkClick r:id="rId7" tooltip="واجب شرعي"/>
              </a:rPr>
              <a:t>الوجوب</a:t>
            </a:r>
            <a:r>
              <a:rPr lang="ar-IQ" sz="1600" dirty="0"/>
              <a:t> حكم غير مجمع عليه</a:t>
            </a:r>
            <a:r>
              <a:rPr lang="ar-IQ" dirty="0"/>
              <a:t>.</a:t>
            </a:r>
          </a:p>
        </p:txBody>
      </p:sp>
    </p:spTree>
    <p:extLst>
      <p:ext uri="{BB962C8B-B14F-4D97-AF65-F5344CB8AC3E}">
        <p14:creationId xmlns:p14="http://schemas.microsoft.com/office/powerpoint/2010/main" val="3465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33</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السادسة عشر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عشر  اصول الفقه / المرحلة الرابعة</dc:title>
  <dc:creator>abraj2017</dc:creator>
  <cp:lastModifiedBy>abraj2017</cp:lastModifiedBy>
  <cp:revision>1</cp:revision>
  <dcterms:created xsi:type="dcterms:W3CDTF">2018-05-13T20:18:34Z</dcterms:created>
  <dcterms:modified xsi:type="dcterms:W3CDTF">2018-05-13T20:20:48Z</dcterms:modified>
</cp:coreProperties>
</file>