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2DD78C1-C3D7-48CF-B7C6-A0CAD643A6D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7CD9BC3-95A2-4B2B-847A-7D685566DB8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ukah.net/sharia/0/31232/#_ftn17" TargetMode="External"/><Relationship Id="rId2" Type="http://schemas.openxmlformats.org/officeDocument/2006/relationships/hyperlink" Target="http://www.alukah.net/sharia/0/31232/#_ftn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ukah.net/sharia/0/31232/#_ftn20" TargetMode="External"/><Relationship Id="rId5" Type="http://schemas.openxmlformats.org/officeDocument/2006/relationships/hyperlink" Target="http://www.alukah.net/sharia/0/31232/#_ftn19" TargetMode="External"/><Relationship Id="rId4" Type="http://schemas.openxmlformats.org/officeDocument/2006/relationships/hyperlink" Target="http://www.alukah.net/sharia/0/31232/#_ftn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المحاضرة </a:t>
            </a:r>
            <a:r>
              <a:rPr lang="ar-IQ" sz="2000" smtClean="0"/>
              <a:t>الخامسة  عشر</a:t>
            </a:r>
            <a:r>
              <a:rPr lang="ar-IQ" sz="2000" dirty="0" smtClean="0"/>
              <a:t/>
            </a:r>
            <a:br>
              <a:rPr lang="ar-IQ" sz="2000" dirty="0" smtClean="0"/>
            </a:br>
            <a:r>
              <a:rPr lang="ar-IQ" sz="2000" dirty="0" smtClean="0"/>
              <a:t>اصول الفقه / المرحلة الرابعة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ar-IQ" b="1" dirty="0" smtClean="0"/>
              <a:t>2- السُّنة:</a:t>
            </a:r>
            <a:endParaRPr lang="ar-IQ" dirty="0" smtClean="0"/>
          </a:p>
          <a:p>
            <a:r>
              <a:rPr lang="ar-IQ" dirty="0" smtClean="0"/>
              <a:t>والمراد بها عند الأصوليِّين: ما أُثِر عن النبي - صلَّى الله عليه وسلَّم - من قولٍ، أو فِعْل، أو تقرير</a:t>
            </a:r>
            <a:r>
              <a:rPr lang="ar-IQ" dirty="0" smtClean="0">
                <a:hlinkClick r:id="rId2"/>
              </a:rPr>
              <a:t>[16]</a:t>
            </a:r>
            <a:r>
              <a:rPr lang="ar-IQ" dirty="0" smtClean="0"/>
              <a:t>.</a:t>
            </a:r>
          </a:p>
          <a:p>
            <a:r>
              <a:rPr lang="ar-IQ" dirty="0" smtClean="0"/>
              <a:t>فالقول هو ما نطَق به باللِّسان، أو أمَر بكتابته عنه، ولا يدخل في ذلك القرآنُ؛ لأنَّه ليس من قوله - صلَّى الله عليه وسلَّم.</a:t>
            </a:r>
          </a:p>
          <a:p>
            <a:r>
              <a:rPr lang="ar-IQ" dirty="0" smtClean="0"/>
              <a:t>وجميع ما نُقِل عنه - صلَّى الله عليه وسلَّم - من أقواله وصحَّت نسبتُها إليه، فهي من هذا القبيل، مثل قوله - صلَّى الله عليه وسلَّم - فيما رواه مالك بن </a:t>
            </a:r>
            <a:r>
              <a:rPr lang="ar-IQ" dirty="0" err="1" smtClean="0"/>
              <a:t>الحويرث</a:t>
            </a:r>
            <a:r>
              <a:rPr lang="ar-IQ" dirty="0" smtClean="0"/>
              <a:t>: ((صَلُّوا كما رَأيْتموني أصلِّي))</a:t>
            </a:r>
            <a:r>
              <a:rPr lang="ar-IQ" dirty="0" smtClean="0">
                <a:hlinkClick r:id="rId3"/>
              </a:rPr>
              <a:t>[17]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والمراد بالفعل: ما يُقابل القولَ، ولو كان الفعلُ إشارة، ويدخل في الفعل عمَلُ القلب، والتَّركُ؛ لأنه كَفٌّ للنفس، فمتى نقل عن النبي - صلَّى الله عليه وسلَّم - أنه أراد فعل شيء، كان ذلك من السُّنة الفعلية، وهكذا إذا نقل عنه - صلَّى الله عليه وسلَّم - أنه ترك كذا، كان ذلك من السنة الفعلية، ومن أمثلته: "أن النبي - صلَّى الله عليه وسلَّم - اشترى فرسًا من أعرابيٍ ولَمْ يُشهِد"، كما في حديث عمارة بن خزيمة عن عمِّه</a:t>
            </a:r>
            <a:r>
              <a:rPr lang="ar-IQ" dirty="0" smtClean="0">
                <a:hlinkClick r:id="rId4"/>
              </a:rPr>
              <a:t>[18]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والمراد بالتقرير: أن يَسمع النبيُّ - صلَّى الله عليه وسلَّم - شيئًا يُقال، أو يَرى شيئًا يُفْعَل، فلا يُنْكِره، أو يُحَسِّنُه، أو يَمْدَحه، أو يُسَرُّ به.</a:t>
            </a:r>
          </a:p>
          <a:p>
            <a:r>
              <a:rPr lang="ar-IQ" dirty="0" smtClean="0"/>
              <a:t>ومثاله: حديث عائشة - رضي الله عنها - قالت: إن رسول الله - صلَّى الله عليه وسلَّم - دخل عليَّ مسْرورًا، تبْرق أسارير وجْهه، فقال: ((ألَمْ ترَيْ أن </a:t>
            </a:r>
            <a:r>
              <a:rPr lang="ar-IQ" dirty="0" err="1" smtClean="0"/>
              <a:t>مُجزِّزًا</a:t>
            </a:r>
            <a:r>
              <a:rPr lang="ar-IQ" dirty="0" smtClean="0"/>
              <a:t> نظر آنفًا إلى زيد بن حارثة وأسامةَ بنِ زيدٍ، فقال: هذه الأقدام بَعضُها مِن بعضٍ))</a:t>
            </a:r>
            <a:r>
              <a:rPr lang="ar-IQ" dirty="0" smtClean="0">
                <a:hlinkClick r:id="rId5"/>
              </a:rPr>
              <a:t>[19]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والاحتجاج بالسُّنة متَّفَق عليه بين العلماء، وهي كلُّها - من قولٍ أو فعل أو تقريرٍ - صالحةٌ للاحتجاج بها على ثبوت الأحكام الشرعية؛ لعصمة النبي - صلَّى الله عليه وسلَّم - فيما طريقه التشريع، يقول - تعالى -: ﴿ يَا أَيُّهَا الَّذِينَ آمَنُوا أَطِيعُوا اللَّهَ وَأَطِيعُوا الرَّسُولَ ﴾ [النساء: 59]، ويقول: ﴿ وَمَا كَانَ لِمُؤْمِنٍ وَلَا مُؤْمِنَةٍ إِذَا قَضَى اللَّهُ وَرَسُولُهُ أَمْرًا أَنْ يَكُونَ لَهُمُ الْخِيَرَةُ مِنْ أَمْرِهِمْ ﴾ [الأحزاب: 36].</a:t>
            </a:r>
          </a:p>
          <a:p>
            <a:r>
              <a:rPr lang="ar-IQ" dirty="0" smtClean="0"/>
              <a:t>والسُّنَّة تكون مؤكِّدة لما جاء به القرآن، كما تكون مؤسِّسة لحكم سكت عنه القرآن، فتُبيِّنه بيانًا مبتدأً، كما تكون شارحة مفسِّرة لكتاب الله، تبين مراد الله منه، وتقيِّد مطلقه</a:t>
            </a:r>
            <a:r>
              <a:rPr lang="ar-IQ" dirty="0" smtClean="0">
                <a:hlinkClick r:id="rId6"/>
              </a:rPr>
              <a:t>[20]</a:t>
            </a:r>
            <a:r>
              <a:rPr lang="ar-IQ" dirty="0" smtClean="0"/>
              <a:t>.</a:t>
            </a:r>
          </a:p>
          <a:p>
            <a:r>
              <a:rPr lang="ar-IQ" dirty="0" smtClean="0"/>
              <a:t> 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45718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324</Words>
  <Application>Microsoft Office PowerPoint</Application>
  <PresentationFormat>عرض على الشاشة (3:4)‏</PresentationFormat>
  <Paragraphs>11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الخامسة  عشر اصول الفقه / المرحلة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  عشر اصول الفقه / المرحلة الرابعة</dc:title>
  <dc:creator>abraj2017</dc:creator>
  <cp:lastModifiedBy>abraj2017</cp:lastModifiedBy>
  <cp:revision>1</cp:revision>
  <dcterms:created xsi:type="dcterms:W3CDTF">2018-05-13T20:15:41Z</dcterms:created>
  <dcterms:modified xsi:type="dcterms:W3CDTF">2018-05-13T20:17:29Z</dcterms:modified>
</cp:coreProperties>
</file>