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814CBBC-E8FA-46B5-94DE-0960E0DC168F}" type="datetimeFigureOut">
              <a:rPr lang="ar-IQ" smtClean="0"/>
              <a:t>28/08/1439</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71A9425D-9C51-43A4-A8C7-2F9A78E50F95}"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814CBBC-E8FA-46B5-94DE-0960E0DC168F}"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1A9425D-9C51-43A4-A8C7-2F9A78E50F95}"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814CBBC-E8FA-46B5-94DE-0960E0DC168F}"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1A9425D-9C51-43A4-A8C7-2F9A78E50F95}"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814CBBC-E8FA-46B5-94DE-0960E0DC168F}"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1A9425D-9C51-43A4-A8C7-2F9A78E50F95}"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814CBBC-E8FA-46B5-94DE-0960E0DC168F}"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1A9425D-9C51-43A4-A8C7-2F9A78E50F95}"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B814CBBC-E8FA-46B5-94DE-0960E0DC168F}" type="datetimeFigureOut">
              <a:rPr lang="ar-IQ" smtClean="0"/>
              <a:t>28/08/1439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1A9425D-9C51-43A4-A8C7-2F9A78E50F95}"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814CBBC-E8FA-46B5-94DE-0960E0DC168F}" type="datetimeFigureOut">
              <a:rPr lang="ar-IQ" smtClean="0"/>
              <a:t>28/08/1439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71A9425D-9C51-43A4-A8C7-2F9A78E50F95}"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B814CBBC-E8FA-46B5-94DE-0960E0DC168F}" type="datetimeFigureOut">
              <a:rPr lang="ar-IQ" smtClean="0"/>
              <a:t>28/08/1439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71A9425D-9C51-43A4-A8C7-2F9A78E50F95}"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14CBBC-E8FA-46B5-94DE-0960E0DC168F}" type="datetimeFigureOut">
              <a:rPr lang="ar-IQ" smtClean="0"/>
              <a:t>28/08/1439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71A9425D-9C51-43A4-A8C7-2F9A78E50F95}"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814CBBC-E8FA-46B5-94DE-0960E0DC168F}" type="datetimeFigureOut">
              <a:rPr lang="ar-IQ" smtClean="0"/>
              <a:t>28/08/1439</a:t>
            </a:fld>
            <a:endParaRPr lang="ar-IQ"/>
          </a:p>
        </p:txBody>
      </p:sp>
      <p:sp>
        <p:nvSpPr>
          <p:cNvPr id="7" name="Slide Number Placeholder 6"/>
          <p:cNvSpPr>
            <a:spLocks noGrp="1"/>
          </p:cNvSpPr>
          <p:nvPr>
            <p:ph type="sldNum" sz="quarter" idx="12"/>
          </p:nvPr>
        </p:nvSpPr>
        <p:spPr/>
        <p:txBody>
          <a:bodyPr/>
          <a:lstStyle/>
          <a:p>
            <a:fld id="{71A9425D-9C51-43A4-A8C7-2F9A78E50F95}"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814CBBC-E8FA-46B5-94DE-0960E0DC168F}" type="datetimeFigureOut">
              <a:rPr lang="ar-IQ" smtClean="0"/>
              <a:t>28/08/1439</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71A9425D-9C51-43A4-A8C7-2F9A78E50F95}"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814CBBC-E8FA-46B5-94DE-0960E0DC168F}" type="datetimeFigureOut">
              <a:rPr lang="ar-IQ" smtClean="0"/>
              <a:t>28/08/1439</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71A9425D-9C51-43A4-A8C7-2F9A78E50F95}"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fiqh.islammessage.com/NewsDetails.aspx?id=5097#_edn25" TargetMode="External"/><Relationship Id="rId2" Type="http://schemas.openxmlformats.org/officeDocument/2006/relationships/hyperlink" Target="http://fiqh.islammessage.com/NewsDetails.aspx?id=5097#_edn2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a:bodyPr>
          <a:lstStyle/>
          <a:p>
            <a:r>
              <a:rPr lang="ar-IQ" sz="2000" dirty="0" smtClean="0"/>
              <a:t>المحاضرة الحادية عشر</a:t>
            </a:r>
            <a:br>
              <a:rPr lang="ar-IQ" sz="2000" dirty="0" smtClean="0"/>
            </a:br>
            <a:r>
              <a:rPr lang="ar-IQ" sz="2000" dirty="0" smtClean="0"/>
              <a:t>اصول الفقه / المرحلة الرابعة</a:t>
            </a:r>
            <a:endParaRPr lang="ar-IQ" sz="2000" dirty="0"/>
          </a:p>
        </p:txBody>
      </p:sp>
      <p:sp>
        <p:nvSpPr>
          <p:cNvPr id="5" name="عنصر نائب للمحتوى 4"/>
          <p:cNvSpPr>
            <a:spLocks noGrp="1"/>
          </p:cNvSpPr>
          <p:nvPr>
            <p:ph idx="1"/>
          </p:nvPr>
        </p:nvSpPr>
        <p:spPr/>
        <p:txBody>
          <a:bodyPr>
            <a:normAutofit fontScale="70000" lnSpcReduction="20000"/>
          </a:bodyPr>
          <a:lstStyle/>
          <a:p>
            <a:r>
              <a:rPr lang="ar-SA" b="1" dirty="0" smtClean="0"/>
              <a:t>-</a:t>
            </a:r>
            <a:r>
              <a:rPr lang="ar-SA" b="1" dirty="0"/>
              <a:t>دلالة الإيماء أو التنبيه:</a:t>
            </a:r>
            <a:r>
              <a:rPr lang="ar-SA" dirty="0"/>
              <a:t> فهي دلالة اللفظ على لازم مقصود للمشرع، ولكن تتوقف عليه بلاغة الكلام لا صدقه أو صحته عقلاً أو شرعاً.</a:t>
            </a:r>
          </a:p>
          <a:p>
            <a:r>
              <a:rPr lang="ar-SA" b="1" dirty="0"/>
              <a:t>أولاً-</a:t>
            </a:r>
            <a:r>
              <a:rPr lang="ar-SA" dirty="0"/>
              <a:t> وذلك بأن يورد المشرع نصا، يرتب فيه الحكم على وصف بحرف الفاء، فإن هذا الترتيب، أو الاقتران، ينبه أو يومئ إلى ذلك الوصف علة الحكم.</a:t>
            </a:r>
          </a:p>
          <a:p>
            <a:r>
              <a:rPr lang="ar-SA" dirty="0"/>
              <a:t> 1. ففي كلام الله تعالى قوله: </a:t>
            </a:r>
            <a:r>
              <a:rPr lang="ar-SA" b="1" dirty="0"/>
              <a:t>{والسارق والسارقة فاقطعوا أيديهما}</a:t>
            </a:r>
            <a:r>
              <a:rPr lang="ar-SA" dirty="0"/>
              <a:t>، حيث نبهت "الفاء" وأومأت إلى أن العلة في القطع هي السرقة، وحيث أنه لا تصريح على أن وصف السرقة علة لحكم القطع، وسببه الموجب له</a:t>
            </a:r>
            <a:r>
              <a:rPr lang="ar-SA" dirty="0">
                <a:hlinkClick r:id="rId2"/>
              </a:rPr>
              <a:t>[24]</a:t>
            </a:r>
            <a:r>
              <a:rPr lang="ar-SA" dirty="0"/>
              <a:t>.</a:t>
            </a:r>
          </a:p>
          <a:p>
            <a:r>
              <a:rPr lang="ar-SA" dirty="0"/>
              <a:t> 2. وأما في كلام المصطفى صلى الله عليه وسلم: </a:t>
            </a:r>
            <a:r>
              <a:rPr lang="ar-SA" b="1" dirty="0"/>
              <a:t>"من أحي أرضاً ميتة، فهي له"</a:t>
            </a:r>
            <a:r>
              <a:rPr lang="ar-SA" dirty="0"/>
              <a:t>، رتب الشارع هنا اكتساب ملكية الأرض الموات البور، التي لا مالك لها، والخالية من العمران، والزرع، على إحيائها، زراعة أو عمراناً، فأومأ أو نبه هذا الترتيب بحرف "الفاء" إلى أن "الإحياء" هو علة أو سبب كسب ملكية تلك الأرض</a:t>
            </a:r>
            <a:r>
              <a:rPr lang="ar-SA" dirty="0" smtClean="0">
                <a:hlinkClick r:id="rId3"/>
              </a:rPr>
              <a:t>[</a:t>
            </a:r>
            <a:endParaRPr lang="ar-SA" dirty="0"/>
          </a:p>
          <a:p>
            <a:endParaRPr lang="ar-IQ" dirty="0"/>
          </a:p>
        </p:txBody>
      </p:sp>
    </p:spTree>
    <p:extLst>
      <p:ext uri="{BB962C8B-B14F-4D97-AF65-F5344CB8AC3E}">
        <p14:creationId xmlns:p14="http://schemas.microsoft.com/office/powerpoint/2010/main" val="28650166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TotalTime>
  <Words>9</Words>
  <Application>Microsoft Office PowerPoint</Application>
  <PresentationFormat>عرض على الشاشة (3:4)‏</PresentationFormat>
  <Paragraphs>5</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أوستن</vt:lpstr>
      <vt:lpstr>المحاضرة الحادية عشر اصول الفقه / المرحلة الرابعة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الحادية عشر اصول الفقه / المرحلة الرابعة</dc:title>
  <dc:creator>abraj2017</dc:creator>
  <cp:lastModifiedBy>abraj2017</cp:lastModifiedBy>
  <cp:revision>1</cp:revision>
  <dcterms:created xsi:type="dcterms:W3CDTF">2018-05-13T19:58:40Z</dcterms:created>
  <dcterms:modified xsi:type="dcterms:W3CDTF">2018-05-13T19:59:58Z</dcterms:modified>
</cp:coreProperties>
</file>