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4FAA75E-FE69-4F9A-B523-4A2B9EA5CA7F}" type="datetimeFigureOut">
              <a:rPr lang="ar-IQ" smtClean="0"/>
              <a:t>28/08/1439</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B3C3AF4-CB2C-4B7A-840C-CDF97825449D}"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4FAA75E-FE69-4F9A-B523-4A2B9EA5CA7F}"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B3C3AF4-CB2C-4B7A-840C-CDF97825449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4FAA75E-FE69-4F9A-B523-4A2B9EA5CA7F}"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B3C3AF4-CB2C-4B7A-840C-CDF97825449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4FAA75E-FE69-4F9A-B523-4A2B9EA5CA7F}"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B3C3AF4-CB2C-4B7A-840C-CDF97825449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54FAA75E-FE69-4F9A-B523-4A2B9EA5CA7F}"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B3C3AF4-CB2C-4B7A-840C-CDF97825449D}"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54FAA75E-FE69-4F9A-B523-4A2B9EA5CA7F}" type="datetimeFigureOut">
              <a:rPr lang="ar-IQ" smtClean="0"/>
              <a:t>28/08/1439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B3C3AF4-CB2C-4B7A-840C-CDF97825449D}"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54FAA75E-FE69-4F9A-B523-4A2B9EA5CA7F}" type="datetimeFigureOut">
              <a:rPr lang="ar-IQ" smtClean="0"/>
              <a:t>28/08/1439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B3C3AF4-CB2C-4B7A-840C-CDF97825449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54FAA75E-FE69-4F9A-B523-4A2B9EA5CA7F}" type="datetimeFigureOut">
              <a:rPr lang="ar-IQ" smtClean="0"/>
              <a:t>28/08/1439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B3C3AF4-CB2C-4B7A-840C-CDF97825449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AA75E-FE69-4F9A-B523-4A2B9EA5CA7F}" type="datetimeFigureOut">
              <a:rPr lang="ar-IQ" smtClean="0"/>
              <a:t>28/08/1439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B3C3AF4-CB2C-4B7A-840C-CDF97825449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4FAA75E-FE69-4F9A-B523-4A2B9EA5CA7F}" type="datetimeFigureOut">
              <a:rPr lang="ar-IQ" smtClean="0"/>
              <a:t>28/08/1439</a:t>
            </a:fld>
            <a:endParaRPr lang="ar-IQ"/>
          </a:p>
        </p:txBody>
      </p:sp>
      <p:sp>
        <p:nvSpPr>
          <p:cNvPr id="7" name="Slide Number Placeholder 6"/>
          <p:cNvSpPr>
            <a:spLocks noGrp="1"/>
          </p:cNvSpPr>
          <p:nvPr>
            <p:ph type="sldNum" sz="quarter" idx="12"/>
          </p:nvPr>
        </p:nvSpPr>
        <p:spPr/>
        <p:txBody>
          <a:bodyPr/>
          <a:lstStyle/>
          <a:p>
            <a:fld id="{AB3C3AF4-CB2C-4B7A-840C-CDF97825449D}"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4FAA75E-FE69-4F9A-B523-4A2B9EA5CA7F}" type="datetimeFigureOut">
              <a:rPr lang="ar-IQ" smtClean="0"/>
              <a:t>28/08/1439</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AB3C3AF4-CB2C-4B7A-840C-CDF97825449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4FAA75E-FE69-4F9A-B523-4A2B9EA5CA7F}" type="datetimeFigureOut">
              <a:rPr lang="ar-IQ" smtClean="0"/>
              <a:t>28/08/1439</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B3C3AF4-CB2C-4B7A-840C-CDF97825449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IQ" sz="2000" dirty="0" smtClean="0"/>
              <a:t>المحاضرة الثالثة </a:t>
            </a:r>
            <a:br>
              <a:rPr lang="ar-IQ" sz="2000" dirty="0" smtClean="0"/>
            </a:br>
            <a:r>
              <a:rPr lang="ar-IQ" sz="2000" dirty="0" smtClean="0"/>
              <a:t>اصول فقه / المرحلة الرابعة</a:t>
            </a:r>
            <a:endParaRPr lang="ar-IQ" sz="2000" dirty="0"/>
          </a:p>
        </p:txBody>
      </p:sp>
      <p:sp>
        <p:nvSpPr>
          <p:cNvPr id="5" name="عنصر نائب للمحتوى 4"/>
          <p:cNvSpPr>
            <a:spLocks noGrp="1"/>
          </p:cNvSpPr>
          <p:nvPr>
            <p:ph idx="1"/>
          </p:nvPr>
        </p:nvSpPr>
        <p:spPr/>
        <p:txBody>
          <a:bodyPr>
            <a:normAutofit fontScale="62500" lnSpcReduction="20000"/>
          </a:bodyPr>
          <a:lstStyle/>
          <a:p>
            <a:r>
              <a:rPr lang="ar-IQ" b="1" u="sng" dirty="0"/>
              <a:t>عناصر الحكم الشرعي :</a:t>
            </a:r>
            <a:endParaRPr lang="en-US" dirty="0"/>
          </a:p>
          <a:p>
            <a:r>
              <a:rPr lang="ar-IQ" dirty="0"/>
              <a:t>الحكم الشرعي يتوقف وجوده على توافر عناصر ثلاثة وهي الحاكم والمحكوم فيه والمحكوم عليه .</a:t>
            </a:r>
            <a:endParaRPr lang="en-US" dirty="0"/>
          </a:p>
          <a:p>
            <a:r>
              <a:rPr lang="ar-IQ" b="1" u="sng" dirty="0"/>
              <a:t>اولاً : الحاكم</a:t>
            </a:r>
            <a:endParaRPr lang="en-US" dirty="0"/>
          </a:p>
          <a:p>
            <a:r>
              <a:rPr lang="ar-IQ" dirty="0"/>
              <a:t>اجمع علماء المسلمين على ان الحاكم الذي شرع الاحكام هو الله تبارك وتعالى بدليل قوله تعالى (( ان الحكم الا لله يقص الحق وهو خير الفاصلين )) ، فما من تصرف من تصرفات الانسان الا وله حكم خاص من الله عز وجل وهذا الحكم يجب على المكلف البحث عنه ومعرفته وهذا الحكم الالهي ان اصابه المجتهد في اجتهاده فهو مصيب والا فهو خاطئ ولكن في الحالتين له الثواب والاجر من عند الله عز وجل فأن اصاب فله اجران اجر على بذل جهده واجر على اصابته وان اخطأ فله اجر واحد على بذل الجهد وحسن النية طبقاً لقول الرسول (صلى الله عليه واله وسلم ) (( اذا حكم الحاكم فأجتهد ثم اصاب فله اجران واذا حكم فأجتهد ثم اخطأ فله اجر )) </a:t>
            </a:r>
            <a:endParaRPr lang="en-US" dirty="0"/>
          </a:p>
          <a:p>
            <a:r>
              <a:rPr lang="ar-IQ" dirty="0"/>
              <a:t>وكذلك القوانين الوضعية قد تتفق مع الحكم الالهي وقد تختلف فالمشرع القانوني ان كان اهلاً وناوياً ان يتفق حكمه مع الحكم الالهي فأن اصاب فله اجران وان اخطأ فله اجر </a:t>
            </a:r>
          </a:p>
        </p:txBody>
      </p:sp>
    </p:spTree>
    <p:extLst>
      <p:ext uri="{BB962C8B-B14F-4D97-AF65-F5344CB8AC3E}">
        <p14:creationId xmlns:p14="http://schemas.microsoft.com/office/powerpoint/2010/main" val="2931027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0</TotalTime>
  <Words>176</Words>
  <Application>Microsoft Office PowerPoint</Application>
  <PresentationFormat>عرض على الشاشة (3:4)‏</PresentationFormat>
  <Paragraphs>6</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أوستن</vt:lpstr>
      <vt:lpstr>المحاضرة الثالثة  اصول فقه / المرحلة الرابعة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اصول فقه / المرحلة الرابعة</dc:title>
  <dc:creator>abraj2017</dc:creator>
  <cp:lastModifiedBy>abraj2017</cp:lastModifiedBy>
  <cp:revision>1</cp:revision>
  <dcterms:created xsi:type="dcterms:W3CDTF">2018-05-13T19:09:04Z</dcterms:created>
  <dcterms:modified xsi:type="dcterms:W3CDTF">2018-05-13T19:10:04Z</dcterms:modified>
</cp:coreProperties>
</file>