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119A3CE-4A17-465E-9F7C-7D048E19F371}"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F51C804-66C5-4148-A323-AE0020888054}"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119A3CE-4A17-465E-9F7C-7D048E19F37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119A3CE-4A17-465E-9F7C-7D048E19F37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119A3CE-4A17-465E-9F7C-7D048E19F37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119A3CE-4A17-465E-9F7C-7D048E19F371}"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119A3CE-4A17-465E-9F7C-7D048E19F371}"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F51C804-66C5-4148-A323-AE0020888054}"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119A3CE-4A17-465E-9F7C-7D048E19F371}"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119A3CE-4A17-465E-9F7C-7D048E19F371}"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9A3CE-4A17-465E-9F7C-7D048E19F371}"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119A3CE-4A17-465E-9F7C-7D048E19F371}"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1F51C804-66C5-4148-A323-AE0020888054}"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119A3CE-4A17-465E-9F7C-7D048E19F371}"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1F51C804-66C5-4148-A323-AE0020888054}"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119A3CE-4A17-465E-9F7C-7D048E19F371}"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F51C804-66C5-4148-A323-AE002088805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95536" y="-171400"/>
            <a:ext cx="8229600" cy="1143000"/>
          </a:xfrm>
        </p:spPr>
        <p:txBody>
          <a:bodyPr>
            <a:normAutofit/>
          </a:bodyPr>
          <a:lstStyle/>
          <a:p>
            <a:r>
              <a:rPr lang="ar-IQ" sz="2000" dirty="0" smtClean="0"/>
              <a:t>المحاضرة الثانية </a:t>
            </a:r>
            <a:br>
              <a:rPr lang="ar-IQ" sz="2000" dirty="0" smtClean="0"/>
            </a:br>
            <a:r>
              <a:rPr lang="ar-IQ" sz="2000" dirty="0" smtClean="0"/>
              <a:t>اصول فقه / المرحلة الرابعة </a:t>
            </a:r>
            <a:endParaRPr lang="ar-IQ" sz="2000" dirty="0"/>
          </a:p>
        </p:txBody>
      </p:sp>
      <p:sp>
        <p:nvSpPr>
          <p:cNvPr id="5" name="عنصر نائب للمحتوى 4"/>
          <p:cNvSpPr>
            <a:spLocks noGrp="1"/>
          </p:cNvSpPr>
          <p:nvPr>
            <p:ph idx="1"/>
          </p:nvPr>
        </p:nvSpPr>
        <p:spPr/>
        <p:txBody>
          <a:bodyPr>
            <a:normAutofit fontScale="47500" lnSpcReduction="20000"/>
          </a:bodyPr>
          <a:lstStyle/>
          <a:p>
            <a:pPr rtl="0"/>
            <a:r>
              <a:rPr lang="ar-SA" b="1" dirty="0"/>
              <a:t>أقسام الحكم التكليفيّ</a:t>
            </a:r>
            <a:r>
              <a:rPr lang="en-US" b="1" dirty="0"/>
              <a:t/>
            </a:r>
            <a:br>
              <a:rPr lang="en-US" b="1" dirty="0"/>
            </a:br>
            <a:r>
              <a:rPr lang="en-US" b="1" dirty="0"/>
              <a:t/>
            </a:r>
            <a:br>
              <a:rPr lang="en-US" b="1" dirty="0"/>
            </a:br>
            <a:r>
              <a:rPr lang="ar-SA" b="1" dirty="0"/>
              <a:t>ينقسم الحكم التكليفيّ وهو الحكم المتعلّق بأفعال الإنسان والموجّه لها مباشرةً إلى خمسة أقسام</a:t>
            </a:r>
            <a:endParaRPr lang="en-US" dirty="0"/>
          </a:p>
          <a:p>
            <a:pPr rtl="0"/>
            <a:r>
              <a:rPr lang="ar-SA" b="1" dirty="0"/>
              <a:t> </a:t>
            </a:r>
            <a:endParaRPr lang="en-US" dirty="0"/>
          </a:p>
          <a:p>
            <a:pPr rtl="0"/>
            <a:r>
              <a:rPr lang="ar-SA" b="1" dirty="0"/>
              <a:t>1 – الوجوب وهو الحكم الشرعيّ الذي يبعث نحو الشيء الذي تعلّق به بدرجة الإلزام، بشكلٍ لا يسمح الشارع بالمخالفة، نحو وجوب الصلاة، ووجوب الحجّ، ووجوب الصوم</a:t>
            </a:r>
            <a:r>
              <a:rPr lang="en-US" b="1" dirty="0"/>
              <a:t>. </a:t>
            </a:r>
            <a:r>
              <a:rPr lang="ar-IQ" b="1" dirty="0"/>
              <a:t> 2 – الاستحباب </a:t>
            </a:r>
            <a:r>
              <a:rPr lang="ar-SA" b="1" dirty="0"/>
              <a:t>وهو الحكم الشرعيّ الذي يبعث نحو الشيء الذي تعلّق به بدرجة دون الإلزام، لذلك توجد إلى جانبه دائماً رخصةٌ وإجازةٌ من الشارع في مخالفته، نحو استحباب صلاة الليل، واستحباب الصدقة، واستحباب الدعاء في ليالي القدر</a:t>
            </a:r>
            <a:r>
              <a:rPr lang="en-US" b="1" dirty="0"/>
              <a:t>. </a:t>
            </a:r>
            <a:r>
              <a:rPr lang="ar-IQ" b="1" dirty="0"/>
              <a:t>3 – التحريم </a:t>
            </a:r>
            <a:r>
              <a:rPr lang="ar-SA" b="1" dirty="0"/>
              <a:t>وهو الحكم الشرعيّ الناهي والزاجر عن الشيء الذي تعلّق به بدرجة الإلزام، بشكلٍ لا يسمح الشارع بالمخالفة، نحو حرمة الربا، وحرمة الزنى، وحرمة بيع الأسلحة من أعداء الإسلام</a:t>
            </a:r>
            <a:r>
              <a:rPr lang="en-US" b="1" dirty="0"/>
              <a:t>.</a:t>
            </a:r>
            <a:br>
              <a:rPr lang="en-US" b="1" dirty="0"/>
            </a:br>
            <a:r>
              <a:rPr lang="ar-IQ" b="1" dirty="0"/>
              <a:t>4 – الاستكراه </a:t>
            </a:r>
            <a:r>
              <a:rPr lang="ar-SA" b="1" dirty="0"/>
              <a:t>وهو الحكم الشرعيّ الناهي والزاجر عن الشيء الذي تعلّق به بدرجةٍ دون الإلزام، لذلك توجد إلى جانبه دائماً رخصةٌ وإجازةٌ من الشارع في مخالفته، فالكراهة في مجال الزجر كالاستحباب في مجال البعث، كما أنّ الحرمة في مجال الزجر كالوجوب في مجال البعث، ومثاله كراهة النوم بين الطلوعين، وكراهة خلف الوعد</a:t>
            </a:r>
            <a:r>
              <a:rPr lang="en-US" b="1" dirty="0"/>
              <a:t>. </a:t>
            </a:r>
            <a:r>
              <a:rPr lang="ar-IQ" b="1" dirty="0"/>
              <a:t>5 – الاستباحة </a:t>
            </a:r>
            <a:r>
              <a:rPr lang="ar-SA" b="1" dirty="0"/>
              <a:t>وهو الحكم الذي يفسح فيه الشارع المجال للمكلّف ليختار الموقف الذي يريده، حيث يخلو الشيء الذي تعلّق به حكم الإباحة من أيّ نحوٍ من أنحاء الإلزام، ونتيجة ذلك أن يتمتّع المكلّف بالحريّة فله أن يفعل وله أن يترك</a:t>
            </a:r>
            <a:r>
              <a:rPr lang="en-US" b="1" dirty="0"/>
              <a:t>.</a:t>
            </a:r>
            <a:endParaRPr lang="en-US" dirty="0"/>
          </a:p>
          <a:p>
            <a:r>
              <a:rPr lang="en-US" dirty="0"/>
              <a:t> </a:t>
            </a:r>
          </a:p>
          <a:p>
            <a:endParaRPr lang="ar-IQ" dirty="0"/>
          </a:p>
        </p:txBody>
      </p:sp>
    </p:spTree>
    <p:extLst>
      <p:ext uri="{BB962C8B-B14F-4D97-AF65-F5344CB8AC3E}">
        <p14:creationId xmlns:p14="http://schemas.microsoft.com/office/powerpoint/2010/main" val="3892445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5</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الثانية  اصول فقه / المرحلة الرابعة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اصول فقه / المرحلة الرابعة </dc:title>
  <dc:creator>abraj2017</dc:creator>
  <cp:lastModifiedBy>abraj2017</cp:lastModifiedBy>
  <cp:revision>2</cp:revision>
  <dcterms:created xsi:type="dcterms:W3CDTF">2018-05-13T18:54:27Z</dcterms:created>
  <dcterms:modified xsi:type="dcterms:W3CDTF">2018-05-13T18:56:35Z</dcterms:modified>
</cp:coreProperties>
</file>