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9" d="100"/>
          <a:sy n="79" d="100"/>
        </p:scale>
        <p:origin x="-11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5EEE7E3-24AC-4ED2-A0E0-0C2049B20E61}" type="datetimeFigureOut">
              <a:rPr lang="ar-IQ" smtClean="0"/>
              <a:t>28/08/1439</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883328E-F599-4A0C-B2AA-DE2B71C18AAC}"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5EEE7E3-24AC-4ED2-A0E0-0C2049B20E61}"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883328E-F599-4A0C-B2AA-DE2B71C18AA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5EEE7E3-24AC-4ED2-A0E0-0C2049B20E61}"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883328E-F599-4A0C-B2AA-DE2B71C18AA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5EEE7E3-24AC-4ED2-A0E0-0C2049B20E61}"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883328E-F599-4A0C-B2AA-DE2B71C18AA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5EEE7E3-24AC-4ED2-A0E0-0C2049B20E61}"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883328E-F599-4A0C-B2AA-DE2B71C18AA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75EEE7E3-24AC-4ED2-A0E0-0C2049B20E61}" type="datetimeFigureOut">
              <a:rPr lang="ar-IQ" smtClean="0"/>
              <a:t>28/08/1439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883328E-F599-4A0C-B2AA-DE2B71C18AAC}"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5EEE7E3-24AC-4ED2-A0E0-0C2049B20E61}" type="datetimeFigureOut">
              <a:rPr lang="ar-IQ" smtClean="0"/>
              <a:t>28/08/1439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883328E-F599-4A0C-B2AA-DE2B71C18AA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75EEE7E3-24AC-4ED2-A0E0-0C2049B20E61}" type="datetimeFigureOut">
              <a:rPr lang="ar-IQ" smtClean="0"/>
              <a:t>28/08/1439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883328E-F599-4A0C-B2AA-DE2B71C18AA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EEE7E3-24AC-4ED2-A0E0-0C2049B20E61}" type="datetimeFigureOut">
              <a:rPr lang="ar-IQ" smtClean="0"/>
              <a:t>28/08/1439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883328E-F599-4A0C-B2AA-DE2B71C18AA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5EEE7E3-24AC-4ED2-A0E0-0C2049B20E61}" type="datetimeFigureOut">
              <a:rPr lang="ar-IQ" smtClean="0"/>
              <a:t>28/08/1439</a:t>
            </a:fld>
            <a:endParaRPr lang="ar-IQ"/>
          </a:p>
        </p:txBody>
      </p:sp>
      <p:sp>
        <p:nvSpPr>
          <p:cNvPr id="7" name="Slide Number Placeholder 6"/>
          <p:cNvSpPr>
            <a:spLocks noGrp="1"/>
          </p:cNvSpPr>
          <p:nvPr>
            <p:ph type="sldNum" sz="quarter" idx="12"/>
          </p:nvPr>
        </p:nvSpPr>
        <p:spPr/>
        <p:txBody>
          <a:bodyPr/>
          <a:lstStyle/>
          <a:p>
            <a:fld id="{0883328E-F599-4A0C-B2AA-DE2B71C18AAC}"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5EEE7E3-24AC-4ED2-A0E0-0C2049B20E61}" type="datetimeFigureOut">
              <a:rPr lang="ar-IQ" smtClean="0"/>
              <a:t>28/08/1439</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0883328E-F599-4A0C-B2AA-DE2B71C18AA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5EEE7E3-24AC-4ED2-A0E0-0C2049B20E61}" type="datetimeFigureOut">
              <a:rPr lang="ar-IQ" smtClean="0"/>
              <a:t>28/08/1439</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883328E-F599-4A0C-B2AA-DE2B71C18AA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almaaref.org/books/contentsimages/books/madakhel_al3olom/elm_alfokoh/page/lesson3.htm#1-_%D8%A7%D9%84%D8%B5%D8%AF%D8%B1_(%D8%AA:_1400_%D9%87%D9%80):_%D9%85%D8%AD%D9%85%D8%AF_%D8%A8%D8%A7%D9%82%D8%B1:_%D8%A7%D9%84%D9%85%D8%B9%D8%A7%D9%84%D9%85_%D8%A7%D9%84%D8%AC%D8%AF%D9%8A%D8%AF%D8%A9%D8%8C_%D9%85%D8%B7%D8%A8%D8%B9%D8%A9_%D8%A7%D9%84%D9%8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67544" y="0"/>
            <a:ext cx="8229600" cy="692696"/>
          </a:xfrm>
        </p:spPr>
        <p:txBody>
          <a:bodyPr>
            <a:normAutofit/>
          </a:bodyPr>
          <a:lstStyle/>
          <a:p>
            <a:r>
              <a:rPr lang="ar-IQ" sz="1800" dirty="0" smtClean="0"/>
              <a:t>المحاضرة الاولى </a:t>
            </a:r>
            <a:br>
              <a:rPr lang="ar-IQ" sz="1800" dirty="0" smtClean="0"/>
            </a:br>
            <a:r>
              <a:rPr lang="ar-IQ" sz="1800" dirty="0" smtClean="0"/>
              <a:t>اصول فقه / المرحلة الرابعة </a:t>
            </a:r>
            <a:endParaRPr lang="ar-IQ" sz="1800" dirty="0"/>
          </a:p>
        </p:txBody>
      </p:sp>
      <p:sp>
        <p:nvSpPr>
          <p:cNvPr id="5" name="عنصر نائب للمحتوى 4"/>
          <p:cNvSpPr>
            <a:spLocks noGrp="1"/>
          </p:cNvSpPr>
          <p:nvPr>
            <p:ph idx="1"/>
          </p:nvPr>
        </p:nvSpPr>
        <p:spPr>
          <a:xfrm>
            <a:off x="467544" y="980728"/>
            <a:ext cx="8229600" cy="5789240"/>
          </a:xfrm>
        </p:spPr>
        <p:txBody>
          <a:bodyPr>
            <a:noAutofit/>
          </a:bodyPr>
          <a:lstStyle/>
          <a:p>
            <a:pPr rtl="0"/>
            <a:r>
              <a:rPr lang="ar-SA" sz="1200" b="1" dirty="0"/>
              <a:t>تعريف الحكم الشرعي</a:t>
            </a:r>
            <a:r>
              <a:rPr lang="en-US" sz="1200" b="1" dirty="0"/>
              <a:t/>
            </a:r>
            <a:br>
              <a:rPr lang="en-US" sz="1200" b="1" dirty="0"/>
            </a:br>
            <a:r>
              <a:rPr lang="en-US" sz="1200" b="1" dirty="0"/>
              <a:t/>
            </a:r>
            <a:br>
              <a:rPr lang="en-US" sz="1200" b="1" dirty="0"/>
            </a:br>
            <a:r>
              <a:rPr lang="ar-SA" sz="1200" b="1" dirty="0"/>
              <a:t>عرفنا أنّ علم الفقه يهدف إلى تحديد الموقف العمليّ للمكلّف، وتعيين الحكم الشرعيّ له في كلّ واقعةٍ، لذلك نجد من الضروريّ أن نكوّن فكرةً عامةً عن الحكم الشرعي</a:t>
            </a:r>
            <a:r>
              <a:rPr lang="en-US" sz="1200" b="1" dirty="0"/>
              <a:t>.</a:t>
            </a:r>
            <a:br>
              <a:rPr lang="en-US" sz="1200" b="1" dirty="0"/>
            </a:br>
            <a:r>
              <a:rPr lang="en-US" sz="1200" b="1" dirty="0"/>
              <a:t/>
            </a:r>
            <a:br>
              <a:rPr lang="en-US" sz="1200" b="1" dirty="0"/>
            </a:br>
            <a:r>
              <a:rPr lang="ar-SA" sz="1200" b="1" dirty="0"/>
              <a:t>فقد عرّف الحكم الشرعيّ بعدّة تعاريف نختار حيث عرّف بأنّه</a:t>
            </a:r>
            <a:r>
              <a:rPr lang="en-US" sz="1200" b="1" dirty="0"/>
              <a:t>: "</a:t>
            </a:r>
            <a:r>
              <a:rPr lang="ar-SA" sz="1200" b="1" dirty="0"/>
              <a:t>التشريع الصادر من الله تعالى لتنظيم حياة الإنسان، سواء كان متعلقاً بأفعاله أو بذاته أو بأشياء أخرى داخلة في حياته</a:t>
            </a:r>
            <a:r>
              <a:rPr lang="en-US" sz="1200" b="1" dirty="0"/>
              <a:t>"</a:t>
            </a:r>
            <a:r>
              <a:rPr lang="en-US" sz="1200" b="1" baseline="30000" dirty="0">
                <a:hlinkClick r:id="rId2"/>
              </a:rPr>
              <a:t>1</a:t>
            </a:r>
            <a:r>
              <a:rPr lang="en-US" sz="1200" b="1" dirty="0"/>
              <a:t>.</a:t>
            </a:r>
            <a:br>
              <a:rPr lang="en-US" sz="1200" b="1" dirty="0"/>
            </a:br>
            <a:r>
              <a:rPr lang="en-US" sz="1200" b="1" dirty="0"/>
              <a:t/>
            </a:r>
            <a:br>
              <a:rPr lang="en-US" sz="1200" b="1" dirty="0"/>
            </a:br>
            <a:r>
              <a:rPr lang="ar-SA" sz="1200" b="1" dirty="0"/>
              <a:t>وحيث إنّ الهدف من الحكم هو تنظيم حياة الإنسان، نلاحظ أنّه يقسّم إلى قسمين</a:t>
            </a:r>
            <a:r>
              <a:rPr lang="en-US" sz="1200" b="1" dirty="0"/>
              <a:t>:</a:t>
            </a:r>
            <a:br>
              <a:rPr lang="en-US" sz="1200" b="1" dirty="0"/>
            </a:br>
            <a:r>
              <a:rPr lang="en-US" sz="1200" b="1" dirty="0"/>
              <a:t/>
            </a:r>
            <a:br>
              <a:rPr lang="en-US" sz="1200" b="1" dirty="0"/>
            </a:br>
            <a:r>
              <a:rPr lang="en-US" sz="1200" b="1" dirty="0"/>
              <a:t> </a:t>
            </a:r>
            <a:r>
              <a:rPr lang="ar-SA" sz="1200" b="1" dirty="0"/>
              <a:t>ّ</a:t>
            </a:r>
            <a:r>
              <a:rPr lang="en-US" sz="1200" b="1" dirty="0"/>
              <a:t>: </a:t>
            </a:r>
            <a:r>
              <a:rPr lang="ar-SA" sz="1200" b="1" dirty="0"/>
              <a:t> الحكم التكليفي وهو الحكم الذي يتعلّق بأفعال المكلّفين، ويكون له توجيهٌ عمليٌّ مباشرٌ، فيوجّه سلوكه مباشرةً، في مختلف جوانب حياته، الشخصيّة والعباديّة والعائليّة والاقتصاديّة والسياسيّة، التي عالجتها الشريعة ونظمّتها جميعاً، كحرمة شرب الخمر، ووجوب الصلاة، ووجوب الإنفاق على الزوجة، وإباحة إحياء الأرض الموات، ووجوب العدل على الحاكم</a:t>
            </a:r>
            <a:r>
              <a:rPr lang="en-US" sz="1200" b="1" dirty="0"/>
              <a:t>.</a:t>
            </a:r>
            <a:br>
              <a:rPr lang="en-US" sz="1200" b="1" dirty="0"/>
            </a:br>
            <a:r>
              <a:rPr lang="en-US" sz="1200" b="1" dirty="0"/>
              <a:t/>
            </a:r>
            <a:br>
              <a:rPr lang="en-US" sz="1200" b="1" dirty="0"/>
            </a:br>
            <a:r>
              <a:rPr lang="en-US" sz="1200" b="1" dirty="0"/>
              <a:t>: </a:t>
            </a:r>
            <a:r>
              <a:rPr lang="ar-IQ" sz="1200" b="1" dirty="0"/>
              <a:t> الحكم الوضعي </a:t>
            </a:r>
            <a:r>
              <a:rPr lang="ar-SA" sz="1200" b="1" dirty="0"/>
              <a:t>وهو الحكم الذي يتعلّق بذوات المكلّفين، أو بأشياء أخرى ترتبط بهم، فلا يكون موجّهاً مباشراً للإنسان في أفعاله وسلوكه، نعم يشرّع وضعاً معيّناً يكون له تأثيرٌ غير مباشرٍ على سلوك الإنسان، من قبيل الأحكام</a:t>
            </a:r>
            <a:endParaRPr lang="en-US" sz="1200" dirty="0"/>
          </a:p>
          <a:p>
            <a:pPr rtl="0"/>
            <a:r>
              <a:rPr lang="en-US" sz="1200" b="1" dirty="0"/>
              <a:t> </a:t>
            </a:r>
            <a:r>
              <a:rPr lang="ar-SA" sz="1200" b="1" dirty="0"/>
              <a:t>والخطابات التي تنظم العلاقة الزوجيّة بين الرجل والمرأة، وتعتبر المرأة زوجةً للرجل في ظلّ شروطٍ معيّنةٍ، فإنّ العلاقة الزوجيّة الصحيحة تشرّع بصورةٍ مباشرةٍ علاقةً معيّنةً بين الرجل والمرأة، وتؤثّر بشكلٍ غير مباشرٍ على السلوك وتوجّهه، لأنّ المرأة بعد أن تصبح زوجةً، مثلاً، عليها أن تلتزم بسلوكٍ معيّنٍ تجاه زوجها كوجوب التمكين، كذلك يجب على الزوج أن يلتزم بتكاليف معيّنةٍ تجاه زوجته كوجوب </a:t>
            </a:r>
            <a:r>
              <a:rPr lang="ar-SA" sz="1200" b="1" dirty="0" err="1"/>
              <a:t>الإنفاق.وبالتالي</a:t>
            </a:r>
            <a:r>
              <a:rPr lang="ar-SA" sz="1200" b="1" dirty="0"/>
              <a:t> نكون قد استفدنا من هذا الحكم أحكاماً تكليفيّةً متعدّدةً. وهذه الأحكام كلّها تنظّم حياة المكلّف</a:t>
            </a:r>
            <a:r>
              <a:rPr lang="en-US" sz="1200" b="1" dirty="0"/>
              <a:t>.</a:t>
            </a:r>
            <a:br>
              <a:rPr lang="en-US" sz="1200" b="1" dirty="0"/>
            </a:br>
            <a:r>
              <a:rPr lang="en-US" sz="1200" b="1" dirty="0"/>
              <a:t/>
            </a:r>
            <a:br>
              <a:rPr lang="en-US" sz="1200" b="1" dirty="0"/>
            </a:br>
            <a:r>
              <a:rPr lang="ar-SA" sz="1200" b="1" dirty="0"/>
              <a:t>أو من قبيل الأحكام التي تنظم علاقة الملكيّة، وتعتبر الشخص مالكاً للمال في ظلّ شروطٍ معيّنة. فبعد أن تتحقّق الشروط تصبح هذه الأرض مثلاً ملكاً صحيحاً لزيد، بالتالي تكون (الملكيّة) حكماً وضعيّاً، لا يتعلّق بفعل المكلّف. ولا بذاته، وإنّما بالأرض التي ترتبط بالمكلّفين، ولا يكون له توجيهٌ للمكلّف مباشرةً، نعم نستفيد من هذا الحكم الوضعيّ أحكاماً تكليفيّة متعدّدة، من قبيل: يحرم على أيّ </a:t>
            </a:r>
            <a:r>
              <a:rPr lang="en-US" sz="1200" b="1" dirty="0" smtClean="0"/>
              <a:t> </a:t>
            </a:r>
            <a:r>
              <a:rPr lang="ar-SA" sz="1200" b="1" dirty="0"/>
              <a:t>من قبيل: يحرم </a:t>
            </a:r>
            <a:r>
              <a:rPr lang="ar-SA" sz="1200" b="1" dirty="0" smtClean="0"/>
              <a:t>أيّ </a:t>
            </a:r>
            <a:r>
              <a:rPr lang="ar-SA" sz="1200" b="1" dirty="0"/>
              <a:t>شخصٍ الدخول إلى أرض زيد إلا بإذنه، وهكذا</a:t>
            </a:r>
            <a:r>
              <a:rPr lang="en-US" sz="1200" b="1" dirty="0"/>
              <a:t>. </a:t>
            </a:r>
            <a:r>
              <a:rPr lang="en-US" sz="1200" b="1" dirty="0" smtClean="0"/>
              <a:t/>
            </a:r>
            <a:br>
              <a:rPr lang="en-US" sz="1200" b="1" dirty="0" smtClean="0"/>
            </a:br>
            <a:r>
              <a:rPr lang="en-US" sz="1200" b="1" dirty="0" smtClean="0"/>
              <a:t/>
            </a:r>
            <a:br>
              <a:rPr lang="en-US" sz="1200" b="1" dirty="0" smtClean="0"/>
            </a:br>
            <a:r>
              <a:rPr lang="ar-SA" sz="1200" b="1" dirty="0" smtClean="0"/>
              <a:t>ٍ</a:t>
            </a:r>
            <a:r>
              <a:rPr lang="en-US" sz="1200" b="1" dirty="0"/>
              <a:t> </a:t>
            </a:r>
            <a:br>
              <a:rPr lang="en-US" sz="1200" b="1" dirty="0"/>
            </a:br>
            <a:r>
              <a:rPr lang="en-US" sz="1200" dirty="0"/>
              <a:t> </a:t>
            </a:r>
          </a:p>
          <a:p>
            <a:pPr marL="0" indent="0">
              <a:buNone/>
            </a:pPr>
            <a:endParaRPr lang="ar-IQ" sz="1200" dirty="0"/>
          </a:p>
        </p:txBody>
      </p:sp>
    </p:spTree>
    <p:extLst>
      <p:ext uri="{BB962C8B-B14F-4D97-AF65-F5344CB8AC3E}">
        <p14:creationId xmlns:p14="http://schemas.microsoft.com/office/powerpoint/2010/main" val="15082464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TotalTime>
  <Words>5</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المحاضرة الاولى  اصول فقه / المرحلة الرابعة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الاولى  اصول فقه / المرحلة الرابعة </dc:title>
  <dc:creator>abraj2017</dc:creator>
  <cp:lastModifiedBy>abraj2017</cp:lastModifiedBy>
  <cp:revision>3</cp:revision>
  <dcterms:created xsi:type="dcterms:W3CDTF">2018-05-13T18:45:48Z</dcterms:created>
  <dcterms:modified xsi:type="dcterms:W3CDTF">2018-05-13T18:57:41Z</dcterms:modified>
</cp:coreProperties>
</file>