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9"/>
  </p:notesMasterIdLst>
  <p:handoutMasterIdLst>
    <p:handoutMasterId r:id="rId40"/>
  </p:handoutMasterIdLst>
  <p:sldIdLst>
    <p:sldId id="264" r:id="rId5"/>
    <p:sldId id="312" r:id="rId6"/>
    <p:sldId id="301" r:id="rId7"/>
    <p:sldId id="281" r:id="rId8"/>
    <p:sldId id="282" r:id="rId9"/>
    <p:sldId id="283" r:id="rId10"/>
    <p:sldId id="266" r:id="rId11"/>
    <p:sldId id="286" r:id="rId12"/>
    <p:sldId id="285" r:id="rId13"/>
    <p:sldId id="287" r:id="rId14"/>
    <p:sldId id="284" r:id="rId15"/>
    <p:sldId id="288" r:id="rId16"/>
    <p:sldId id="289" r:id="rId17"/>
    <p:sldId id="294" r:id="rId18"/>
    <p:sldId id="293" r:id="rId19"/>
    <p:sldId id="295" r:id="rId20"/>
    <p:sldId id="292" r:id="rId21"/>
    <p:sldId id="296" r:id="rId22"/>
    <p:sldId id="291" r:id="rId23"/>
    <p:sldId id="297" r:id="rId24"/>
    <p:sldId id="299" r:id="rId25"/>
    <p:sldId id="300" r:id="rId26"/>
    <p:sldId id="298" r:id="rId27"/>
    <p:sldId id="290" r:id="rId28"/>
    <p:sldId id="302" r:id="rId29"/>
    <p:sldId id="303" r:id="rId30"/>
    <p:sldId id="304" r:id="rId31"/>
    <p:sldId id="306" r:id="rId32"/>
    <p:sldId id="305" r:id="rId33"/>
    <p:sldId id="308" r:id="rId34"/>
    <p:sldId id="309" r:id="rId35"/>
    <p:sldId id="307" r:id="rId36"/>
    <p:sldId id="310" r:id="rId37"/>
    <p:sldId id="311" r:id="rId38"/>
  </p:sldIdLst>
  <p:sldSz cx="12188825" cy="6858000"/>
  <p:notesSz cx="6858000" cy="9144000"/>
  <p:defaultTextStyle>
    <a:defPPr rtl="0">
      <a:defRPr lang="en-GB"/>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25" autoAdjust="0"/>
  </p:normalViewPr>
  <p:slideViewPr>
    <p:cSldViewPr showGuides="1">
      <p:cViewPr varScale="1">
        <p:scale>
          <a:sx n="67" d="100"/>
          <a:sy n="67" d="100"/>
        </p:scale>
        <p:origin x="-618" y="-102"/>
      </p:cViewPr>
      <p:guideLst>
        <p:guide orient="horz" pos="2160"/>
        <p:guide pos="3839"/>
      </p:guideLst>
    </p:cSldViewPr>
  </p:slideViewPr>
  <p:notesTextViewPr>
    <p:cViewPr>
      <p:scale>
        <a:sx n="1" d="1"/>
        <a:sy n="1" d="1"/>
      </p:scale>
      <p:origin x="0" y="0"/>
    </p:cViewPr>
  </p:notesTextViewPr>
  <p:notesViewPr>
    <p:cSldViewPr>
      <p:cViewPr varScale="1">
        <p:scale>
          <a:sx n="90" d="100"/>
          <a:sy n="90" d="100"/>
        </p:scale>
        <p:origin x="302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FC46FA63-D707-4B8C-96CC-B557CA336FCE}" type="datetime1">
              <a:rPr lang="en-GB" smtClean="0">
                <a:solidFill>
                  <a:schemeClr val="tx2"/>
                </a:solidFill>
              </a:rPr>
              <a:pPr rtl="0"/>
              <a:t>31/03/2018</a:t>
            </a:fld>
            <a:endParaRPr lang="en-GB"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en-GB" smtClean="0">
                <a:solidFill>
                  <a:schemeClr val="tx2"/>
                </a:solidFill>
              </a:rPr>
              <a:pPr rtl="0"/>
              <a:t>‹#›</a:t>
            </a:fld>
            <a:endParaRPr lang="en-GB" dirty="0">
              <a:solidFill>
                <a:schemeClr val="tx2"/>
              </a:solidFill>
            </a:endParaRPr>
          </a:p>
        </p:txBody>
      </p:sp>
    </p:spTree>
    <p:extLst>
      <p:ext uri="{BB962C8B-B14F-4D97-AF65-F5344CB8AC3E}">
        <p14:creationId xmlns="" xmlns:p14="http://schemas.microsoft.com/office/powerpoint/2010/main" val="27087983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73B178AC-64BE-41F2-A7AE-E34946EE79F8}" type="datetime1">
              <a:rPr lang="en-GB" noProof="0" smtClean="0"/>
              <a:pPr/>
              <a:t>31/03/2018</a:t>
            </a:fld>
            <a:endParaRPr lang="en-GB" noProof="0"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en-GB" noProof="0" smtClean="0"/>
              <a:pPr rtl="0"/>
              <a:t>‹#›</a:t>
            </a:fld>
            <a:endParaRPr lang="en-GB" noProof="0" dirty="0"/>
          </a:p>
        </p:txBody>
      </p:sp>
    </p:spTree>
    <p:extLst>
      <p:ext uri="{BB962C8B-B14F-4D97-AF65-F5344CB8AC3E}">
        <p14:creationId xmlns="" xmlns:p14="http://schemas.microsoft.com/office/powerpoint/2010/main" val="44077566"/>
      </p:ext>
    </p:extLst>
  </p:cSld>
  <p:clrMap bg1="lt1" tx1="dk1" bg2="lt2" tx2="dk2" accent1="accent1" accent2="accent2" accent3="accent3" accent4="accent4" accent5="accent5" accent6="accent6" hlink="hlink" folHlink="folHlink"/>
  <p:hf hdr="0" ftr="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a:t>
            </a:fld>
            <a:endParaRPr lang="en-GB" dirty="0"/>
          </a:p>
        </p:txBody>
      </p:sp>
    </p:spTree>
    <p:extLst>
      <p:ext uri="{BB962C8B-B14F-4D97-AF65-F5344CB8AC3E}">
        <p14:creationId xmlns="" xmlns:p14="http://schemas.microsoft.com/office/powerpoint/2010/main" val="85293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2</a:t>
            </a:fld>
            <a:endParaRPr lang="en-GB" dirty="0"/>
          </a:p>
        </p:txBody>
      </p:sp>
    </p:spTree>
    <p:extLst>
      <p:ext uri="{BB962C8B-B14F-4D97-AF65-F5344CB8AC3E}">
        <p14:creationId xmlns="" xmlns:p14="http://schemas.microsoft.com/office/powerpoint/2010/main" val="85293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7</a:t>
            </a:fld>
            <a:endParaRPr lang="en-GB" dirty="0"/>
          </a:p>
        </p:txBody>
      </p:sp>
    </p:spTree>
    <p:extLst>
      <p:ext uri="{BB962C8B-B14F-4D97-AF65-F5344CB8AC3E}">
        <p14:creationId xmlns="" xmlns:p14="http://schemas.microsoft.com/office/powerpoint/2010/main" val="2131366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rtlCol="0">
            <a:normAutofit/>
          </a:bodyPr>
          <a:lstStyle>
            <a:lvl1pPr>
              <a:lnSpc>
                <a:spcPct val="90000"/>
              </a:lnSpc>
              <a:defRPr sz="5400" cap="none" baseline="0"/>
            </a:lvl1pPr>
          </a:lstStyle>
          <a:p>
            <a:pPr rtl="0"/>
            <a:r>
              <a:rPr lang="ar-SA" smtClean="0"/>
              <a:t>انقر لتحرير نمط العنوان الرئيسي</a:t>
            </a:r>
            <a:endParaRPr/>
          </a:p>
        </p:txBody>
      </p:sp>
      <p:sp>
        <p:nvSpPr>
          <p:cNvPr id="3" name="Subtitle 2"/>
          <p:cNvSpPr>
            <a:spLocks noGrp="1"/>
          </p:cNvSpPr>
          <p:nvPr>
            <p:ph type="subTitle" idx="1"/>
          </p:nvPr>
        </p:nvSpPr>
        <p:spPr>
          <a:xfrm>
            <a:off x="4672383" y="4927600"/>
            <a:ext cx="7008574" cy="1244600"/>
          </a:xfrm>
        </p:spPr>
        <p:txBody>
          <a:bodyPr rtlCol="0">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ar-SA" smtClean="0"/>
              <a:t>انقر لتحرير نمط العنوان الثانوي الرئيسي</a:t>
            </a:r>
            <a:endParaRPr/>
          </a:p>
        </p:txBody>
      </p:sp>
    </p:spTree>
    <p:extLst>
      <p:ext uri="{BB962C8B-B14F-4D97-AF65-F5344CB8AC3E}">
        <p14:creationId xmlns=""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noProof="0" smtClean="0"/>
              <a:t>انقر لتحرير نمط العنوان الرئيسي</a:t>
            </a:r>
            <a:endParaRPr lang="en-GB" noProof="0" dirty="0"/>
          </a:p>
        </p:txBody>
      </p:sp>
      <p:sp>
        <p:nvSpPr>
          <p:cNvPr id="3" name="Vertical Text Placeholder 2"/>
          <p:cNvSpPr>
            <a:spLocks noGrp="1"/>
          </p:cNvSpPr>
          <p:nvPr>
            <p:ph type="body" orient="vert" idx="1"/>
          </p:nvPr>
        </p:nvSpPr>
        <p:spPr/>
        <p:txBody>
          <a:bodyPr vert="eaVert" rtlCol="0"/>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Date Placeholder 3"/>
          <p:cNvSpPr>
            <a:spLocks noGrp="1"/>
          </p:cNvSpPr>
          <p:nvPr>
            <p:ph type="dt" sz="half" idx="10"/>
          </p:nvPr>
        </p:nvSpPr>
        <p:spPr/>
        <p:txBody>
          <a:bodyPr rtlCol="0"/>
          <a:lstStyle>
            <a:lvl1pPr>
              <a:defRPr/>
            </a:lvl1pPr>
          </a:lstStyle>
          <a:p>
            <a:fld id="{90C41E57-B869-4F93-A8CB-3B07FB29569D}" type="datetime1">
              <a:rPr lang="en-GB" noProof="0" smtClean="0"/>
              <a:pPr/>
              <a:t>31/03/2018</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591C5AD9-787D-40FA-8A4D-16A055B9AF81}" type="slidenum">
              <a:rPr lang="en-GB" noProof="0" smtClean="0"/>
              <a:pPr rtl="0"/>
              <a:t>‹#›</a:t>
            </a:fld>
            <a:endParaRPr lang="en-GB" noProof="0" dirty="0"/>
          </a:p>
        </p:txBody>
      </p:sp>
    </p:spTree>
    <p:extLst>
      <p:ext uri="{BB962C8B-B14F-4D97-AF65-F5344CB8AC3E}">
        <p14:creationId xmlns="" xmlns:p14="http://schemas.microsoft.com/office/powerpoint/2010/main" val="10104347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rtlCol="0"/>
          <a:lstStyle/>
          <a:p>
            <a:pPr rtl="0"/>
            <a:r>
              <a:rPr lang="ar-SA" noProof="0" smtClean="0"/>
              <a:t>انقر لتحرير نمط العنوان الرئيسي</a:t>
            </a:r>
            <a:endParaRPr lang="en-GB" noProof="0" dirty="0"/>
          </a:p>
        </p:txBody>
      </p:sp>
      <p:sp>
        <p:nvSpPr>
          <p:cNvPr id="3" name="Vertical Text Placeholder 2"/>
          <p:cNvSpPr>
            <a:spLocks noGrp="1"/>
          </p:cNvSpPr>
          <p:nvPr>
            <p:ph type="body" orient="vert" idx="1"/>
          </p:nvPr>
        </p:nvSpPr>
        <p:spPr>
          <a:xfrm>
            <a:off x="1117309" y="274638"/>
            <a:ext cx="8532178" cy="5897561"/>
          </a:xfrm>
        </p:spPr>
        <p:txBody>
          <a:bodyPr vert="eaVert" rtlCol="0"/>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Date Placeholder 3"/>
          <p:cNvSpPr>
            <a:spLocks noGrp="1"/>
          </p:cNvSpPr>
          <p:nvPr>
            <p:ph type="dt" sz="half" idx="10"/>
          </p:nvPr>
        </p:nvSpPr>
        <p:spPr/>
        <p:txBody>
          <a:bodyPr rtlCol="0"/>
          <a:lstStyle>
            <a:lvl1pPr>
              <a:defRPr/>
            </a:lvl1pPr>
          </a:lstStyle>
          <a:p>
            <a:fld id="{EB115EE6-DD38-46E5-A28F-7057CB4AE61C}" type="datetime1">
              <a:rPr lang="en-GB" noProof="0" smtClean="0"/>
              <a:pPr/>
              <a:t>31/03/2018</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591C5AD9-787D-40FA-8A4D-16A055B9AF81}" type="slidenum">
              <a:rPr lang="en-GB" noProof="0" smtClean="0"/>
              <a:pPr rtl="0"/>
              <a:t>‹#›</a:t>
            </a:fld>
            <a:endParaRPr lang="en-GB" noProof="0" dirty="0"/>
          </a:p>
        </p:txBody>
      </p:sp>
    </p:spTree>
    <p:extLst>
      <p:ext uri="{BB962C8B-B14F-4D97-AF65-F5344CB8AC3E}">
        <p14:creationId xmlns="" xmlns:p14="http://schemas.microsoft.com/office/powerpoint/2010/main" val="36507153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noProof="0" smtClean="0"/>
              <a:t>انقر لتحرير نمط العنوان الرئيسي</a:t>
            </a:r>
            <a:endParaRPr lang="en-GB" noProof="0" dirty="0"/>
          </a:p>
        </p:txBody>
      </p:sp>
      <p:sp>
        <p:nvSpPr>
          <p:cNvPr id="3" name="Content Placeholder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Date Placeholder 3"/>
          <p:cNvSpPr>
            <a:spLocks noGrp="1"/>
          </p:cNvSpPr>
          <p:nvPr>
            <p:ph type="dt" sz="half" idx="10"/>
          </p:nvPr>
        </p:nvSpPr>
        <p:spPr/>
        <p:txBody>
          <a:bodyPr rtlCol="0"/>
          <a:lstStyle>
            <a:lvl1pPr>
              <a:defRPr/>
            </a:lvl1pPr>
          </a:lstStyle>
          <a:p>
            <a:fld id="{B43BBB81-C700-4083-8127-E310BD1DC13C}" type="datetime1">
              <a:rPr lang="en-GB" noProof="0" smtClean="0"/>
              <a:pPr/>
              <a:t>31/03/2018</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DA60BA0E-20D0-4E7C-B286-26C960A6788F}" type="slidenum">
              <a:rPr lang="en-GB" noProof="0" smtClean="0"/>
              <a:pPr rtl="0"/>
              <a:t>‹#›</a:t>
            </a:fld>
            <a:endParaRPr lang="en-GB" noProof="0" dirty="0"/>
          </a:p>
        </p:txBody>
      </p:sp>
    </p:spTree>
    <p:extLst>
      <p:ext uri="{BB962C8B-B14F-4D97-AF65-F5344CB8AC3E}">
        <p14:creationId xmlns="" xmlns:p14="http://schemas.microsoft.com/office/powerpoint/2010/main" val="1563524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rtlCol="0" anchor="t">
            <a:normAutofit/>
          </a:bodyPr>
          <a:lstStyle>
            <a:lvl1pPr algn="l">
              <a:defRPr sz="5400" b="0" cap="none" baseline="0"/>
            </a:lvl1pPr>
          </a:lstStyle>
          <a:p>
            <a:pPr rtl="0"/>
            <a:r>
              <a:rPr lang="ar-SA" smtClean="0"/>
              <a:t>انقر لتحرير نمط العنوان الرئيسي</a:t>
            </a:r>
            <a:endParaRPr/>
          </a:p>
        </p:txBody>
      </p:sp>
      <p:sp>
        <p:nvSpPr>
          <p:cNvPr id="3" name="Text Placeholder 2"/>
          <p:cNvSpPr>
            <a:spLocks noGrp="1"/>
          </p:cNvSpPr>
          <p:nvPr>
            <p:ph type="body" idx="1"/>
          </p:nvPr>
        </p:nvSpPr>
        <p:spPr>
          <a:xfrm>
            <a:off x="812589" y="3124200"/>
            <a:ext cx="7008574" cy="1296987"/>
          </a:xfrm>
        </p:spPr>
        <p:txBody>
          <a:bodyPr rtlCol="0"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ar-SA" smtClean="0"/>
              <a:t>انقر لتحرير أنماط النص الرئيسي</a:t>
            </a:r>
          </a:p>
        </p:txBody>
      </p:sp>
    </p:spTree>
    <p:extLst>
      <p:ext uri="{BB962C8B-B14F-4D97-AF65-F5344CB8AC3E}">
        <p14:creationId xmlns=""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noProof="0" smtClean="0"/>
              <a:t>انقر لتحرير نمط العنوان الرئيسي</a:t>
            </a:r>
            <a:endParaRPr lang="en-GB" noProof="0" dirty="0"/>
          </a:p>
        </p:txBody>
      </p:sp>
      <p:sp>
        <p:nvSpPr>
          <p:cNvPr id="3" name="Content Placeholder 2"/>
          <p:cNvSpPr>
            <a:spLocks noGrp="1"/>
          </p:cNvSpPr>
          <p:nvPr>
            <p:ph sz="half" idx="1"/>
          </p:nvPr>
        </p:nvSpPr>
        <p:spPr>
          <a:xfrm>
            <a:off x="111730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Content Placeholder 3"/>
          <p:cNvSpPr>
            <a:spLocks noGrp="1"/>
          </p:cNvSpPr>
          <p:nvPr>
            <p:ph sz="half" idx="2"/>
          </p:nvPr>
        </p:nvSpPr>
        <p:spPr>
          <a:xfrm>
            <a:off x="629755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5" name="Date Placeholder 4"/>
          <p:cNvSpPr>
            <a:spLocks noGrp="1"/>
          </p:cNvSpPr>
          <p:nvPr>
            <p:ph type="dt" sz="half" idx="10"/>
          </p:nvPr>
        </p:nvSpPr>
        <p:spPr/>
        <p:txBody>
          <a:bodyPr rtlCol="0"/>
          <a:lstStyle>
            <a:lvl1pPr>
              <a:defRPr/>
            </a:lvl1pPr>
          </a:lstStyle>
          <a:p>
            <a:fld id="{47CAB8BD-5A87-4DB5-924A-8B2AB5CF8B74}" type="datetime1">
              <a:rPr lang="en-GB" noProof="0" smtClean="0"/>
              <a:pPr/>
              <a:t>31/03/2018</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EB37DED6-D4C7-42EE-AB49-D2E39E64FDE4}" type="slidenum">
              <a:rPr lang="en-GB" noProof="0" smtClean="0"/>
              <a:pPr rtl="0"/>
              <a:t>‹#›</a:t>
            </a:fld>
            <a:endParaRPr lang="en-GB" noProof="0" dirty="0"/>
          </a:p>
        </p:txBody>
      </p:sp>
    </p:spTree>
    <p:extLst>
      <p:ext uri="{BB962C8B-B14F-4D97-AF65-F5344CB8AC3E}">
        <p14:creationId xmlns="" xmlns:p14="http://schemas.microsoft.com/office/powerpoint/2010/main" val="3489339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ar-SA" noProof="0" smtClean="0"/>
              <a:t>انقر لتحرير نمط العنوان الرئيسي</a:t>
            </a:r>
            <a:endParaRPr lang="en-GB" noProof="0" dirty="0"/>
          </a:p>
        </p:txBody>
      </p:sp>
      <p:sp>
        <p:nvSpPr>
          <p:cNvPr id="3" name="Text Placeholder 2"/>
          <p:cNvSpPr>
            <a:spLocks noGrp="1"/>
          </p:cNvSpPr>
          <p:nvPr>
            <p:ph type="body" idx="1"/>
          </p:nvPr>
        </p:nvSpPr>
        <p:spPr>
          <a:xfrm>
            <a:off x="112137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ar-SA" noProof="0" smtClean="0"/>
              <a:t>انقر لتحرير أنماط النص الرئيسي</a:t>
            </a:r>
          </a:p>
        </p:txBody>
      </p:sp>
      <p:sp>
        <p:nvSpPr>
          <p:cNvPr id="4" name="Content Placeholder 3"/>
          <p:cNvSpPr>
            <a:spLocks noGrp="1"/>
          </p:cNvSpPr>
          <p:nvPr>
            <p:ph sz="half" idx="2"/>
          </p:nvPr>
        </p:nvSpPr>
        <p:spPr>
          <a:xfrm>
            <a:off x="111730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5" name="Text Placeholder 4"/>
          <p:cNvSpPr>
            <a:spLocks noGrp="1"/>
          </p:cNvSpPr>
          <p:nvPr>
            <p:ph type="body" sz="quarter" idx="3"/>
          </p:nvPr>
        </p:nvSpPr>
        <p:spPr>
          <a:xfrm>
            <a:off x="630162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ar-SA" noProof="0" smtClean="0"/>
              <a:t>انقر لتحرير أنماط النص الرئيسي</a:t>
            </a:r>
          </a:p>
        </p:txBody>
      </p:sp>
      <p:sp>
        <p:nvSpPr>
          <p:cNvPr id="6" name="Content Placeholder 5"/>
          <p:cNvSpPr>
            <a:spLocks noGrp="1"/>
          </p:cNvSpPr>
          <p:nvPr>
            <p:ph sz="quarter" idx="4"/>
          </p:nvPr>
        </p:nvSpPr>
        <p:spPr>
          <a:xfrm>
            <a:off x="629755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7" name="Date Placeholder 6"/>
          <p:cNvSpPr>
            <a:spLocks noGrp="1"/>
          </p:cNvSpPr>
          <p:nvPr>
            <p:ph type="dt" sz="half" idx="10"/>
          </p:nvPr>
        </p:nvSpPr>
        <p:spPr/>
        <p:txBody>
          <a:bodyPr rtlCol="0"/>
          <a:lstStyle>
            <a:lvl1pPr>
              <a:defRPr/>
            </a:lvl1pPr>
          </a:lstStyle>
          <a:p>
            <a:fld id="{9831163F-A609-4965-981E-2512858A6B0B}" type="datetime1">
              <a:rPr lang="en-GB" noProof="0" smtClean="0"/>
              <a:pPr/>
              <a:t>31/03/2018</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EB37DED6-D4C7-42EE-AB49-D2E39E64FDE4}" type="slidenum">
              <a:rPr lang="en-GB" noProof="0" smtClean="0"/>
              <a:pPr rtl="0"/>
              <a:t>‹#›</a:t>
            </a:fld>
            <a:endParaRPr lang="en-GB" noProof="0" dirty="0"/>
          </a:p>
        </p:txBody>
      </p:sp>
    </p:spTree>
    <p:extLst>
      <p:ext uri="{BB962C8B-B14F-4D97-AF65-F5344CB8AC3E}">
        <p14:creationId xmlns="" xmlns:p14="http://schemas.microsoft.com/office/powerpoint/2010/main" val="3552830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noProof="0" smtClean="0"/>
              <a:t>انقر لتحرير نمط العنوان الرئيسي</a:t>
            </a:r>
            <a:endParaRPr lang="en-GB" noProof="0" dirty="0"/>
          </a:p>
        </p:txBody>
      </p:sp>
      <p:sp>
        <p:nvSpPr>
          <p:cNvPr id="3" name="Date Placeholder 2"/>
          <p:cNvSpPr>
            <a:spLocks noGrp="1"/>
          </p:cNvSpPr>
          <p:nvPr>
            <p:ph type="dt" sz="half" idx="10"/>
          </p:nvPr>
        </p:nvSpPr>
        <p:spPr/>
        <p:txBody>
          <a:bodyPr rtlCol="0"/>
          <a:lstStyle>
            <a:lvl1pPr>
              <a:defRPr/>
            </a:lvl1pPr>
          </a:lstStyle>
          <a:p>
            <a:fld id="{2AAD07FA-60A0-4513-81AF-BDF95D9090DF}" type="datetime1">
              <a:rPr lang="en-GB" noProof="0" smtClean="0"/>
              <a:pPr/>
              <a:t>31/03/2018</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EB37DED6-D4C7-42EE-AB49-D2E39E64FDE4}" type="slidenum">
              <a:rPr lang="en-GB" noProof="0" smtClean="0"/>
              <a:pPr rtl="0"/>
              <a:t>‹#›</a:t>
            </a:fld>
            <a:endParaRPr lang="en-GB" noProof="0" dirty="0"/>
          </a:p>
        </p:txBody>
      </p:sp>
    </p:spTree>
    <p:extLst>
      <p:ext uri="{BB962C8B-B14F-4D97-AF65-F5344CB8AC3E}">
        <p14:creationId xmlns="" xmlns:p14="http://schemas.microsoft.com/office/powerpoint/2010/main" val="35167638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lvl1pPr>
          </a:lstStyle>
          <a:p>
            <a:fld id="{AEA9B41F-141C-4F65-BC2A-BC13EF27A4D7}" type="datetime1">
              <a:rPr lang="en-GB" noProof="0" smtClean="0"/>
              <a:pPr/>
              <a:t>31/03/2018</a:t>
            </a:fld>
            <a:endParaRPr lang="en-GB" noProof="0" dirty="0"/>
          </a:p>
        </p:txBody>
      </p:sp>
      <p:sp>
        <p:nvSpPr>
          <p:cNvPr id="3" name="Footer Placeholder 2"/>
          <p:cNvSpPr>
            <a:spLocks noGrp="1"/>
          </p:cNvSpPr>
          <p:nvPr>
            <p:ph type="ftr" sz="quarter" idx="11"/>
          </p:nvPr>
        </p:nvSpPr>
        <p:spPr/>
        <p:txBody>
          <a:bodyPr rtlCol="0"/>
          <a:lstStyle/>
          <a:p>
            <a:pPr rtl="0"/>
            <a:endParaRPr lang="en-GB" noProof="0" dirty="0"/>
          </a:p>
        </p:txBody>
      </p:sp>
      <p:sp>
        <p:nvSpPr>
          <p:cNvPr id="4" name="Slide Number Placeholder 3"/>
          <p:cNvSpPr>
            <a:spLocks noGrp="1"/>
          </p:cNvSpPr>
          <p:nvPr>
            <p:ph type="sldNum" sz="quarter" idx="12"/>
          </p:nvPr>
        </p:nvSpPr>
        <p:spPr/>
        <p:txBody>
          <a:bodyPr rtlCol="0"/>
          <a:lstStyle/>
          <a:p>
            <a:pPr rtl="0"/>
            <a:fld id="{EB37DED6-D4C7-42EE-AB49-D2E39E64FDE4}" type="slidenum">
              <a:rPr lang="en-GB" noProof="0" smtClean="0"/>
              <a:pPr rtl="0"/>
              <a:t>‹#›</a:t>
            </a:fld>
            <a:endParaRPr lang="en-GB" noProof="0" dirty="0"/>
          </a:p>
        </p:txBody>
      </p:sp>
    </p:spTree>
    <p:extLst>
      <p:ext uri="{BB962C8B-B14F-4D97-AF65-F5344CB8AC3E}">
        <p14:creationId xmlns="" xmlns:p14="http://schemas.microsoft.com/office/powerpoint/2010/main" val="2068731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1"/>
          <p:cNvSpPr>
            <a:spLocks noGrp="1"/>
          </p:cNvSpPr>
          <p:nvPr>
            <p:ph type="title"/>
          </p:nvPr>
        </p:nvSpPr>
        <p:spPr>
          <a:xfrm>
            <a:off x="304721" y="1701800"/>
            <a:ext cx="3351927" cy="2844800"/>
          </a:xfrm>
        </p:spPr>
        <p:txBody>
          <a:bodyPr rtlCol="0" anchor="b">
            <a:normAutofit/>
          </a:bodyPr>
          <a:lstStyle>
            <a:lvl1pPr algn="l">
              <a:defRPr sz="2000" b="1"/>
            </a:lvl1pPr>
          </a:lstStyle>
          <a:p>
            <a:pPr rtl="0"/>
            <a:r>
              <a:rPr lang="ar-SA" noProof="0" smtClean="0"/>
              <a:t>انقر لتحرير نمط العنوان الرئيسي</a:t>
            </a:r>
            <a:endParaRPr lang="en-GB" noProof="0" dirty="0"/>
          </a:p>
        </p:txBody>
      </p:sp>
      <p:sp>
        <p:nvSpPr>
          <p:cNvPr id="3" name="Content Placeholder 2"/>
          <p:cNvSpPr>
            <a:spLocks noGrp="1"/>
          </p:cNvSpPr>
          <p:nvPr>
            <p:ph idx="1"/>
          </p:nvPr>
        </p:nvSpPr>
        <p:spPr>
          <a:xfrm>
            <a:off x="4469236" y="482600"/>
            <a:ext cx="6805427" cy="5892800"/>
          </a:xfrm>
        </p:spPr>
        <p:txBody>
          <a:bodyPr rtlCol="0">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Text Placeholder 3"/>
          <p:cNvSpPr>
            <a:spLocks noGrp="1"/>
          </p:cNvSpPr>
          <p:nvPr>
            <p:ph type="body" sz="half" idx="2"/>
          </p:nvPr>
        </p:nvSpPr>
        <p:spPr>
          <a:xfrm>
            <a:off x="304721" y="4648200"/>
            <a:ext cx="3351927" cy="1727200"/>
          </a:xfrm>
        </p:spPr>
        <p:txBody>
          <a:bodyPr rtlCol="0">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ar-SA" noProof="0" smtClean="0"/>
              <a:t>انقر لتحرير أنماط النص الرئيسي</a:t>
            </a:r>
          </a:p>
        </p:txBody>
      </p:sp>
      <p:sp>
        <p:nvSpPr>
          <p:cNvPr id="5" name="Date Placeholder 4"/>
          <p:cNvSpPr>
            <a:spLocks noGrp="1"/>
          </p:cNvSpPr>
          <p:nvPr>
            <p:ph type="dt" sz="half" idx="10"/>
          </p:nvPr>
        </p:nvSpPr>
        <p:spPr/>
        <p:txBody>
          <a:bodyPr rtlCol="0"/>
          <a:lstStyle>
            <a:lvl1pPr>
              <a:defRPr/>
            </a:lvl1pPr>
          </a:lstStyle>
          <a:p>
            <a:fld id="{10E95AA2-CDD5-40B0-B1CF-38A42C9DCC78}" type="datetime1">
              <a:rPr lang="en-GB" noProof="0" smtClean="0"/>
              <a:pPr/>
              <a:t>31/03/2018</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DFBB78A-01B4-41F2-96B0-677A4A282832}" type="slidenum">
              <a:rPr lang="en-GB" noProof="0" smtClean="0"/>
              <a:pPr rtl="0"/>
              <a:t>‹#›</a:t>
            </a:fld>
            <a:endParaRPr lang="en-GB" noProof="0" dirty="0"/>
          </a:p>
        </p:txBody>
      </p:sp>
    </p:spTree>
    <p:extLst>
      <p:ext uri="{BB962C8B-B14F-4D97-AF65-F5344CB8AC3E}">
        <p14:creationId xmlns="" xmlns:p14="http://schemas.microsoft.com/office/powerpoint/2010/main" val="1968072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1"/>
          <p:cNvSpPr>
            <a:spLocks noGrp="1"/>
          </p:cNvSpPr>
          <p:nvPr>
            <p:ph type="title"/>
          </p:nvPr>
        </p:nvSpPr>
        <p:spPr>
          <a:xfrm>
            <a:off x="2437765" y="4800600"/>
            <a:ext cx="7313295" cy="762000"/>
          </a:xfrm>
        </p:spPr>
        <p:txBody>
          <a:bodyPr rtlCol="0" anchor="b">
            <a:normAutofit/>
          </a:bodyPr>
          <a:lstStyle>
            <a:lvl1pPr algn="l">
              <a:defRPr sz="2000" b="1"/>
            </a:lvl1pPr>
          </a:lstStyle>
          <a:p>
            <a:pPr rtl="0"/>
            <a:r>
              <a:rPr lang="ar-SA" noProof="0" smtClean="0"/>
              <a:t>انقر لتحرير نمط العنوان الرئيسي</a:t>
            </a:r>
            <a:endParaRPr lang="en-GB" noProof="0" dirty="0"/>
          </a:p>
        </p:txBody>
      </p:sp>
      <p:sp>
        <p:nvSpPr>
          <p:cNvPr id="3" name="Picture Placeholder 2"/>
          <p:cNvSpPr>
            <a:spLocks noGrp="1"/>
          </p:cNvSpPr>
          <p:nvPr>
            <p:ph type="pic" idx="1"/>
          </p:nvPr>
        </p:nvSpPr>
        <p:spPr>
          <a:xfrm>
            <a:off x="2437765" y="279401"/>
            <a:ext cx="7313295"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ar-SA" noProof="0" smtClean="0"/>
              <a:t>انقر فوق الرمز لإضافة صورة</a:t>
            </a:r>
            <a:endParaRPr lang="en-GB" noProof="0" dirty="0"/>
          </a:p>
        </p:txBody>
      </p:sp>
      <p:sp>
        <p:nvSpPr>
          <p:cNvPr id="4" name="Text Placeholder 3"/>
          <p:cNvSpPr>
            <a:spLocks noGrp="1"/>
          </p:cNvSpPr>
          <p:nvPr>
            <p:ph type="body" sz="half" idx="2"/>
          </p:nvPr>
        </p:nvSpPr>
        <p:spPr>
          <a:xfrm>
            <a:off x="2437765" y="5562600"/>
            <a:ext cx="7313295" cy="812800"/>
          </a:xfrm>
        </p:spPr>
        <p:txBody>
          <a:bodyPr rtlCol="0">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ar-SA" noProof="0" smtClean="0"/>
              <a:t>انقر لتحرير أنماط النص الرئيسي</a:t>
            </a:r>
          </a:p>
        </p:txBody>
      </p:sp>
      <p:sp>
        <p:nvSpPr>
          <p:cNvPr id="5" name="Date Placeholder 4"/>
          <p:cNvSpPr>
            <a:spLocks noGrp="1"/>
          </p:cNvSpPr>
          <p:nvPr>
            <p:ph type="dt" sz="half" idx="10"/>
          </p:nvPr>
        </p:nvSpPr>
        <p:spPr/>
        <p:txBody>
          <a:bodyPr rtlCol="0"/>
          <a:lstStyle>
            <a:lvl1pPr>
              <a:defRPr/>
            </a:lvl1pPr>
          </a:lstStyle>
          <a:p>
            <a:fld id="{AF96DEFE-052F-4B34-8EAC-A263CB86F3A5}" type="datetime1">
              <a:rPr lang="en-GB" noProof="0" smtClean="0"/>
              <a:pPr/>
              <a:t>31/03/2018</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DFBB78A-01B4-41F2-96B0-677A4A282832}" type="slidenum">
              <a:rPr lang="en-GB" noProof="0" smtClean="0"/>
              <a:pPr rtl="0"/>
              <a:t>‹#›</a:t>
            </a:fld>
            <a:endParaRPr lang="en-GB" noProof="0" dirty="0"/>
          </a:p>
        </p:txBody>
      </p:sp>
    </p:spTree>
    <p:extLst>
      <p:ext uri="{BB962C8B-B14F-4D97-AF65-F5344CB8AC3E}">
        <p14:creationId xmlns="" xmlns:p14="http://schemas.microsoft.com/office/powerpoint/2010/main" val="1221337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ar-SA" noProof="0" smtClean="0"/>
              <a:t>انقر لتحرير نمط العنوان الرئيسي</a:t>
            </a:r>
            <a:endParaRPr lang="en-GB" noProof="0"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ar-SA" noProof="0" smtClean="0"/>
              <a:t>انقر لتحرير أنماط النص الرئيسي</a:t>
            </a:r>
          </a:p>
          <a:p>
            <a:pPr lvl="1" rtl="0"/>
            <a:r>
              <a:rPr lang="ar-SA" noProof="0" smtClean="0"/>
              <a:t>المستوى الثاني</a:t>
            </a:r>
          </a:p>
          <a:p>
            <a:pPr lvl="2" rtl="0"/>
            <a:r>
              <a:rPr lang="ar-SA" noProof="0" smtClean="0"/>
              <a:t>المستوى الثالث</a:t>
            </a:r>
          </a:p>
          <a:p>
            <a:pPr lvl="3" rtl="0"/>
            <a:r>
              <a:rPr lang="ar-SA" noProof="0" smtClean="0"/>
              <a:t>المستوى الرابع</a:t>
            </a:r>
          </a:p>
          <a:p>
            <a:pPr lvl="4" rtl="0"/>
            <a:r>
              <a:rPr lang="ar-SA" noProof="0" smtClean="0"/>
              <a:t>المستوى الخامس</a:t>
            </a:r>
            <a:endParaRPr lang="en-GB" noProof="0"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CF860746-45FF-4F3F-9CE0-E6B542C01EBE}" type="datetime1">
              <a:rPr lang="en-GB" noProof="0" smtClean="0"/>
              <a:pPr/>
              <a:t>31/03/2018</a:t>
            </a:fld>
            <a:endParaRPr lang="en-GB" noProof="0"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pPr rtl="0"/>
            <a:endParaRPr lang="en-GB" noProof="0"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pPr rtl="0"/>
            <a:fld id="{EB37DED6-D4C7-42EE-AB49-D2E39E64FDE4}" type="slidenum">
              <a:rPr lang="en-GB" noProof="0" smtClean="0"/>
              <a:pPr rtl="0"/>
              <a:t>‹#›</a:t>
            </a:fld>
            <a:endParaRPr lang="en-GB" noProof="0" dirty="0"/>
          </a:p>
        </p:txBody>
      </p:sp>
    </p:spTree>
    <p:extLst>
      <p:ext uri="{BB962C8B-B14F-4D97-AF65-F5344CB8AC3E}">
        <p14:creationId xmlns=""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sldNum="0" hdr="0" ftr="0"/>
  <p:txStyles>
    <p:titleStyle>
      <a:lvl1pPr algn="l" defTabSz="1218987" rtl="1"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r" defTabSz="1218987" rtl="1"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r" defTabSz="1218987" rtl="1"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algn="ctr" rtl="0"/>
            <a:r>
              <a:rPr lang="ar-IQ" dirty="0" smtClean="0"/>
              <a:t>اجوبة ذكية عن اسئلة غبية </a:t>
            </a:r>
            <a:endParaRPr lang="en-US" dirty="0"/>
          </a:p>
        </p:txBody>
      </p:sp>
      <p:sp>
        <p:nvSpPr>
          <p:cNvPr id="3" name="Subtitle 2"/>
          <p:cNvSpPr>
            <a:spLocks noGrp="1"/>
          </p:cNvSpPr>
          <p:nvPr>
            <p:ph type="subTitle" idx="1"/>
          </p:nvPr>
        </p:nvSpPr>
        <p:spPr>
          <a:xfrm>
            <a:off x="3646140" y="5157192"/>
            <a:ext cx="8034817" cy="1244600"/>
          </a:xfrm>
        </p:spPr>
        <p:txBody>
          <a:bodyPr rtlCol="0"/>
          <a:lstStyle/>
          <a:p>
            <a:pPr algn="r" rtl="0"/>
            <a:r>
              <a:rPr lang="ar-IQ" b="1" dirty="0" smtClean="0"/>
              <a:t>اهم الاسئلة التي قد تطرح اثناء مقابلة العمل</a:t>
            </a:r>
            <a:endParaRPr lang="en-US" b="1" dirty="0"/>
          </a:p>
        </p:txBody>
      </p:sp>
    </p:spTree>
    <p:extLst>
      <p:ext uri="{BB962C8B-B14F-4D97-AF65-F5344CB8AC3E}">
        <p14:creationId xmlns="" xmlns:p14="http://schemas.microsoft.com/office/powerpoint/2010/main" val="36503403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1764" y="476672"/>
            <a:ext cx="11521280" cy="5904656"/>
          </a:xfrm>
        </p:spPr>
        <p:txBody>
          <a:bodyPr>
            <a:normAutofit fontScale="92500" lnSpcReduction="10000"/>
          </a:bodyPr>
          <a:lstStyle/>
          <a:p>
            <a:r>
              <a:rPr lang="ar-SA" dirty="0" smtClean="0"/>
              <a:t> </a:t>
            </a:r>
            <a:endParaRPr lang="en-US" dirty="0" smtClean="0"/>
          </a:p>
          <a:p>
            <a:r>
              <a:rPr lang="ar-SA" dirty="0" smtClean="0"/>
              <a:t>يجب التفكير </a:t>
            </a:r>
            <a:r>
              <a:rPr lang="ar-SA" dirty="0" err="1" smtClean="0"/>
              <a:t>بالاجابة</a:t>
            </a:r>
            <a:r>
              <a:rPr lang="ar-SA" dirty="0" smtClean="0"/>
              <a:t> على هذا السؤال بعد القيام بإجراء بحث جيد حول مهمة وأهداف </a:t>
            </a:r>
            <a:r>
              <a:rPr lang="ar-SA" dirty="0" err="1" smtClean="0"/>
              <a:t>المؤسسة.</a:t>
            </a:r>
            <a:r>
              <a:rPr lang="ar-SA" dirty="0" smtClean="0"/>
              <a:t> استغرق بعض الوقت في التعرف عليها قبل موعد المقابلة، واحتفظ في ذاكرتك بالأمور التي تحبها أكثر من </a:t>
            </a:r>
            <a:r>
              <a:rPr lang="ar-SA" dirty="0" err="1" smtClean="0"/>
              <a:t>غيرها.</a:t>
            </a:r>
            <a:r>
              <a:rPr lang="ar-SA" dirty="0" smtClean="0"/>
              <a:t> ما الذي جذبك لهذه الوظيفة في المقام </a:t>
            </a:r>
            <a:r>
              <a:rPr lang="ar-SA" dirty="0" err="1" smtClean="0"/>
              <a:t>الأول؟</a:t>
            </a:r>
            <a:r>
              <a:rPr lang="ar-SA" dirty="0" smtClean="0"/>
              <a:t> كيف ترى نفسك مناسباً فيها ومع مبادئها </a:t>
            </a:r>
            <a:r>
              <a:rPr lang="ar-SA" dirty="0" err="1" smtClean="0"/>
              <a:t>وجوها؟</a:t>
            </a:r>
            <a:r>
              <a:rPr lang="ar-SA" dirty="0" smtClean="0"/>
              <a:t> وما هو نوع التغيير الذي ترغب بإحداثه بعد حصولك على هذه الوظيفة؟</a:t>
            </a:r>
            <a:endParaRPr lang="en-US" dirty="0" smtClean="0"/>
          </a:p>
          <a:p>
            <a:r>
              <a:rPr lang="ar-SA" dirty="0" smtClean="0"/>
              <a:t>هناك عنصران لهذا السؤال؛ العنصر الأول يتعلق بكيفية مساعدة الشركة للمتقدم للوظيفة، لذلك اذكر للمدير الذي يرغب بالتعيين أنك قمت بالبحث في شركات عديدة، ولكنك تشعر أن هذه هي الشركة الأفضل من بينهم جميعاً، ثم امنحه أسباباً لاعتقادك أنها الأفضل؛ مثل </a:t>
            </a:r>
            <a:r>
              <a:rPr lang="ar-SA" dirty="0" err="1" smtClean="0"/>
              <a:t>سمعتها </a:t>
            </a:r>
            <a:r>
              <a:rPr lang="ar-SA" dirty="0" smtClean="0"/>
              <a:t>-على سبيل المثال- أو نجاحها أو ترتيبها بين الشركات الأخرى أو الطريقة التي يقومون بتدريب الموظفين </a:t>
            </a:r>
            <a:r>
              <a:rPr lang="ar-SA" dirty="0" err="1" smtClean="0"/>
              <a:t>فيها...</a:t>
            </a:r>
            <a:r>
              <a:rPr lang="ar-SA" dirty="0" smtClean="0"/>
              <a:t> ولكن الأهم هو أنه عليك معرفة منتجاتهم وخدماتهم في الداخل والخارج معرفة جيدة، وإخبار المدير عن سبب شعورك بأن هذه المنتجات والخدمات هي الأفضل، ولهذا فإنك ترغب بالعمل في أفضل شركة في هذا المجال، ويمكنك أيضاً أن تذكر عدداً قليلاً من كبار </a:t>
            </a:r>
            <a:r>
              <a:rPr lang="ar-SA" dirty="0" err="1" smtClean="0"/>
              <a:t>المسؤولين</a:t>
            </a:r>
            <a:r>
              <a:rPr lang="ar-SA" dirty="0" smtClean="0"/>
              <a:t> التنفيذيين في الشركة ومدى إعجابك وانبهارك بسجل عملهم الحافل.</a:t>
            </a:r>
            <a:endParaRPr lang="en-US" dirty="0" smtClean="0"/>
          </a:p>
          <a:p>
            <a:r>
              <a:rPr lang="ar-SA" dirty="0" smtClean="0"/>
              <a:t>أما العنصر الثاني للسؤال، فيتعلق بكيفية </a:t>
            </a:r>
            <a:r>
              <a:rPr lang="ar-SA" dirty="0" err="1" smtClean="0"/>
              <a:t>قيامك</a:t>
            </a:r>
            <a:r>
              <a:rPr lang="ar-SA" dirty="0" smtClean="0"/>
              <a:t> كموظف بمساعدة </a:t>
            </a:r>
            <a:r>
              <a:rPr lang="ar-SA" dirty="0" err="1" smtClean="0"/>
              <a:t>الشركة.</a:t>
            </a:r>
            <a:r>
              <a:rPr lang="ar-SA" dirty="0" smtClean="0"/>
              <a:t> مفتاح الإجابة على هذا الجزء هو أن تذكر كيف ستسمح لك الشركة بعرض نقاط قوتك بحد أقصى لأن أهدافها تتماشى مع </a:t>
            </a:r>
            <a:r>
              <a:rPr lang="ar-SA" dirty="0" err="1" smtClean="0"/>
              <a:t>أهدافك.</a:t>
            </a:r>
            <a:r>
              <a:rPr lang="ar-SA" dirty="0" smtClean="0"/>
              <a:t> تحدث عن شعورك بأن الشركة ستقوم بمنحك أفضل جو لتتمكن من التفوق، مما سيساعد الشركة على الوصول للمستوى التالي.</a:t>
            </a:r>
            <a:endParaRPr lang="en-US" dirty="0" smtClean="0"/>
          </a:p>
          <a:p>
            <a:endParaRPr lang="ar-IQ"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97868" y="3284984"/>
            <a:ext cx="7008574" cy="1930400"/>
          </a:xfrm>
        </p:spPr>
        <p:txBody>
          <a:bodyPr>
            <a:normAutofit fontScale="90000"/>
          </a:bodyPr>
          <a:lstStyle/>
          <a:p>
            <a:pPr algn="ctr"/>
            <a:r>
              <a:rPr lang="ar-IQ" dirty="0" err="1" smtClean="0"/>
              <a:t>3-</a:t>
            </a:r>
            <a:r>
              <a:rPr lang="ar-IQ" dirty="0" smtClean="0"/>
              <a:t> </a:t>
            </a:r>
            <a:r>
              <a:rPr lang="ar-SA" dirty="0" smtClean="0"/>
              <a:t>لماذا تعتقد اننا يجب ان نوظفك </a:t>
            </a:r>
            <a:r>
              <a:rPr lang="ar-SA" dirty="0" err="1" smtClean="0"/>
              <a:t>عندنا ؟</a:t>
            </a:r>
            <a:r>
              <a:rPr lang="en-US" dirty="0" smtClean="0"/>
              <a:t/>
            </a:r>
            <a:br>
              <a:rPr lang="en-US" dirty="0" smtClean="0"/>
            </a:br>
            <a:endParaRPr lang="ar-IQ"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7309" y="548680"/>
            <a:ext cx="10157354" cy="5623520"/>
          </a:xfrm>
        </p:spPr>
        <p:txBody>
          <a:bodyPr>
            <a:normAutofit/>
          </a:bodyPr>
          <a:lstStyle/>
          <a:p>
            <a:r>
              <a:rPr lang="ar-SA" sz="3200" dirty="0" smtClean="0"/>
              <a:t>احتفظ بتركيزك على الأسباب التي تجعل من خبرتك المرشح الأمثل لهذه الوظيفة، وأخبرهم كيف ستكون مساهمتك في هذا القسم وهذه الشركة، ودعهم يعلمون أن أحد أهدافك هو تسهيل مهمتهم بتحملك أكبر قدر ممكن من المسؤوليات، وأنك ستكون متحمساً لهذه الوظيفة من اليوم الأول.</a:t>
            </a:r>
            <a:endParaRPr lang="en-US" sz="3200" dirty="0" smtClean="0"/>
          </a:p>
          <a:p>
            <a:r>
              <a:rPr lang="ar-SA" sz="3200" dirty="0" smtClean="0"/>
              <a:t>قم بطباعة الوصف الوظيفي وتحديد أهم 3 أو 4 تفاصيل فيه، وابحث عن عبارات </a:t>
            </a:r>
            <a:r>
              <a:rPr lang="ar-SA" sz="3200" dirty="0" err="1" smtClean="0"/>
              <a:t>مثل </a:t>
            </a:r>
            <a:r>
              <a:rPr lang="ar-SA" sz="3200" dirty="0" smtClean="0"/>
              <a:t>"فريق متعدد الوظائف" </a:t>
            </a:r>
            <a:r>
              <a:rPr lang="ar-SA" sz="3200" dirty="0" err="1" smtClean="0"/>
              <a:t>أو </a:t>
            </a:r>
            <a:r>
              <a:rPr lang="ar-SA" sz="3200" dirty="0" smtClean="0"/>
              <a:t>"العمل الجماعي" </a:t>
            </a:r>
            <a:r>
              <a:rPr lang="ar-SA" sz="3200" dirty="0" err="1" smtClean="0"/>
              <a:t>أو </a:t>
            </a:r>
            <a:r>
              <a:rPr lang="ar-SA" sz="3200" dirty="0" smtClean="0"/>
              <a:t>"العمل ضمن </a:t>
            </a:r>
            <a:r>
              <a:rPr lang="ar-SA" sz="3200" dirty="0" err="1" smtClean="0"/>
              <a:t>فريق"...</a:t>
            </a:r>
            <a:r>
              <a:rPr lang="ar-SA" sz="3200" dirty="0" smtClean="0"/>
              <a:t> ولاحظ ما إذا تم تكرارها عدة </a:t>
            </a:r>
            <a:r>
              <a:rPr lang="ar-SA" sz="3200" dirty="0" err="1" smtClean="0"/>
              <a:t>مرات.</a:t>
            </a:r>
            <a:r>
              <a:rPr lang="ar-SA" sz="3200" dirty="0" smtClean="0"/>
              <a:t> في هذه الحالة، يجب أن تحتوي إجابتك وتركز على إمكانياتك وقدراتك المتعلقة بالعمل الجماعي.</a:t>
            </a:r>
            <a:endParaRPr lang="en-US" sz="3200" dirty="0" smtClean="0"/>
          </a:p>
          <a:p>
            <a:endParaRPr lang="ar-IQ" sz="3200"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9796" y="4445000"/>
            <a:ext cx="7271367" cy="1930400"/>
          </a:xfrm>
        </p:spPr>
        <p:txBody>
          <a:bodyPr>
            <a:normAutofit fontScale="90000"/>
          </a:bodyPr>
          <a:lstStyle/>
          <a:p>
            <a:r>
              <a:rPr lang="ar-IQ" dirty="0" smtClean="0"/>
              <a:t>4-</a:t>
            </a:r>
            <a:r>
              <a:rPr lang="ar-SA" dirty="0" smtClean="0"/>
              <a:t>ما هي نقاط القوة </a:t>
            </a:r>
            <a:r>
              <a:rPr lang="ar-SA" dirty="0" err="1" smtClean="0"/>
              <a:t>لديك ؟</a:t>
            </a:r>
            <a:r>
              <a:rPr lang="ar-SA" dirty="0" smtClean="0"/>
              <a:t> </a:t>
            </a:r>
            <a:r>
              <a:rPr lang="en-US" dirty="0" smtClean="0"/>
              <a:t/>
            </a:r>
            <a:br>
              <a:rPr lang="en-US" dirty="0" smtClean="0"/>
            </a:br>
            <a:r>
              <a:rPr lang="ar-IQ" dirty="0" smtClean="0"/>
              <a:t>  </a:t>
            </a:r>
            <a:endParaRPr lang="ar-IQ"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7309" y="692696"/>
            <a:ext cx="10157354" cy="5479504"/>
          </a:xfrm>
        </p:spPr>
        <p:txBody>
          <a:bodyPr>
            <a:normAutofit/>
          </a:bodyPr>
          <a:lstStyle/>
          <a:p>
            <a:r>
              <a:rPr lang="ar-SA" sz="4000" dirty="0" smtClean="0"/>
              <a:t>من السهل التحدث عن نقاط القوة؛ فأنت مثلاً شخص دقيق وتنتبه للتفاصيل، وتعمل بجدية، ركز على نقاط قوتك المهنية والمظاهر الإيجابية في </a:t>
            </a:r>
            <a:r>
              <a:rPr lang="ar-SA" sz="4000" dirty="0" err="1" smtClean="0"/>
              <a:t>شخصيتك.</a:t>
            </a:r>
            <a:r>
              <a:rPr lang="ar-SA" sz="4000" dirty="0" smtClean="0"/>
              <a:t> مثل روح المبادرة، التمتع بالعمل ضمن فريق، القدرة على إدارة الوقت والمهام المتعددة، العمل تحت الضغط بحرفية ومهنية عالية.</a:t>
            </a:r>
            <a:endParaRPr lang="en-US" sz="4000" dirty="0" smtClean="0"/>
          </a:p>
          <a:p>
            <a:endParaRPr lang="ar-IQ" sz="4000"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05780" y="4445000"/>
            <a:ext cx="7415383" cy="1930400"/>
          </a:xfrm>
        </p:spPr>
        <p:txBody>
          <a:bodyPr>
            <a:normAutofit fontScale="90000"/>
          </a:bodyPr>
          <a:lstStyle/>
          <a:p>
            <a:pPr algn="ctr"/>
            <a:r>
              <a:rPr lang="ar-IQ" dirty="0" smtClean="0"/>
              <a:t>5-</a:t>
            </a:r>
            <a:r>
              <a:rPr lang="ar-SA" dirty="0" err="1" smtClean="0"/>
              <a:t>ماهي</a:t>
            </a:r>
            <a:r>
              <a:rPr lang="ar-SA" dirty="0" smtClean="0"/>
              <a:t> نقاط الضعف </a:t>
            </a:r>
            <a:r>
              <a:rPr lang="ar-SA" dirty="0" err="1" smtClean="0"/>
              <a:t>لديك ؟</a:t>
            </a:r>
            <a:r>
              <a:rPr lang="en-US" dirty="0" smtClean="0"/>
              <a:t/>
            </a:r>
            <a:br>
              <a:rPr lang="en-US" dirty="0" smtClean="0"/>
            </a:br>
            <a:r>
              <a:rPr lang="ar-IQ" dirty="0" smtClean="0"/>
              <a:t>  </a:t>
            </a:r>
            <a:endParaRPr lang="ar-IQ"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33772" y="476672"/>
            <a:ext cx="10940891" cy="6048672"/>
          </a:xfrm>
        </p:spPr>
        <p:txBody>
          <a:bodyPr>
            <a:noAutofit/>
          </a:bodyPr>
          <a:lstStyle/>
          <a:p>
            <a:r>
              <a:rPr lang="ar-SA" sz="2800" dirty="0" smtClean="0"/>
              <a:t>هذا سؤال مخادع وقد يفسد مقابلتك لان من السهل أن تتعثر أثناء حديثك عن نقاط </a:t>
            </a:r>
            <a:r>
              <a:rPr lang="ar-SA" sz="2800" dirty="0" err="1" smtClean="0"/>
              <a:t>ضعفك.</a:t>
            </a:r>
            <a:r>
              <a:rPr lang="ar-SA" sz="2800" dirty="0" smtClean="0"/>
              <a:t> لا يجب أن تظهر نفسك بلا عيوب، فهذا لن يكون منطقياً ولكن لا تتحدث مطلقاً عن نقطة ضعف </a:t>
            </a:r>
            <a:r>
              <a:rPr lang="ar-SA" sz="2800" dirty="0" err="1" smtClean="0"/>
              <a:t>حقيقية</a:t>
            </a:r>
            <a:r>
              <a:rPr lang="ar-SA" sz="2800" dirty="0" smtClean="0"/>
              <a:t> لديك إلا إذا كان أمراً تمكنت من </a:t>
            </a:r>
            <a:r>
              <a:rPr lang="ar-SA" sz="2800" dirty="0" err="1" smtClean="0"/>
              <a:t>هزيمته.</a:t>
            </a:r>
            <a:r>
              <a:rPr lang="ar-SA" sz="2800" dirty="0" smtClean="0"/>
              <a:t> إن أفضل إجابة هي التحدث عن نقطة ضعف تمكنت من التغلب عليها؛ مثل أنك كنت تصل إلى العمل متأخراً بكثرة، ولكن بعد أن شرح لك مديرك ضرورة حضورك مبكراً، لم تذهب متأخراً أبداً.</a:t>
            </a:r>
            <a:endParaRPr lang="en-US" sz="2800" dirty="0" smtClean="0"/>
          </a:p>
          <a:p>
            <a:r>
              <a:rPr lang="ar-SA" sz="2800" dirty="0" smtClean="0"/>
              <a:t>يمكنك أن </a:t>
            </a:r>
            <a:r>
              <a:rPr lang="ar-SA" sz="2800" dirty="0" err="1" smtClean="0"/>
              <a:t>تقول: </a:t>
            </a:r>
            <a:r>
              <a:rPr lang="ar-SA" sz="2800" dirty="0" smtClean="0"/>
              <a:t>"كنت أنشغل كثيرا بنقاط ضعفي، وكنت أعتقد أنني أعاني من مليون عيب يستدعي التصويب </a:t>
            </a:r>
            <a:r>
              <a:rPr lang="ar-SA" sz="2800" dirty="0" err="1" smtClean="0"/>
              <a:t>والمعالجة.</a:t>
            </a:r>
            <a:r>
              <a:rPr lang="ar-SA" sz="2800" dirty="0" smtClean="0"/>
              <a:t> وقد طالعت الكتب، وحضرت دورات دراسية مختلفة في محاولة لتحقيق </a:t>
            </a:r>
            <a:r>
              <a:rPr lang="ar-SA" sz="2800" dirty="0" err="1" smtClean="0"/>
              <a:t>تحسن."</a:t>
            </a:r>
            <a:endParaRPr lang="en-US" sz="2800" dirty="0" smtClean="0"/>
          </a:p>
          <a:p>
            <a:r>
              <a:rPr lang="ar-SA" sz="2800" dirty="0" smtClean="0"/>
              <a:t>"لكنني أدركت شيئاً فشيئاً أنه لا معنى لانشغالي بأشياء لا أجيدها، وأنه ليس من المنطقي أن أفكر في نفسي على أنني لدي عيوب </a:t>
            </a:r>
            <a:r>
              <a:rPr lang="ar-SA" sz="2800" dirty="0" err="1" smtClean="0"/>
              <a:t>فقط.</a:t>
            </a:r>
            <a:r>
              <a:rPr lang="ar-SA" sz="2800" dirty="0" smtClean="0"/>
              <a:t> إنني هذه الأيام أركز على تحسين ما أجيده بالفعل</a:t>
            </a:r>
            <a:r>
              <a:rPr lang="ar-IQ" sz="2800" dirty="0" smtClean="0"/>
              <a:t> </a:t>
            </a:r>
            <a:r>
              <a:rPr lang="ar-IQ" sz="2800" dirty="0" err="1" smtClean="0"/>
              <a:t>.</a:t>
            </a:r>
            <a:endParaRPr lang="en-US" sz="2800" dirty="0" smtClean="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IQ" dirty="0" smtClean="0"/>
              <a:t>6-</a:t>
            </a:r>
            <a:r>
              <a:rPr lang="ar-SA" dirty="0" smtClean="0"/>
              <a:t>أين تريد أن تكون بعد </a:t>
            </a:r>
            <a:r>
              <a:rPr lang="ar-IQ" dirty="0" smtClean="0"/>
              <a:t>خمس</a:t>
            </a:r>
            <a:r>
              <a:rPr lang="ar-SA" dirty="0" smtClean="0"/>
              <a:t> سنوات من </a:t>
            </a:r>
            <a:r>
              <a:rPr lang="ar-SA" dirty="0" err="1" smtClean="0"/>
              <a:t>الآن ؟</a:t>
            </a:r>
            <a:r>
              <a:rPr lang="en-US" dirty="0" smtClean="0"/>
              <a:t/>
            </a:r>
            <a:br>
              <a:rPr lang="en-US" dirty="0" smtClean="0"/>
            </a:br>
            <a:endParaRPr lang="ar-IQ"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89756" y="188640"/>
            <a:ext cx="11999069" cy="5983560"/>
          </a:xfrm>
        </p:spPr>
        <p:txBody>
          <a:bodyPr>
            <a:noAutofit/>
          </a:bodyPr>
          <a:lstStyle/>
          <a:p>
            <a:r>
              <a:rPr lang="ar-SA" sz="2800" dirty="0" smtClean="0"/>
              <a:t>يريد </a:t>
            </a:r>
            <a:r>
              <a:rPr lang="ar-SA" sz="2800" dirty="0" err="1" smtClean="0"/>
              <a:t>مسؤول</a:t>
            </a:r>
            <a:r>
              <a:rPr lang="ar-SA" sz="2800" dirty="0" smtClean="0"/>
              <a:t> التوظيف أن يعرف ماذا تنوي حيال الوظيفة، فعادة يفضل أي </a:t>
            </a:r>
            <a:r>
              <a:rPr lang="ar-SA" sz="2800" dirty="0" err="1" smtClean="0"/>
              <a:t>مسؤول</a:t>
            </a:r>
            <a:r>
              <a:rPr lang="ar-SA" sz="2800" dirty="0" smtClean="0"/>
              <a:t> توظيف شخص عازم على البقاء </a:t>
            </a:r>
            <a:r>
              <a:rPr lang="ar-SA" sz="2800" dirty="0" err="1" smtClean="0"/>
              <a:t>طويلاً.</a:t>
            </a:r>
            <a:r>
              <a:rPr lang="ar-SA" sz="2800" dirty="0" smtClean="0"/>
              <a:t> </a:t>
            </a:r>
            <a:endParaRPr lang="en-US" sz="2800" dirty="0" smtClean="0"/>
          </a:p>
          <a:p>
            <a:r>
              <a:rPr lang="ar-SA" sz="2800" dirty="0" smtClean="0"/>
              <a:t>لا أحد يعلم أين سيكون بعد 5 سنوات من الآن، أنت تأمل أن تكون في وظيفة إدارية ما وهدفك هو أن تساعد الشركة بأي شكل من </a:t>
            </a:r>
            <a:r>
              <a:rPr lang="ar-SA" sz="2800" dirty="0" err="1" smtClean="0"/>
              <a:t>الأشكال.</a:t>
            </a:r>
            <a:r>
              <a:rPr lang="ar-SA" sz="2800" dirty="0" smtClean="0"/>
              <a:t> إذا قمت بإعطاء الانطباع بأن هذه الوظيفة هي مجرد نقطة انطلاق بالنسبة إليك، فإنه من المرجح أن الشركة لن تكون مهتمة </a:t>
            </a:r>
            <a:r>
              <a:rPr lang="ar-SA" sz="2800" dirty="0" err="1" smtClean="0"/>
              <a:t>بتعيينك.</a:t>
            </a:r>
            <a:r>
              <a:rPr lang="ar-SA" sz="2800" dirty="0" smtClean="0"/>
              <a:t> </a:t>
            </a:r>
            <a:endParaRPr lang="ar-IQ" sz="2800" dirty="0" smtClean="0"/>
          </a:p>
          <a:p>
            <a:r>
              <a:rPr lang="ar-SA" sz="2800" dirty="0" smtClean="0"/>
              <a:t>لا تقل جملاً سخيفة </a:t>
            </a:r>
            <a:r>
              <a:rPr lang="ar-SA" sz="2800" dirty="0" err="1" smtClean="0"/>
              <a:t>مثل </a:t>
            </a:r>
            <a:r>
              <a:rPr lang="ar-SA" sz="2800" dirty="0" smtClean="0"/>
              <a:t>"لا أدري!" </a:t>
            </a:r>
            <a:r>
              <a:rPr lang="ar-SA" sz="2800" dirty="0" err="1" smtClean="0"/>
              <a:t>أو </a:t>
            </a:r>
            <a:r>
              <a:rPr lang="ar-SA" sz="2800" dirty="0" smtClean="0"/>
              <a:t>"أود الحصول على </a:t>
            </a:r>
            <a:r>
              <a:rPr lang="ar-SA" sz="2800" dirty="0" err="1" smtClean="0"/>
              <a:t>وظيفتكم!".</a:t>
            </a:r>
            <a:endParaRPr lang="ar-IQ" sz="2800" dirty="0" smtClean="0"/>
          </a:p>
          <a:p>
            <a:r>
              <a:rPr lang="ar-SA" sz="2800" dirty="0" smtClean="0"/>
              <a:t>أظهر لهم أنك قد قمت ببعض التقييم الذاتي والتخطيط الوظيفي لنفسك</a:t>
            </a:r>
            <a:r>
              <a:rPr lang="ar-IQ" sz="2800" dirty="0" smtClean="0"/>
              <a:t> و </a:t>
            </a:r>
            <a:r>
              <a:rPr lang="ar-SA" sz="2800" dirty="0" err="1" smtClean="0"/>
              <a:t>دعهم</a:t>
            </a:r>
            <a:r>
              <a:rPr lang="ar-SA" sz="2800" dirty="0" smtClean="0"/>
              <a:t> يعرفون أنك ترغب بتطوير نفسك مهنياً وبالحصول على المزيد من المسؤوليات في تلك الشركة على وجه الخصوص</a:t>
            </a:r>
            <a:r>
              <a:rPr lang="ar-IQ" sz="2800" dirty="0" smtClean="0"/>
              <a:t> </a:t>
            </a:r>
            <a:r>
              <a:rPr lang="ar-SA" sz="2800" dirty="0" smtClean="0"/>
              <a:t>الإجابة النموذجية </a:t>
            </a:r>
            <a:r>
              <a:rPr lang="ar-SA" sz="2800" dirty="0" err="1" smtClean="0"/>
              <a:t>هي </a:t>
            </a:r>
            <a:r>
              <a:rPr lang="ar-SA" sz="2800" dirty="0" smtClean="0"/>
              <a:t>“في خمس سنوات أتوقع أن أكون في مرحلة متوسطة في نطاق الإدارة وصناعة القرار في مجالي، وأن يكون ذلك بدخل </a:t>
            </a:r>
            <a:r>
              <a:rPr lang="ar-SA" sz="2800" dirty="0" err="1" smtClean="0"/>
              <a:t>معقول”.</a:t>
            </a:r>
            <a:endParaRPr lang="en-US" sz="2800" dirty="0" smtClean="0"/>
          </a:p>
          <a:p>
            <a:endParaRPr lang="ar-IQ" sz="2800"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 7-كيف تعمل مع الضغوطات</a:t>
            </a:r>
            <a:endParaRPr lang="ar-IQ"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algn="ctr" rtl="0"/>
            <a:r>
              <a:rPr lang="ar-IQ" dirty="0" smtClean="0"/>
              <a:t>اعداد</a:t>
            </a:r>
            <a:br>
              <a:rPr lang="ar-IQ" dirty="0" smtClean="0"/>
            </a:br>
            <a:r>
              <a:rPr lang="ar-IQ" dirty="0" smtClean="0"/>
              <a:t>أ.م.ام كلثوم صبيح محمد</a:t>
            </a:r>
            <a:br>
              <a:rPr lang="ar-IQ" dirty="0" smtClean="0"/>
            </a:br>
            <a:r>
              <a:rPr lang="ar-IQ" sz="4400" dirty="0" smtClean="0"/>
              <a:t>قانون/المستنصرية</a:t>
            </a:r>
            <a:r>
              <a:rPr lang="ar-IQ" sz="4400" dirty="0" smtClean="0"/>
              <a:t> </a:t>
            </a:r>
            <a:endParaRPr lang="en-US" sz="4400" dirty="0"/>
          </a:p>
        </p:txBody>
      </p:sp>
      <p:sp>
        <p:nvSpPr>
          <p:cNvPr id="3" name="Subtitle 2"/>
          <p:cNvSpPr>
            <a:spLocks noGrp="1"/>
          </p:cNvSpPr>
          <p:nvPr>
            <p:ph type="subTitle" idx="1"/>
          </p:nvPr>
        </p:nvSpPr>
        <p:spPr>
          <a:xfrm>
            <a:off x="3646140" y="5157192"/>
            <a:ext cx="8034817" cy="1244600"/>
          </a:xfrm>
        </p:spPr>
        <p:txBody>
          <a:bodyPr rtlCol="0"/>
          <a:lstStyle/>
          <a:p>
            <a:pPr lvl="0" rtl="0">
              <a:spcBef>
                <a:spcPts val="600"/>
              </a:spcBef>
            </a:pPr>
            <a:r>
              <a:rPr lang="en-US" dirty="0" smtClean="0"/>
              <a:t>Umkalthoomsabeeh_70@uomustansiriyah.edu.iq</a:t>
            </a:r>
            <a:endParaRPr lang="en-US" dirty="0"/>
          </a:p>
        </p:txBody>
      </p:sp>
    </p:spTree>
    <p:extLst>
      <p:ext uri="{BB962C8B-B14F-4D97-AF65-F5344CB8AC3E}">
        <p14:creationId xmlns="" xmlns:p14="http://schemas.microsoft.com/office/powerpoint/2010/main" val="36503403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7309" y="620688"/>
            <a:ext cx="10157354" cy="5551512"/>
          </a:xfrm>
        </p:spPr>
        <p:txBody>
          <a:bodyPr>
            <a:normAutofit/>
          </a:bodyPr>
          <a:lstStyle/>
          <a:p>
            <a:r>
              <a:rPr lang="ar-SA" sz="2800" dirty="0" smtClean="0"/>
              <a:t>في محاولة للتعرف على الموظف وكيف يتعامل مع التوتر وضغوطات العمل سيظل المسؤول يسألك هذا السؤال بأكثر من طريقة، مثل كم ساعة كنت </a:t>
            </a:r>
            <a:r>
              <a:rPr lang="ar-SA" sz="2800" dirty="0" err="1" smtClean="0"/>
              <a:t>تعمل؟</a:t>
            </a:r>
            <a:r>
              <a:rPr lang="ar-SA" sz="2800" dirty="0" smtClean="0"/>
              <a:t> هل يمكنك البقاء أكثر من الوقت </a:t>
            </a:r>
            <a:r>
              <a:rPr lang="ar-SA" sz="2800" dirty="0" err="1" smtClean="0"/>
              <a:t>الرسمي؟</a:t>
            </a:r>
            <a:r>
              <a:rPr lang="ar-SA" sz="2800" dirty="0" smtClean="0"/>
              <a:t> هل تستطيع القيام بوظائف  متعددة؟</a:t>
            </a:r>
            <a:endParaRPr lang="en-US" sz="2800" dirty="0" smtClean="0"/>
          </a:p>
          <a:p>
            <a:r>
              <a:rPr lang="ar-SA" sz="2800" dirty="0" smtClean="0"/>
              <a:t>أظهر لمن يقابلك أنك منظم وتتحمل المسؤولية ولا تصيبك حالة الفزع والعصبية عند ضغط </a:t>
            </a:r>
            <a:r>
              <a:rPr lang="ar-SA" sz="2800" dirty="0" err="1" smtClean="0"/>
              <a:t>العمل.</a:t>
            </a:r>
            <a:r>
              <a:rPr lang="ar-SA" sz="2800" dirty="0" smtClean="0"/>
              <a:t> ولكن كن ذكيا في الإجابة </a:t>
            </a:r>
            <a:r>
              <a:rPr lang="ar-SA" sz="2800" dirty="0" err="1" smtClean="0"/>
              <a:t>قل </a:t>
            </a:r>
            <a:r>
              <a:rPr lang="ar-SA" sz="2800" dirty="0" smtClean="0"/>
              <a:t>“أنا مثل أي شخص آخر أشعر بالضغط والتوتر أحياناً، لكني لا أجعل هذا يؤثر على أدائي لعملي ونوع ما أقدم من عمل، إنني أحاول التعامل مع التحديات بأفضل طريقة </a:t>
            </a:r>
            <a:r>
              <a:rPr lang="ar-SA" sz="2800" dirty="0" err="1" smtClean="0"/>
              <a:t>ممكنة”.</a:t>
            </a:r>
            <a:endParaRPr lang="en-US" sz="2800" dirty="0" smtClean="0"/>
          </a:p>
          <a:p>
            <a:r>
              <a:rPr lang="ar-SA" sz="2800" dirty="0" smtClean="0"/>
              <a:t>إذا كان بإمكانك أن تشرح للشخص الذي يجري معك المقابلة موقفاً تمكنت فيه من التغلب على مشكلة مع شخص ما في العمل، فإن ذلك سيزيد من فرص الحصول على الوظيفة بلا شك.</a:t>
            </a:r>
            <a:endParaRPr lang="en-US" sz="2800" dirty="0" smtClean="0"/>
          </a:p>
          <a:p>
            <a:endParaRPr lang="ar-IQ" sz="2800"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8- حدثني عن نفسك  </a:t>
            </a:r>
            <a:endParaRPr lang="ar-IQ"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49796" y="404664"/>
            <a:ext cx="10724867" cy="5767536"/>
          </a:xfrm>
        </p:spPr>
        <p:txBody>
          <a:bodyPr>
            <a:normAutofit lnSpcReduction="10000"/>
          </a:bodyPr>
          <a:lstStyle/>
          <a:p>
            <a:r>
              <a:rPr lang="ar-SA" dirty="0" err="1" smtClean="0"/>
              <a:t>.</a:t>
            </a:r>
            <a:r>
              <a:rPr lang="ar-SA" dirty="0" smtClean="0"/>
              <a:t> إن أسوأ طريقة لإجابة هذا السؤال هي أن تروي للشخص الذي يجري المقابلة قصة حياتك، فهو غير مهتم بسماعها </a:t>
            </a:r>
            <a:r>
              <a:rPr lang="ar-SA" dirty="0" err="1" smtClean="0"/>
              <a:t>بالتأكيد!</a:t>
            </a:r>
            <a:r>
              <a:rPr lang="ar-SA" dirty="0" smtClean="0"/>
              <a:t> أفضل طريقة للإجابة هي مناقشة طبيعة اهتماماتك فيما يتعلق بالوظيفة والأسباب التي تجعل من خبرتك مرشحاً مناسباً.</a:t>
            </a:r>
            <a:endParaRPr lang="en-US" dirty="0" smtClean="0"/>
          </a:p>
          <a:p>
            <a:r>
              <a:rPr lang="ar-SA" dirty="0" smtClean="0"/>
              <a:t>من الجيد أن تبدأ بالحديث عن نفسك، عند البدء في اجراء أي مقابلة عمل، لأنه غالبا ما تبدأ جميع مقابلات العمل بهذا السؤال، الذي قد يربكك لأنه من الأسئلة التي تفتح أمامك أبواب كثيرة من أجل الحديث عنها، فأنت قادر على التحدث عن نفسك كثيرا، و لكن تذكر أنت مضطر لأن تلخص حياتك في دقيقين أو ثلاثة من الوقت، لذلك يجب أن تمر على السنوات المبكرة و مرحلة المدرسة باختصار جديد، مثل مكان ولادتك و نشأتك، و المدرسة التي درست بها، و لخص تجربتك بوصف مختصر، مثل أن تقول، كانت مرحلة رائعة، أو كنت احب المدرسة، أو حتى كنت لا أحبها، ثم انتقل إلى حياتك الدراسية المتقدمة، مثل أسم الجامعة الني درست بها، و ما هي أكثر </a:t>
            </a:r>
            <a:r>
              <a:rPr lang="ar-SA" dirty="0" err="1" smtClean="0"/>
              <a:t>ميلولك</a:t>
            </a:r>
            <a:r>
              <a:rPr lang="ar-SA" dirty="0" smtClean="0"/>
              <a:t> العلمية و نشاطاتك فيها دون تفصيل، مثل اشتراكك في المعارض الفنية، أو في  الفريق الرياضي أن وجدت، ثم إلى خبرتك العملية، و أسماء الأماكن التي عملت بها و وصفك الوظيفي في كل منها و ركز على أخرها </a:t>
            </a:r>
            <a:r>
              <a:rPr lang="ar-SA" dirty="0" err="1" smtClean="0"/>
              <a:t>تحديدا.</a:t>
            </a:r>
            <a:r>
              <a:rPr lang="ar-SA" dirty="0" smtClean="0"/>
              <a:t> أعط من يقابلك أسباباً إضافية ليقع اختياره عليك.</a:t>
            </a:r>
            <a:endParaRPr lang="en-US" dirty="0" smtClean="0"/>
          </a:p>
          <a:p>
            <a:endParaRPr lang="ar-IQ"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IQ" dirty="0" smtClean="0"/>
              <a:t>9-</a:t>
            </a:r>
            <a:r>
              <a:rPr lang="ar-SA" dirty="0" smtClean="0"/>
              <a:t>هل تريد أن تسأل عن أي شيء؟</a:t>
            </a:r>
            <a:r>
              <a:rPr lang="en-US" dirty="0" smtClean="0"/>
              <a:t/>
            </a:r>
            <a:br>
              <a:rPr lang="en-US" dirty="0" smtClean="0"/>
            </a:br>
            <a:r>
              <a:rPr lang="ar-IQ" dirty="0" smtClean="0"/>
              <a:t> </a:t>
            </a:r>
            <a:endParaRPr lang="ar-IQ"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7309" y="980728"/>
            <a:ext cx="10157354" cy="5191472"/>
          </a:xfrm>
        </p:spPr>
        <p:txBody>
          <a:bodyPr>
            <a:normAutofit/>
          </a:bodyPr>
          <a:lstStyle/>
          <a:p>
            <a:r>
              <a:rPr lang="ar-SA" sz="4000" dirty="0" smtClean="0"/>
              <a:t>الإجابة الجيدة هي نعم، يمكنك أن تسأل عن المؤسسة وخطط توسعاتها وجمهورها المستقبلي، وإن كان هناك توسع جديد فما دور الوظيفة التي تتقدم بطلبك </a:t>
            </a:r>
            <a:r>
              <a:rPr lang="ar-SA" sz="4000" dirty="0" err="1" smtClean="0"/>
              <a:t>إليها.</a:t>
            </a:r>
            <a:r>
              <a:rPr lang="ar-SA" sz="4000" dirty="0" smtClean="0"/>
              <a:t> لا تسأل أبدا عن الراتب في المقابلة </a:t>
            </a:r>
            <a:r>
              <a:rPr lang="ar-SA" sz="4000" dirty="0" err="1" smtClean="0"/>
              <a:t>الأولى.</a:t>
            </a:r>
            <a:r>
              <a:rPr lang="ar-SA" sz="4000" dirty="0" smtClean="0"/>
              <a:t> اسأل عن نظام الترقية والتطور في </a:t>
            </a:r>
            <a:r>
              <a:rPr lang="ar-SA" sz="4000" dirty="0" err="1" smtClean="0"/>
              <a:t>الوظيفة.</a:t>
            </a:r>
            <a:r>
              <a:rPr lang="ar-SA" sz="4000" dirty="0" smtClean="0"/>
              <a:t> اسأل عن بيئة العمل وعن المسؤوليات المحددة لوظيفتك.</a:t>
            </a:r>
            <a:endParaRPr lang="en-US" sz="4000" dirty="0" smtClean="0"/>
          </a:p>
          <a:p>
            <a:endParaRPr lang="ar-IQ" sz="4000"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IQ" dirty="0" smtClean="0"/>
              <a:t>10-</a:t>
            </a:r>
            <a:r>
              <a:rPr lang="ar-SA" dirty="0" smtClean="0"/>
              <a:t>ما هي متطلباتك فيما يتعلق </a:t>
            </a:r>
            <a:r>
              <a:rPr lang="ar-SA" dirty="0" err="1" smtClean="0"/>
              <a:t>بالراتب ؟</a:t>
            </a:r>
            <a:r>
              <a:rPr lang="en-US" dirty="0" smtClean="0"/>
              <a:t/>
            </a:r>
            <a:br>
              <a:rPr lang="en-US" dirty="0" smtClean="0"/>
            </a:br>
            <a:r>
              <a:rPr lang="ar-IQ" dirty="0" smtClean="0"/>
              <a:t>  </a:t>
            </a:r>
            <a:endParaRPr lang="ar-IQ"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93812" y="404664"/>
            <a:ext cx="10580851" cy="5767536"/>
          </a:xfrm>
        </p:spPr>
        <p:txBody>
          <a:bodyPr>
            <a:normAutofit/>
          </a:bodyPr>
          <a:lstStyle/>
          <a:p>
            <a:r>
              <a:rPr lang="ar-SA" dirty="0" smtClean="0"/>
              <a:t>إن الأسئلة </a:t>
            </a:r>
            <a:r>
              <a:rPr lang="ar-SA" dirty="0" err="1" smtClean="0"/>
              <a:t>الحقيقية</a:t>
            </a:r>
            <a:r>
              <a:rPr lang="ar-SA" dirty="0" smtClean="0"/>
              <a:t> من وراء هذا السؤال هي: هل لديك توقعات واقعية فيما يتعلق </a:t>
            </a:r>
            <a:r>
              <a:rPr lang="ar-SA" dirty="0" err="1" smtClean="0"/>
              <a:t>بالراتب؟</a:t>
            </a:r>
            <a:r>
              <a:rPr lang="ar-SA" dirty="0" smtClean="0"/>
              <a:t> هل نحن على نفس المستوى أم أنك ستطلب مبلغاً أكبر بكثير مما يمكننا </a:t>
            </a:r>
            <a:r>
              <a:rPr lang="ar-SA" dirty="0" err="1" smtClean="0"/>
              <a:t>منحك ؟</a:t>
            </a:r>
            <a:r>
              <a:rPr lang="ar-SA" dirty="0" smtClean="0"/>
              <a:t> هل أنت مرن بخصوص هذه النقطة أم أن توقعاتك ثابتة ولن تتغير؟</a:t>
            </a:r>
            <a:endParaRPr lang="en-US" dirty="0" smtClean="0"/>
          </a:p>
          <a:p>
            <a:r>
              <a:rPr lang="ar-SA" dirty="0" smtClean="0"/>
              <a:t>حاول أن تتجنب الإجابة على هذا السؤال في المقابلة الأولى، لأن الشركة قد تستثنيك من المقابلات التالية إذا قمت </a:t>
            </a:r>
            <a:r>
              <a:rPr lang="ar-SA" dirty="0" err="1" smtClean="0"/>
              <a:t>بذلك.</a:t>
            </a:r>
            <a:r>
              <a:rPr lang="ar-SA" dirty="0" smtClean="0"/>
              <a:t> أخبر الشخص الذي يجري معك المقابلة إنه إذا تم </a:t>
            </a:r>
            <a:r>
              <a:rPr lang="ar-SA" dirty="0" err="1" smtClean="0"/>
              <a:t>اعبارك</a:t>
            </a:r>
            <a:r>
              <a:rPr lang="ar-SA" dirty="0" smtClean="0"/>
              <a:t> مناسباً بشكل جدي للحصول على الوظيفة، يمكنك أن تخبرهم بالقيم التي يتراوح بينها الراتب، ولكن اجعلهم يقدمون لك عرضاً أولاً إن أمكن، وليس من الضروري أن توافق على عرضهم الأول، فقد يكون هناك مجال </a:t>
            </a:r>
            <a:r>
              <a:rPr lang="ar-SA" dirty="0" err="1" smtClean="0"/>
              <a:t>للمفاوضة.</a:t>
            </a:r>
            <a:r>
              <a:rPr lang="ar-SA" dirty="0" smtClean="0"/>
              <a:t> </a:t>
            </a:r>
            <a:endParaRPr lang="en-US" dirty="0" smtClean="0"/>
          </a:p>
          <a:p>
            <a:r>
              <a:rPr lang="ar-SA" dirty="0" smtClean="0"/>
              <a:t>عندما يحين الوقت لتعطيهم رقماً معيناً، تأكد من أنك تأخذ خبرتك العملية ومستوى تعليمك بعين الاعتبار، بالإضافة إلى مكان العمل؛ حيث أن الرواتب تختلف باختلاف المناطق </a:t>
            </a:r>
            <a:r>
              <a:rPr lang="ar-SA" dirty="0" err="1" smtClean="0"/>
              <a:t>والأماكن.</a:t>
            </a:r>
            <a:r>
              <a:rPr lang="ar-SA" dirty="0" smtClean="0"/>
              <a:t> أخبرهم أن الراتب الذي ترغب بالحصول عليه يتراوح بين كذا وكذا، وأنك لا تمانع أي رقم ضمن هذا النطاق، بالإضافة إلى مزايا العمل </a:t>
            </a:r>
            <a:r>
              <a:rPr lang="ar-SA" dirty="0" err="1" smtClean="0"/>
              <a:t>الأخرى.</a:t>
            </a:r>
            <a:r>
              <a:rPr lang="ar-SA" dirty="0" smtClean="0"/>
              <a:t> كن موجزاً ومباشراً، ولا تقلق من الصمت الذي قد يتبع إجابتك.</a:t>
            </a:r>
            <a:endParaRPr lang="en-US" dirty="0" smtClean="0"/>
          </a:p>
          <a:p>
            <a:endParaRPr lang="ar-IQ"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IQ" dirty="0" smtClean="0"/>
              <a:t>11-</a:t>
            </a:r>
            <a:r>
              <a:rPr lang="ar-SA" dirty="0" smtClean="0"/>
              <a:t>هل تغضب من انتقاد </a:t>
            </a:r>
            <a:r>
              <a:rPr lang="ar-SA" dirty="0" err="1" smtClean="0"/>
              <a:t>الأخرين</a:t>
            </a:r>
            <a:r>
              <a:rPr lang="ar-SA" dirty="0" smtClean="0"/>
              <a:t> لعمل؟</a:t>
            </a:r>
            <a:r>
              <a:rPr lang="en-US" dirty="0" smtClean="0"/>
              <a:t/>
            </a:r>
            <a:br>
              <a:rPr lang="en-US" dirty="0" smtClean="0"/>
            </a:br>
            <a:r>
              <a:rPr lang="ar-IQ" dirty="0" smtClean="0"/>
              <a:t> </a:t>
            </a:r>
            <a:endParaRPr lang="ar-IQ"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7309" y="548680"/>
            <a:ext cx="10157354" cy="5623520"/>
          </a:xfrm>
        </p:spPr>
        <p:txBody>
          <a:bodyPr>
            <a:normAutofit/>
          </a:bodyPr>
          <a:lstStyle/>
          <a:p>
            <a:r>
              <a:rPr lang="ar-SA" sz="2800" dirty="0" smtClean="0"/>
              <a:t>طبعا لا، هذه الإجابة تعد مثالية جدا، مما يدفع المقابل إلى تكذيبها, و لكن عليك بالإجابة بعم ولكن إذا كان النقد يأخذ أسلوب عملي و فيه احترام للمجهود الذي قمت </a:t>
            </a:r>
            <a:r>
              <a:rPr lang="ar-SA" sz="2800" dirty="0" err="1" smtClean="0"/>
              <a:t>به</a:t>
            </a:r>
            <a:r>
              <a:rPr lang="ar-SA" sz="2800" dirty="0" smtClean="0"/>
              <a:t>, كما أن عملي بالضرورة يحتاج إلى النقد حتى يكون أفضل, فما قد يراه غيري قد أكون </a:t>
            </a:r>
            <a:r>
              <a:rPr lang="ar-SA" sz="2800" dirty="0" err="1" smtClean="0"/>
              <a:t>عاجر</a:t>
            </a:r>
            <a:r>
              <a:rPr lang="ar-SA" sz="2800" dirty="0" smtClean="0"/>
              <a:t> عن رؤيته, وخصوصا من هم أكبر مني خبرة, أو أقدم في المؤسسة.</a:t>
            </a:r>
            <a:endParaRPr lang="ar-IQ" sz="2800" dirty="0" smtClean="0"/>
          </a:p>
          <a:p>
            <a:r>
              <a:rPr lang="ar-IQ" sz="2800" dirty="0" smtClean="0"/>
              <a:t>او قد يكون </a:t>
            </a:r>
            <a:r>
              <a:rPr lang="ar-IQ" sz="2800" dirty="0" err="1" smtClean="0"/>
              <a:t>السؤال :</a:t>
            </a:r>
            <a:r>
              <a:rPr lang="ar-IQ" sz="2800" dirty="0" smtClean="0"/>
              <a:t> </a:t>
            </a:r>
            <a:r>
              <a:rPr lang="ar-SA" sz="2800" dirty="0" smtClean="0"/>
              <a:t>هل يغضبك نقد من هم أقل منك خبرة أو من يعملون تحت إشرافك؟</a:t>
            </a:r>
            <a:endParaRPr lang="en-US" sz="2800" dirty="0" smtClean="0"/>
          </a:p>
          <a:p>
            <a:r>
              <a:rPr lang="ar-SA" sz="2800" dirty="0" smtClean="0"/>
              <a:t>الإجابة لا، فهذه الفئة بالرغم من الخبرة القليلة لديهم، إلا أن هناك ما يمكن أن يقدموه لي، وقد يكون تفصيلا بسيطا لا يفكر فيه ذوي الخبرة الكبيرة، كما أن انتقاد هذه الفئة تعطي انطباعا عن طريقة تفكيرهم مما يساعد في اكتشاف مواطن الضعف و القوة لديهم من أجل استثمار قدراتهم بشكل أفضل.</a:t>
            </a:r>
            <a:endParaRPr lang="en-US" sz="2800" dirty="0" smtClean="0"/>
          </a:p>
          <a:p>
            <a:endParaRPr lang="en-US" sz="2800" dirty="0" smtClean="0"/>
          </a:p>
          <a:p>
            <a:endParaRPr lang="ar-IQ" sz="2800"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7788" y="4445000"/>
            <a:ext cx="7343375" cy="1930400"/>
          </a:xfrm>
        </p:spPr>
        <p:txBody>
          <a:bodyPr>
            <a:normAutofit fontScale="90000"/>
          </a:bodyPr>
          <a:lstStyle/>
          <a:p>
            <a:r>
              <a:rPr lang="ar-SA" dirty="0" smtClean="0"/>
              <a:t>هل ينبغي عليك الاجابة على كل سؤال يوجه اليك </a:t>
            </a:r>
            <a:r>
              <a:rPr lang="ar-IQ" dirty="0" err="1" smtClean="0"/>
              <a:t>؟</a:t>
            </a:r>
            <a:endParaRPr lang="ar-IQ" dirty="0"/>
          </a:p>
        </p:txBody>
      </p:sp>
      <p:sp>
        <p:nvSpPr>
          <p:cNvPr id="3" name="عنصر نائب للنص 2"/>
          <p:cNvSpPr>
            <a:spLocks noGrp="1"/>
          </p:cNvSpPr>
          <p:nvPr>
            <p:ph type="body" idx="1"/>
          </p:nvPr>
        </p:nvSpPr>
        <p:spPr>
          <a:xfrm>
            <a:off x="693812" y="1268760"/>
            <a:ext cx="7008574" cy="2736304"/>
          </a:xfrm>
        </p:spPr>
        <p:txBody>
          <a:bodyPr/>
          <a:lstStyle/>
          <a:p>
            <a:r>
              <a:rPr lang="ar-SA" dirty="0" smtClean="0"/>
              <a:t>اذا كان صاحب العمل من حقه ان </a:t>
            </a:r>
            <a:r>
              <a:rPr lang="ar-SA" dirty="0" err="1" smtClean="0"/>
              <a:t>يسالك</a:t>
            </a:r>
            <a:r>
              <a:rPr lang="ar-SA" dirty="0" smtClean="0"/>
              <a:t> فالمتقدم للعمل من حقه ان يرفض الاجابة عن الاسئلة التي يوجهها صاحب العمل في حالة واحدة فقط </a:t>
            </a:r>
            <a:r>
              <a:rPr lang="ar-SA" dirty="0" err="1" smtClean="0"/>
              <a:t>اذاكانت</a:t>
            </a:r>
            <a:r>
              <a:rPr lang="ar-SA" dirty="0" smtClean="0"/>
              <a:t> الاسئلة </a:t>
            </a:r>
            <a:r>
              <a:rPr lang="ar-SA" dirty="0" err="1" smtClean="0"/>
              <a:t>لاتؤثر</a:t>
            </a:r>
            <a:r>
              <a:rPr lang="ar-SA" dirty="0" smtClean="0"/>
              <a:t> على العمل ولا تتصل </a:t>
            </a:r>
            <a:r>
              <a:rPr lang="ar-SA" dirty="0" err="1" smtClean="0"/>
              <a:t>به</a:t>
            </a:r>
            <a:r>
              <a:rPr lang="ar-SA" dirty="0" smtClean="0"/>
              <a:t> </a:t>
            </a:r>
            <a:r>
              <a:rPr lang="ar-IQ" dirty="0" err="1" smtClean="0"/>
              <a:t>.</a:t>
            </a:r>
            <a:endParaRPr lang="ar-IQ"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مقدمــــــــــــــة</a:t>
            </a:r>
            <a:endParaRPr lang="ar-IQ" dirty="0"/>
          </a:p>
        </p:txBody>
      </p:sp>
      <p:sp>
        <p:nvSpPr>
          <p:cNvPr id="3" name="عنصر نائب للمحتوى 2"/>
          <p:cNvSpPr>
            <a:spLocks noGrp="1"/>
          </p:cNvSpPr>
          <p:nvPr>
            <p:ph idx="1"/>
          </p:nvPr>
        </p:nvSpPr>
        <p:spPr/>
        <p:txBody>
          <a:bodyPr/>
          <a:lstStyle/>
          <a:p>
            <a:r>
              <a:rPr lang="ar-SA" dirty="0" smtClean="0"/>
              <a:t>تعتبر أي مقابلة عمل هي عبارة عن تحدي يكون بين الراغب بالوظيفة و صاحب العمل، فالمقابل هو عبارة عن الرجل الذي يملك الصلاحية في اختبار المتقدم للعمل، إن كان يصلح لاستلام الوظيفة و تحمل المسؤولية، والجدير بالذكر أنه خلال مقابلة العمل كلا الطرفين ينظران إلى هذه المقابلة من  المنظور الشخصي، </a:t>
            </a:r>
            <a:r>
              <a:rPr lang="ar-SA" dirty="0" err="1" smtClean="0"/>
              <a:t>فاجراء</a:t>
            </a:r>
            <a:r>
              <a:rPr lang="ar-SA" dirty="0" smtClean="0"/>
              <a:t> مقابلة عمل يعد أمرا مربكا للكثير من المقبلين على استلام وظيفة، فهي تبدو بالنسبة لهم، بالأمر المصيري، لذلك الجميع بحاجة إلى بعض الإعداد المسبق قبل الخضوع لأي مقابلة عمل، من أجل تجنب الوقوع في </a:t>
            </a:r>
            <a:r>
              <a:rPr lang="ar-SA" dirty="0" err="1" smtClean="0"/>
              <a:t>الإرتباك</a:t>
            </a:r>
            <a:r>
              <a:rPr lang="ar-SA" dirty="0" smtClean="0"/>
              <a:t> أو الخطأ، و من أجل ترك أفضل انطباع ممكن لصاحب العمل خلال المقابلة </a:t>
            </a:r>
            <a:r>
              <a:rPr lang="ar-SA" dirty="0" err="1" smtClean="0"/>
              <a:t>الأولى.</a:t>
            </a:r>
            <a:r>
              <a:rPr lang="ar-SA" dirty="0" smtClean="0"/>
              <a:t> و فيما يلي سيتم عرض بعض الأسئلة التي تطرح عادة في مقابلات العمل الشخصية، و الطريقة المناسبة للإجابة عليها و كيفية الإعداد لها.</a:t>
            </a:r>
            <a:endParaRPr lang="en-US" dirty="0" smtClean="0"/>
          </a:p>
          <a:p>
            <a:endParaRPr lang="ar-IQ"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1- الاسئلة المتعلقة </a:t>
            </a:r>
            <a:r>
              <a:rPr lang="ar-SA" dirty="0" err="1" smtClean="0"/>
              <a:t>بالاعاقة</a:t>
            </a:r>
            <a:r>
              <a:rPr lang="ar-SA" dirty="0" smtClean="0"/>
              <a:t> والمهارات الجسدية </a:t>
            </a:r>
            <a:endParaRPr lang="ar-IQ" dirty="0"/>
          </a:p>
        </p:txBody>
      </p:sp>
      <p:sp>
        <p:nvSpPr>
          <p:cNvPr id="3" name="عنصر نائب للمحتوى 2"/>
          <p:cNvSpPr>
            <a:spLocks noGrp="1"/>
          </p:cNvSpPr>
          <p:nvPr>
            <p:ph idx="1"/>
          </p:nvPr>
        </p:nvSpPr>
        <p:spPr>
          <a:xfrm>
            <a:off x="405780" y="1700808"/>
            <a:ext cx="10868883" cy="4471392"/>
          </a:xfrm>
        </p:spPr>
        <p:txBody>
          <a:bodyPr>
            <a:noAutofit/>
          </a:bodyPr>
          <a:lstStyle/>
          <a:p>
            <a:pPr>
              <a:lnSpc>
                <a:spcPct val="100000"/>
              </a:lnSpc>
            </a:pPr>
            <a:r>
              <a:rPr lang="ar-SA" dirty="0" smtClean="0"/>
              <a:t>ليس من حق صاحب العمل العمل </a:t>
            </a:r>
            <a:r>
              <a:rPr lang="ar-IQ" dirty="0" smtClean="0"/>
              <a:t>ا</a:t>
            </a:r>
            <a:r>
              <a:rPr lang="ar-SA" dirty="0" smtClean="0"/>
              <a:t>لسؤال او الاستفسار عن اية اعاقة عضوية او اجراء اية اختبارات لمعرفة المهارات </a:t>
            </a:r>
            <a:r>
              <a:rPr lang="ar-SA" dirty="0" err="1" smtClean="0"/>
              <a:t>الا</a:t>
            </a:r>
            <a:r>
              <a:rPr lang="ar-SA" dirty="0" smtClean="0"/>
              <a:t> في حدود ضيقة جدا اذا كان ذلك يؤثر على العمل </a:t>
            </a:r>
            <a:r>
              <a:rPr lang="ar-SA" dirty="0" err="1" smtClean="0"/>
              <a:t>وادائه</a:t>
            </a:r>
            <a:r>
              <a:rPr lang="ar-SA" dirty="0" smtClean="0"/>
              <a:t> ويسبب معوقات لانجاز التقدم </a:t>
            </a:r>
            <a:r>
              <a:rPr lang="ar-SA" dirty="0" err="1" smtClean="0"/>
              <a:t>فيه </a:t>
            </a:r>
            <a:r>
              <a:rPr lang="ar-SA" dirty="0" smtClean="0"/>
              <a:t>, لان العمل هو مجموعة من الافراد مجتمعين سويا لانجاز متطلباته </a:t>
            </a:r>
            <a:r>
              <a:rPr lang="ar-SA" dirty="0" err="1" smtClean="0"/>
              <a:t>ولايعتمد</a:t>
            </a:r>
            <a:r>
              <a:rPr lang="ar-SA" dirty="0" smtClean="0"/>
              <a:t> على مهارات واحد بعينه منفصلا عن هذه </a:t>
            </a:r>
            <a:r>
              <a:rPr lang="ar-SA" dirty="0" err="1" smtClean="0"/>
              <a:t>الجماعة </a:t>
            </a:r>
            <a:r>
              <a:rPr lang="ar-SA" dirty="0" smtClean="0"/>
              <a:t>, ولكن في الوقت نفسه نجد</a:t>
            </a:r>
            <a:r>
              <a:rPr lang="ar-IQ" dirty="0" smtClean="0"/>
              <a:t> </a:t>
            </a:r>
            <a:r>
              <a:rPr lang="ar-SA" dirty="0" smtClean="0"/>
              <a:t>ان صاحب العمل هو الوحيد المسؤول عن تحديد نسبة الاعاقة او مستوى المهارات المطلوبة </a:t>
            </a:r>
            <a:r>
              <a:rPr lang="ar-SA" dirty="0" err="1" smtClean="0"/>
              <a:t>لاداء</a:t>
            </a:r>
            <a:r>
              <a:rPr lang="ar-SA" dirty="0" smtClean="0"/>
              <a:t> الاعمال على خير وجه بدون الاضرار بمشاعر المتقدم للوظيفة التي اعلن </a:t>
            </a:r>
            <a:r>
              <a:rPr lang="ar-SA" dirty="0" err="1" smtClean="0"/>
              <a:t>عنها .</a:t>
            </a:r>
            <a:endParaRPr lang="en-US" dirty="0" smtClean="0"/>
          </a:p>
          <a:p>
            <a:pPr>
              <a:lnSpc>
                <a:spcPct val="100000"/>
              </a:lnSpc>
            </a:pPr>
            <a:r>
              <a:rPr lang="ar-SA" dirty="0" smtClean="0"/>
              <a:t>قائمة الممنوعات لهذه </a:t>
            </a:r>
            <a:r>
              <a:rPr lang="ar-SA" dirty="0" err="1" smtClean="0"/>
              <a:t>الفئة :</a:t>
            </a:r>
            <a:endParaRPr lang="en-US" dirty="0" smtClean="0"/>
          </a:p>
          <a:p>
            <a:pPr>
              <a:lnSpc>
                <a:spcPct val="100000"/>
              </a:lnSpc>
              <a:buNone/>
            </a:pPr>
            <a:r>
              <a:rPr lang="ar-SA" dirty="0" smtClean="0"/>
              <a:t>-كم يبلغ طولك</a:t>
            </a:r>
            <a:r>
              <a:rPr lang="ar-IQ" dirty="0" err="1" smtClean="0"/>
              <a:t>؟</a:t>
            </a:r>
            <a:r>
              <a:rPr lang="ar-IQ" dirty="0" smtClean="0"/>
              <a:t>               </a:t>
            </a:r>
            <a:r>
              <a:rPr lang="ar-SA" dirty="0" smtClean="0"/>
              <a:t>-</a:t>
            </a:r>
            <a:r>
              <a:rPr lang="ar-SA" dirty="0" err="1" smtClean="0"/>
              <a:t>ماهو</a:t>
            </a:r>
            <a:r>
              <a:rPr lang="ar-SA" dirty="0" smtClean="0"/>
              <a:t> لون عينيك</a:t>
            </a:r>
            <a:r>
              <a:rPr lang="ar-IQ" dirty="0" err="1" smtClean="0"/>
              <a:t>؟</a:t>
            </a:r>
            <a:r>
              <a:rPr lang="ar-IQ" dirty="0" smtClean="0"/>
              <a:t>       </a:t>
            </a:r>
            <a:r>
              <a:rPr lang="ar-IQ" dirty="0" err="1" smtClean="0"/>
              <a:t>-</a:t>
            </a:r>
            <a:r>
              <a:rPr lang="ar-IQ" dirty="0" smtClean="0"/>
              <a:t> </a:t>
            </a:r>
            <a:r>
              <a:rPr lang="ar-SA" dirty="0" smtClean="0"/>
              <a:t>هل تمارس الانشطة الرياضية بشكل منتظم</a:t>
            </a:r>
            <a:r>
              <a:rPr lang="ar-IQ" dirty="0" smtClean="0"/>
              <a:t> </a:t>
            </a:r>
            <a:r>
              <a:rPr lang="ar-IQ" dirty="0" err="1" smtClean="0"/>
              <a:t>؟</a:t>
            </a:r>
            <a:r>
              <a:rPr lang="ar-IQ" dirty="0" smtClean="0"/>
              <a:t>      </a:t>
            </a:r>
            <a:r>
              <a:rPr lang="ar-IQ" dirty="0" err="1" smtClean="0"/>
              <a:t>-</a:t>
            </a:r>
            <a:r>
              <a:rPr lang="ar-IQ" dirty="0" smtClean="0"/>
              <a:t> </a:t>
            </a:r>
            <a:r>
              <a:rPr lang="ar-SA" dirty="0" smtClean="0"/>
              <a:t>هل تعاني من بعض الامراض</a:t>
            </a:r>
            <a:r>
              <a:rPr lang="ar-IQ" dirty="0" err="1" smtClean="0"/>
              <a:t>؟</a:t>
            </a:r>
            <a:r>
              <a:rPr lang="ar-SA" dirty="0" smtClean="0"/>
              <a:t> </a:t>
            </a:r>
            <a:r>
              <a:rPr lang="ar-IQ" dirty="0" smtClean="0"/>
              <a:t>    </a:t>
            </a:r>
            <a:r>
              <a:rPr lang="ar-IQ" dirty="0" err="1" smtClean="0"/>
              <a:t>-</a:t>
            </a:r>
            <a:r>
              <a:rPr lang="ar-IQ" dirty="0" smtClean="0"/>
              <a:t> </a:t>
            </a:r>
            <a:r>
              <a:rPr lang="ar-SA" dirty="0" smtClean="0"/>
              <a:t>المزيد عن الاعاقة </a:t>
            </a:r>
            <a:endParaRPr lang="en-US" dirty="0" smtClean="0"/>
          </a:p>
          <a:p>
            <a:endParaRPr lang="ar-IQ"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2</a:t>
            </a:r>
            <a:r>
              <a:rPr lang="ar-SA" dirty="0" smtClean="0"/>
              <a:t>- الاسئلة المتعلقة </a:t>
            </a:r>
            <a:r>
              <a:rPr lang="ar-SA" dirty="0" err="1" smtClean="0"/>
              <a:t>بالامور</a:t>
            </a:r>
            <a:r>
              <a:rPr lang="ar-SA" dirty="0" smtClean="0"/>
              <a:t> الشخصية </a:t>
            </a:r>
            <a:endParaRPr lang="ar-IQ" dirty="0"/>
          </a:p>
        </p:txBody>
      </p:sp>
      <p:sp>
        <p:nvSpPr>
          <p:cNvPr id="3" name="عنصر نائب للمحتوى 2"/>
          <p:cNvSpPr>
            <a:spLocks noGrp="1"/>
          </p:cNvSpPr>
          <p:nvPr>
            <p:ph idx="1"/>
          </p:nvPr>
        </p:nvSpPr>
        <p:spPr>
          <a:xfrm>
            <a:off x="189756" y="1556792"/>
            <a:ext cx="11084907" cy="4615408"/>
          </a:xfrm>
        </p:spPr>
        <p:txBody>
          <a:bodyPr>
            <a:normAutofit/>
          </a:bodyPr>
          <a:lstStyle/>
          <a:p>
            <a:r>
              <a:rPr lang="ar-SA" dirty="0" smtClean="0"/>
              <a:t>من حقك عدم التصريح </a:t>
            </a:r>
            <a:r>
              <a:rPr lang="ar-SA" dirty="0" err="1" smtClean="0"/>
              <a:t>باية</a:t>
            </a:r>
            <a:r>
              <a:rPr lang="ar-SA" dirty="0" smtClean="0"/>
              <a:t> امور او حقائق خاصة او شخصية عن حياتك فيمنع توجيه الاسئلة الخاصة </a:t>
            </a:r>
            <a:r>
              <a:rPr lang="ar-SA" dirty="0" err="1" smtClean="0"/>
              <a:t>بالسن </a:t>
            </a:r>
            <a:r>
              <a:rPr lang="ar-SA" dirty="0" smtClean="0"/>
              <a:t>– </a:t>
            </a:r>
            <a:r>
              <a:rPr lang="ar-SA" dirty="0" err="1" smtClean="0"/>
              <a:t>النوع </a:t>
            </a:r>
            <a:r>
              <a:rPr lang="ar-SA" dirty="0" smtClean="0"/>
              <a:t>–الوضع المالي او حتى سلوكك مع وجود بعض الاستثناءات فمن الممكن ان </a:t>
            </a:r>
            <a:r>
              <a:rPr lang="ar-SA" dirty="0" err="1" smtClean="0"/>
              <a:t>يسالك</a:t>
            </a:r>
            <a:r>
              <a:rPr lang="ar-SA" dirty="0" smtClean="0"/>
              <a:t> عن عمرك ولكن بطريقة ذكية كان </a:t>
            </a:r>
            <a:r>
              <a:rPr lang="ar-SA" dirty="0" err="1" smtClean="0"/>
              <a:t>يسالك</a:t>
            </a:r>
            <a:r>
              <a:rPr lang="ar-SA" dirty="0" smtClean="0"/>
              <a:t> </a:t>
            </a:r>
            <a:r>
              <a:rPr lang="ar-SA" dirty="0" err="1" smtClean="0"/>
              <a:t>ماهو</a:t>
            </a:r>
            <a:r>
              <a:rPr lang="ar-SA" dirty="0" smtClean="0"/>
              <a:t> تاريخ ميلادك </a:t>
            </a:r>
            <a:r>
              <a:rPr lang="ar-IQ" dirty="0" err="1" smtClean="0"/>
              <a:t>,</a:t>
            </a:r>
            <a:r>
              <a:rPr lang="ar-IQ" dirty="0" smtClean="0"/>
              <a:t> </a:t>
            </a:r>
            <a:r>
              <a:rPr lang="ar-SA" dirty="0" smtClean="0"/>
              <a:t>ومن حق صاحب العمل ان يسال في حالة وجود سلوك منحرف ويعرف التفاصيل اما اذا كان المتقدم قد تعرض لضغوط او كان طرفا في نزاع خاص او بعض المشاكل الصغيرة او وقع الحجز عليه لظروف خارجة عن ارادته ولم يثبت انه مذنب فيمكن الاحتفاظ بها </a:t>
            </a:r>
            <a:r>
              <a:rPr lang="ar-SA" dirty="0" err="1" smtClean="0"/>
              <a:t>كاسرار</a:t>
            </a:r>
            <a:r>
              <a:rPr lang="ar-SA" dirty="0" smtClean="0"/>
              <a:t> شخصية </a:t>
            </a:r>
            <a:endParaRPr lang="en-US" dirty="0" smtClean="0"/>
          </a:p>
          <a:p>
            <a:r>
              <a:rPr lang="ar-SA" dirty="0" smtClean="0"/>
              <a:t>قائمة الممنوعات لهذه الفئة </a:t>
            </a:r>
            <a:endParaRPr lang="en-US" dirty="0" smtClean="0"/>
          </a:p>
          <a:p>
            <a:r>
              <a:rPr lang="ar-SA" dirty="0" smtClean="0"/>
              <a:t>-كم تبلغ من العمر </a:t>
            </a:r>
            <a:r>
              <a:rPr lang="ar-IQ" dirty="0" err="1" smtClean="0"/>
              <a:t>؟</a:t>
            </a:r>
            <a:r>
              <a:rPr lang="ar-SA" dirty="0" smtClean="0"/>
              <a:t>        </a:t>
            </a:r>
            <a:r>
              <a:rPr lang="ar-IQ" dirty="0" smtClean="0"/>
              <a:t>                  </a:t>
            </a:r>
            <a:r>
              <a:rPr lang="ar-SA" dirty="0" smtClean="0"/>
              <a:t> </a:t>
            </a:r>
            <a:r>
              <a:rPr lang="ar-SA" dirty="0" err="1" smtClean="0"/>
              <a:t>-</a:t>
            </a:r>
            <a:r>
              <a:rPr lang="ar-IQ" dirty="0" smtClean="0"/>
              <a:t> </a:t>
            </a:r>
            <a:r>
              <a:rPr lang="ar-SA" dirty="0" smtClean="0"/>
              <a:t>هل تعرضت للسجن من قبل</a:t>
            </a:r>
            <a:r>
              <a:rPr lang="ar-IQ" dirty="0" err="1" smtClean="0"/>
              <a:t>؟</a:t>
            </a:r>
            <a:r>
              <a:rPr lang="ar-SA" dirty="0" smtClean="0"/>
              <a:t>         </a:t>
            </a:r>
            <a:endParaRPr lang="ar-IQ" dirty="0" smtClean="0"/>
          </a:p>
          <a:p>
            <a:r>
              <a:rPr lang="ar-SA" dirty="0" smtClean="0"/>
              <a:t> -هل تملك شقة او </a:t>
            </a:r>
            <a:r>
              <a:rPr lang="ar-SA" dirty="0" err="1" smtClean="0"/>
              <a:t>تستاجرها</a:t>
            </a:r>
            <a:r>
              <a:rPr lang="ar-IQ" dirty="0" smtClean="0"/>
              <a:t> </a:t>
            </a:r>
            <a:r>
              <a:rPr lang="ar-IQ" dirty="0" err="1" smtClean="0"/>
              <a:t>؟</a:t>
            </a:r>
            <a:r>
              <a:rPr lang="ar-IQ" dirty="0" smtClean="0"/>
              <a:t>           </a:t>
            </a:r>
            <a:r>
              <a:rPr lang="ar-IQ" dirty="0" err="1" smtClean="0"/>
              <a:t>-</a:t>
            </a:r>
            <a:r>
              <a:rPr lang="ar-IQ" dirty="0" smtClean="0"/>
              <a:t> </a:t>
            </a:r>
            <a:r>
              <a:rPr lang="ar-SA" dirty="0" smtClean="0"/>
              <a:t>هل اعلنت عن افلاسك من قبل </a:t>
            </a:r>
            <a:r>
              <a:rPr lang="ar-IQ" dirty="0" err="1" smtClean="0"/>
              <a:t>؟</a:t>
            </a:r>
            <a:endParaRPr lang="en-US" dirty="0" smtClean="0"/>
          </a:p>
          <a:p>
            <a:endParaRPr lang="ar-IQ"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3- الاسئلة المتعلقة </a:t>
            </a:r>
            <a:r>
              <a:rPr lang="ar-SA" dirty="0" err="1" smtClean="0"/>
              <a:t>بالامور</a:t>
            </a:r>
            <a:r>
              <a:rPr lang="ar-SA" dirty="0" smtClean="0"/>
              <a:t> العرقية </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a:bodyPr>
          <a:lstStyle/>
          <a:p>
            <a:r>
              <a:rPr lang="ar-SA" sz="3200" dirty="0" smtClean="0"/>
              <a:t>لا</a:t>
            </a:r>
            <a:r>
              <a:rPr lang="ar-IQ" sz="3200" dirty="0" smtClean="0"/>
              <a:t>ي</a:t>
            </a:r>
            <a:r>
              <a:rPr lang="ar-SA" sz="3200" dirty="0" smtClean="0"/>
              <a:t>سال عن العقيدة او الاصول العائلية وليس هناك مساومة على هذا النوع من الاسئلة ويكون الرفض الم</a:t>
            </a:r>
            <a:r>
              <a:rPr lang="ar-IQ" sz="3200" dirty="0" smtClean="0"/>
              <a:t>ؤ</a:t>
            </a:r>
            <a:r>
              <a:rPr lang="ar-SA" sz="3200" dirty="0" smtClean="0"/>
              <a:t>دب هو الاجابة على هذه الاسئلة </a:t>
            </a:r>
            <a:endParaRPr lang="en-US" sz="3200" dirty="0" smtClean="0"/>
          </a:p>
          <a:p>
            <a:r>
              <a:rPr lang="ar-SA" sz="3200" dirty="0" smtClean="0"/>
              <a:t>قائمة الممنوعات لهذه الفئة </a:t>
            </a:r>
            <a:endParaRPr lang="en-US" sz="3200" dirty="0" smtClean="0"/>
          </a:p>
          <a:p>
            <a:r>
              <a:rPr lang="ar-SA" sz="3200" dirty="0" smtClean="0"/>
              <a:t>-</a:t>
            </a:r>
            <a:r>
              <a:rPr lang="ar-SA" sz="3200" dirty="0" err="1" smtClean="0"/>
              <a:t>ماهي</a:t>
            </a:r>
            <a:r>
              <a:rPr lang="ar-SA" sz="3200" dirty="0" smtClean="0"/>
              <a:t> ديانتك</a:t>
            </a:r>
            <a:r>
              <a:rPr lang="ar-IQ" sz="3200" dirty="0" err="1" smtClean="0"/>
              <a:t>؟</a:t>
            </a:r>
            <a:r>
              <a:rPr lang="ar-IQ" sz="3200" dirty="0" smtClean="0"/>
              <a:t>                   - </a:t>
            </a:r>
            <a:r>
              <a:rPr lang="ar-IQ" sz="3200" dirty="0" err="1" smtClean="0"/>
              <a:t>ماهو</a:t>
            </a:r>
            <a:r>
              <a:rPr lang="ar-IQ" sz="3200" dirty="0" smtClean="0"/>
              <a:t> </a:t>
            </a:r>
            <a:r>
              <a:rPr lang="ar-IQ" sz="3200" dirty="0" err="1" smtClean="0"/>
              <a:t>مذهبك؟</a:t>
            </a:r>
            <a:r>
              <a:rPr lang="ar-IQ" sz="3200" dirty="0" smtClean="0"/>
              <a:t>     </a:t>
            </a:r>
            <a:endParaRPr lang="en-US" sz="3200" dirty="0" smtClean="0"/>
          </a:p>
          <a:p>
            <a:r>
              <a:rPr lang="ar-SA" sz="3200" dirty="0" smtClean="0"/>
              <a:t>- الى أي بلد ينتمي والديك</a:t>
            </a:r>
            <a:r>
              <a:rPr lang="ar-IQ" sz="3200" dirty="0" err="1" smtClean="0"/>
              <a:t>؟</a:t>
            </a:r>
            <a:endParaRPr lang="en-US" sz="3200" dirty="0" smtClean="0"/>
          </a:p>
          <a:p>
            <a:endParaRPr lang="ar-IQ" sz="3200"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4- الاسئلة المتعلقة </a:t>
            </a:r>
            <a:r>
              <a:rPr lang="ar-SA" dirty="0" err="1" smtClean="0"/>
              <a:t>بالامور</a:t>
            </a:r>
            <a:r>
              <a:rPr lang="ar-SA" dirty="0" smtClean="0"/>
              <a:t> العائلية </a:t>
            </a:r>
            <a:r>
              <a:rPr lang="en-US" dirty="0" smtClean="0"/>
              <a:t/>
            </a:r>
            <a:br>
              <a:rPr lang="en-US" dirty="0" smtClean="0"/>
            </a:br>
            <a:endParaRPr lang="ar-IQ" dirty="0"/>
          </a:p>
        </p:txBody>
      </p:sp>
      <p:sp>
        <p:nvSpPr>
          <p:cNvPr id="3" name="عنصر نائب للمحتوى 2"/>
          <p:cNvSpPr>
            <a:spLocks noGrp="1"/>
          </p:cNvSpPr>
          <p:nvPr>
            <p:ph idx="1"/>
          </p:nvPr>
        </p:nvSpPr>
        <p:spPr>
          <a:xfrm>
            <a:off x="477788" y="1701800"/>
            <a:ext cx="11089232" cy="4470400"/>
          </a:xfrm>
        </p:spPr>
        <p:txBody>
          <a:bodyPr>
            <a:normAutofit lnSpcReduction="10000"/>
          </a:bodyPr>
          <a:lstStyle/>
          <a:p>
            <a:r>
              <a:rPr lang="ar-SA" dirty="0" err="1" smtClean="0"/>
              <a:t>لاتؤثر</a:t>
            </a:r>
            <a:r>
              <a:rPr lang="ar-SA" dirty="0" smtClean="0"/>
              <a:t> الحالة الاجتماعية والعلاقات العائلية على تقييم صاحب العمل لك وتوجد قاعدة واحدة تحكم وتضع قيودا على مثل هذه </a:t>
            </a:r>
            <a:r>
              <a:rPr lang="ar-SA" dirty="0" err="1" smtClean="0"/>
              <a:t>الاسئلة </a:t>
            </a:r>
            <a:r>
              <a:rPr lang="ar-SA" dirty="0" smtClean="0"/>
              <a:t>(افتراض انعدام الظروف او بقدر الامكان </a:t>
            </a:r>
            <a:r>
              <a:rPr lang="ar-SA" dirty="0" err="1" smtClean="0"/>
              <a:t>ملائمتها</a:t>
            </a:r>
            <a:r>
              <a:rPr lang="ar-SA" dirty="0" smtClean="0"/>
              <a:t> لانجاز الاعمال على اكمل </a:t>
            </a:r>
            <a:r>
              <a:rPr lang="ar-SA" dirty="0" err="1" smtClean="0"/>
              <a:t>وجه </a:t>
            </a:r>
            <a:r>
              <a:rPr lang="ar-SA" dirty="0" smtClean="0"/>
              <a:t>) </a:t>
            </a:r>
            <a:r>
              <a:rPr lang="ar-SA" dirty="0" err="1" smtClean="0"/>
              <a:t>والامهات</a:t>
            </a:r>
            <a:r>
              <a:rPr lang="ar-SA" dirty="0" smtClean="0"/>
              <a:t> العاملات هم اكثر الاشخاص تعرضا لمثل</a:t>
            </a:r>
            <a:r>
              <a:rPr lang="ar-IQ" dirty="0" smtClean="0"/>
              <a:t> </a:t>
            </a:r>
            <a:r>
              <a:rPr lang="ar-SA" dirty="0" smtClean="0"/>
              <a:t>هذه الاسئلة لان الام هي التي تحمل على عاتقها مسؤولية تربية الابناء ورعاية المنزل </a:t>
            </a:r>
            <a:r>
              <a:rPr lang="ar-SA" dirty="0" err="1" smtClean="0"/>
              <a:t>وافراد</a:t>
            </a:r>
            <a:r>
              <a:rPr lang="ar-SA" dirty="0" smtClean="0"/>
              <a:t> اسرتها ويخشى صاحب العمل دائما من عدم وفائها بالتزامات العمل وهذا من حقه لضمان سير العمل لكن بدون الخوض في تفصيل او احراج المتقدم للوظيفة </a:t>
            </a:r>
            <a:endParaRPr lang="en-US" dirty="0" smtClean="0"/>
          </a:p>
          <a:p>
            <a:r>
              <a:rPr lang="ar-SA" dirty="0" smtClean="0"/>
              <a:t>قائمة الممنوعات لهذه الفئة</a:t>
            </a:r>
            <a:endParaRPr lang="en-US" dirty="0" smtClean="0"/>
          </a:p>
          <a:p>
            <a:r>
              <a:rPr lang="ar-SA" dirty="0" smtClean="0"/>
              <a:t>- هل تؤثر العناية </a:t>
            </a:r>
            <a:r>
              <a:rPr lang="ar-SA" dirty="0" err="1" smtClean="0"/>
              <a:t>باطفالك</a:t>
            </a:r>
            <a:r>
              <a:rPr lang="ar-SA" dirty="0" smtClean="0"/>
              <a:t> على سير العمل</a:t>
            </a:r>
            <a:r>
              <a:rPr lang="ar-IQ" dirty="0" err="1" smtClean="0"/>
              <a:t>؟</a:t>
            </a:r>
            <a:endParaRPr lang="en-US" dirty="0" smtClean="0"/>
          </a:p>
          <a:p>
            <a:r>
              <a:rPr lang="ar-SA" dirty="0" smtClean="0"/>
              <a:t>- كم عدد المرات التي تزوجت فيها</a:t>
            </a:r>
            <a:r>
              <a:rPr lang="ar-IQ" dirty="0" err="1" smtClean="0"/>
              <a:t>؟</a:t>
            </a:r>
            <a:endParaRPr lang="en-US" dirty="0" smtClean="0"/>
          </a:p>
          <a:p>
            <a:r>
              <a:rPr lang="ar-SA" dirty="0" smtClean="0"/>
              <a:t>-</a:t>
            </a:r>
            <a:r>
              <a:rPr lang="ar-SA" dirty="0" err="1" smtClean="0"/>
              <a:t>ماهو</a:t>
            </a:r>
            <a:r>
              <a:rPr lang="ar-SA" dirty="0" smtClean="0"/>
              <a:t> </a:t>
            </a:r>
            <a:r>
              <a:rPr lang="ar-SA" dirty="0" err="1" smtClean="0"/>
              <a:t>راي</a:t>
            </a:r>
            <a:r>
              <a:rPr lang="ar-SA" dirty="0" smtClean="0"/>
              <a:t> زوجك في العمل </a:t>
            </a:r>
            <a:r>
              <a:rPr lang="ar-IQ" dirty="0" err="1" smtClean="0"/>
              <a:t>؟</a:t>
            </a:r>
            <a:endParaRPr lang="en-US" dirty="0" smtClean="0"/>
          </a:p>
          <a:p>
            <a:endParaRPr lang="ar-IQ"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7309" y="76200"/>
            <a:ext cx="10157354" cy="5153000"/>
          </a:xfrm>
        </p:spPr>
        <p:txBody>
          <a:bodyPr>
            <a:normAutofit/>
          </a:bodyPr>
          <a:lstStyle/>
          <a:p>
            <a:r>
              <a:rPr lang="ar-IQ" sz="6600" b="1" dirty="0" smtClean="0"/>
              <a:t>شكرا </a:t>
            </a:r>
            <a:r>
              <a:rPr lang="ar-IQ" sz="6600" b="1" dirty="0" err="1" smtClean="0"/>
              <a:t>لاصغائكم</a:t>
            </a:r>
            <a:endParaRPr lang="ar-IQ" sz="6600" b="1"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7309" y="692696"/>
            <a:ext cx="10157354" cy="5479504"/>
          </a:xfrm>
        </p:spPr>
        <p:txBody>
          <a:bodyPr>
            <a:normAutofit/>
          </a:bodyPr>
          <a:lstStyle/>
          <a:p>
            <a:r>
              <a:rPr lang="ar-SA" sz="2800" dirty="0" smtClean="0"/>
              <a:t>لا غرابة في أننا قد نصاب بالتوتر، ذلك لأننا ندرك أننا سوف نواجه بعض الأسئلة الغريبة، أو المجردة، أو ربما السخيفة أيضا.</a:t>
            </a:r>
            <a:endParaRPr lang="en-US" sz="2800" dirty="0" smtClean="0"/>
          </a:p>
          <a:p>
            <a:r>
              <a:rPr lang="ar-SA" sz="2800" dirty="0" smtClean="0"/>
              <a:t>والأكثر من ذلك، هو أن هناك شفرة خفية تتمثل في لغة المقابلة الشخصية التي يعرفها رب العمل، ولا يفصح عنها للمتقدمين </a:t>
            </a:r>
            <a:r>
              <a:rPr lang="ar-SA" sz="2800" dirty="0" err="1" smtClean="0"/>
              <a:t>للوظيفة.</a:t>
            </a:r>
            <a:r>
              <a:rPr lang="ar-SA" sz="2800" dirty="0" smtClean="0"/>
              <a:t> ونتمنى لو عرفنا سر تلك اللغة.</a:t>
            </a:r>
            <a:endParaRPr lang="ar-IQ" sz="2800" dirty="0" smtClean="0"/>
          </a:p>
          <a:p>
            <a:r>
              <a:rPr lang="ar-SA" sz="2800" dirty="0" smtClean="0"/>
              <a:t>بوسعك الخروج عن النص، والإبقاء على</a:t>
            </a:r>
            <a:r>
              <a:rPr lang="ar-IQ" sz="2800" dirty="0" smtClean="0"/>
              <a:t> ثقتك وهدوئك</a:t>
            </a:r>
            <a:r>
              <a:rPr lang="ar-SA" sz="2800" dirty="0" smtClean="0"/>
              <a:t> خلال المقابلة </a:t>
            </a:r>
            <a:r>
              <a:rPr lang="ar-SA" sz="2800" dirty="0" err="1" smtClean="0"/>
              <a:t>الشخصية.</a:t>
            </a:r>
            <a:r>
              <a:rPr lang="ar-SA" sz="2800" dirty="0" smtClean="0"/>
              <a:t> ويمكنك أن تبدأ بداية جيدة بإجابة لا يتوقعها من يجري معك المقابلة</a:t>
            </a:r>
            <a:r>
              <a:rPr lang="ar-IQ" sz="2800" dirty="0" smtClean="0"/>
              <a:t> </a:t>
            </a:r>
            <a:r>
              <a:rPr lang="ar-IQ" sz="2800" dirty="0" err="1" smtClean="0"/>
              <a:t>,</a:t>
            </a:r>
            <a:r>
              <a:rPr lang="ar-IQ" sz="2800" dirty="0" smtClean="0"/>
              <a:t> </a:t>
            </a:r>
            <a:r>
              <a:rPr lang="ar-SA" sz="2800" dirty="0" smtClean="0"/>
              <a:t>لأن ذلك سوف يرغمه على مزيد من التفكير، وسيجعل من السهل أن يتذكرك جيدا</a:t>
            </a:r>
            <a:endParaRPr lang="en-US" sz="2800" dirty="0" smtClean="0"/>
          </a:p>
          <a:p>
            <a:endParaRPr lang="en-US" sz="2800" dirty="0" smtClean="0"/>
          </a:p>
          <a:p>
            <a:endParaRPr lang="ar-IQ" sz="2800"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49796" y="692696"/>
            <a:ext cx="11089232" cy="5479504"/>
          </a:xfrm>
        </p:spPr>
        <p:txBody>
          <a:bodyPr>
            <a:noAutofit/>
          </a:bodyPr>
          <a:lstStyle/>
          <a:p>
            <a:pPr algn="ctr"/>
            <a:r>
              <a:rPr lang="ar-SA" sz="3200" dirty="0" smtClean="0"/>
              <a:t>أن هناك أشياء يود من يدير المقابلة أن يخبر بها المتقدمين للوظيفة قبل بدء </a:t>
            </a:r>
            <a:r>
              <a:rPr lang="ar-SA" sz="3200" dirty="0" err="1" smtClean="0"/>
              <a:t>المقابلة </a:t>
            </a:r>
            <a:r>
              <a:rPr lang="ar-SA" sz="3200" dirty="0" smtClean="0"/>
              <a:t>, و إن من بين هذه الأشياء: أريد منك أن تكون جديراً بالحب </a:t>
            </a:r>
            <a:r>
              <a:rPr lang="ar-SA" sz="3200" dirty="0" err="1" smtClean="0"/>
              <a:t>والمودة.</a:t>
            </a:r>
            <a:r>
              <a:rPr lang="ar-SA" sz="3200" dirty="0" smtClean="0"/>
              <a:t> وأن تكون </a:t>
            </a:r>
            <a:r>
              <a:rPr lang="ar-SA" sz="3200" dirty="0" err="1" smtClean="0"/>
              <a:t>واضحا؟</a:t>
            </a:r>
            <a:r>
              <a:rPr lang="ar-SA" sz="3200" dirty="0" smtClean="0"/>
              <a:t> نعم بالتأكيد، وأن تكون ناقدا </a:t>
            </a:r>
            <a:r>
              <a:rPr lang="ar-SA" sz="3200" dirty="0" err="1" smtClean="0"/>
              <a:t>أيضا.</a:t>
            </a:r>
            <a:r>
              <a:rPr lang="ar-SA" sz="3200" dirty="0" smtClean="0"/>
              <a:t> فمع أهمية المهارات والمؤهلات، نرغب جميعا في العمل مع أناس نشعر تجاههم بالمحبة، ويشعرون تجاهنا بالمحبة </a:t>
            </a:r>
            <a:r>
              <a:rPr lang="ar-SA" sz="3200" dirty="0" err="1" smtClean="0"/>
              <a:t>بدورهم </a:t>
            </a:r>
            <a:r>
              <a:rPr lang="ar-SA" sz="3200" dirty="0" smtClean="0"/>
              <a:t>.بالتالي، فنحن نريد منك أن تبتسم، ونريدك أن تتواصل معنا بنظرك أيضا، وأن تجلس مستقيما في مقعدك، وأن تكون </a:t>
            </a:r>
            <a:r>
              <a:rPr lang="ar-SA" sz="3200" dirty="0" err="1" smtClean="0"/>
              <a:t>متحمساً.</a:t>
            </a:r>
            <a:r>
              <a:rPr lang="ar-SA" sz="3200" dirty="0" smtClean="0"/>
              <a:t> إن طالب الوظيفة الذي يترك </a:t>
            </a:r>
            <a:r>
              <a:rPr lang="ar-SA" sz="3200" dirty="0" err="1" smtClean="0"/>
              <a:t>إنطباعاً</a:t>
            </a:r>
            <a:r>
              <a:rPr lang="ar-SA" sz="3200" dirty="0" smtClean="0"/>
              <a:t> عظيما من أول وهلة، وينجح في إقامة تواصل </a:t>
            </a:r>
            <a:r>
              <a:rPr lang="ar-SA" sz="3200" dirty="0" err="1" smtClean="0"/>
              <a:t>حقيقي</a:t>
            </a:r>
            <a:r>
              <a:rPr lang="ar-SA" sz="3200" dirty="0" smtClean="0"/>
              <a:t>، سرعان ما يصبح صيدا ثمينا من بين المرشحين في القائمة المختصرة لتلك </a:t>
            </a:r>
            <a:r>
              <a:rPr lang="ar-SA" sz="3200" dirty="0" err="1" smtClean="0"/>
              <a:t>الوظيفة.</a:t>
            </a:r>
            <a:r>
              <a:rPr lang="ar-SA" sz="3200" dirty="0" smtClean="0"/>
              <a:t> قد تكون لديك مؤهلات قوية، لكن ما لم نعتقد أننا سوف نستمتع بالعمل معك، فلن نختارك للوظيفة في الغالب</a:t>
            </a:r>
            <a:endParaRPr lang="ar-IQ" sz="3200"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SA" sz="3600" dirty="0" smtClean="0"/>
              <a:t>مهما اختلفت طبيعة العمل الذي تتقدم لشغل وظيفة فيه، فإن هناك أسئلة يسألها أرباب العمل أو </a:t>
            </a:r>
            <a:r>
              <a:rPr lang="ar-SA" sz="3600" dirty="0" err="1" smtClean="0"/>
              <a:t>مسؤولوا</a:t>
            </a:r>
            <a:r>
              <a:rPr lang="ar-SA" sz="3600" dirty="0" smtClean="0"/>
              <a:t> التوظيف في كل المؤسسات </a:t>
            </a:r>
            <a:r>
              <a:rPr lang="ar-SA" sz="3600" dirty="0" err="1" smtClean="0"/>
              <a:t>والشركات.</a:t>
            </a:r>
            <a:r>
              <a:rPr lang="ar-SA" sz="3600" dirty="0" smtClean="0"/>
              <a:t> ولا بأس من أن تتدرب عليها قبل الذهاب للمقابلة لأن ذلك يساعدك على التركيز والاسترخاء والظهور بمظهر الواثق الهادئ.</a:t>
            </a:r>
            <a:endParaRPr lang="en-US" sz="3600" dirty="0" smtClean="0"/>
          </a:p>
          <a:p>
            <a:endParaRPr lang="ar-IQ" sz="3600"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0" y="3429000"/>
            <a:ext cx="7440622" cy="1930400"/>
          </a:xfrm>
        </p:spPr>
        <p:txBody>
          <a:bodyPr rtlCol="0"/>
          <a:lstStyle/>
          <a:p>
            <a:pPr algn="r"/>
            <a:r>
              <a:rPr lang="ar-IQ" dirty="0" smtClean="0"/>
              <a:t>1- </a:t>
            </a:r>
            <a:r>
              <a:rPr lang="ar-IQ" dirty="0" err="1" smtClean="0"/>
              <a:t>ماسبب</a:t>
            </a:r>
            <a:r>
              <a:rPr lang="ar-IQ" dirty="0" smtClean="0"/>
              <a:t> تركك وظيفتك السابقة</a:t>
            </a:r>
            <a:endParaRPr lang="en-US" dirty="0"/>
          </a:p>
        </p:txBody>
      </p:sp>
    </p:spTree>
    <p:extLst>
      <p:ext uri="{BB962C8B-B14F-4D97-AF65-F5344CB8AC3E}">
        <p14:creationId xmlns="" xmlns:p14="http://schemas.microsoft.com/office/powerpoint/2010/main" val="19976979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49796" y="548680"/>
            <a:ext cx="10724867" cy="5623520"/>
          </a:xfrm>
        </p:spPr>
        <p:txBody>
          <a:bodyPr>
            <a:normAutofit fontScale="92500" lnSpcReduction="10000"/>
          </a:bodyPr>
          <a:lstStyle/>
          <a:p>
            <a:r>
              <a:rPr lang="ar-SA" dirty="0" smtClean="0"/>
              <a:t>يرغب المدير الذي يجري معك المقابلة بمعرفة دوافعك لترك وظيفتك الحالية، فهل أنت مثلاً شخص انتهازي يبحث فقط عن </a:t>
            </a:r>
            <a:r>
              <a:rPr lang="ar-SA" dirty="0" err="1" smtClean="0"/>
              <a:t>المال؟</a:t>
            </a:r>
            <a:r>
              <a:rPr lang="ar-SA" dirty="0" smtClean="0"/>
              <a:t> أم أنك تبحث عن وظيفة ترغب بتحويلها إلى مهنة </a:t>
            </a:r>
            <a:r>
              <a:rPr lang="ar-SA" dirty="0" err="1" smtClean="0"/>
              <a:t>دائمة؟</a:t>
            </a:r>
            <a:r>
              <a:rPr lang="ar-SA" dirty="0" smtClean="0"/>
              <a:t> </a:t>
            </a:r>
            <a:endParaRPr lang="en-US" dirty="0" smtClean="0"/>
          </a:p>
          <a:p>
            <a:r>
              <a:rPr lang="ar-SA" dirty="0" smtClean="0"/>
              <a:t>إذا كان سبب تركك لوظيفتك هو أنك لا تحب مديرك او انك تكره عملك السابق، فلا تتحدث عنه بسلبية، والإجابة المثالية قد تكون: أنك اختلفت مع مديرك في فلسفة العمل او انك تريد البحث عن فرصة أفضل لتتطور وظيفياً وشعرت أن ذلك محدود في عملك </a:t>
            </a:r>
            <a:r>
              <a:rPr lang="ar-SA" dirty="0" err="1" smtClean="0"/>
              <a:t>السابق.</a:t>
            </a:r>
            <a:r>
              <a:rPr lang="ar-SA" dirty="0" smtClean="0"/>
              <a:t> أو لم يكن العمل يلبي طموحاتك وشعرت أن لديك مهارات أخرى تريد استثمارها.وإذا كان العمل مملاً، قل فقط أنك ترغب بوظيفة أكثر تحدياً </a:t>
            </a:r>
            <a:r>
              <a:rPr lang="ar-SA" dirty="0" err="1" smtClean="0"/>
              <a:t>وصعوبة.</a:t>
            </a:r>
            <a:r>
              <a:rPr lang="ar-SA" dirty="0" smtClean="0"/>
              <a:t> ناقش الإيجابيات التي حصلت عليها من وظيفتك الأخيرة، وركز على الأسباب التي تجعل هذه الوظيفة الجديدة خياراً مثالياً لك، والأسباب التي تجعلك مناسباً لشركتهم.</a:t>
            </a:r>
            <a:endParaRPr lang="en-US" dirty="0" smtClean="0"/>
          </a:p>
          <a:p>
            <a:r>
              <a:rPr lang="ar-SA" dirty="0" smtClean="0"/>
              <a:t>اما إذا كنت قد تركت عملك لأنه قد تم طردك أو تم تسريحك، فلا تتحدث عن مديرك السابق أو عن الشركة </a:t>
            </a:r>
            <a:r>
              <a:rPr lang="ar-SA" dirty="0" err="1" smtClean="0"/>
              <a:t>بسوء.</a:t>
            </a:r>
            <a:r>
              <a:rPr lang="ar-SA" dirty="0" smtClean="0"/>
              <a:t> أخبر الشخص الذي يجري معك المقابلة بأنه للأسف قد طلب منك المغادرة، وأنك قد تفهمت أسبابهم وتعرفت على الأمور التي يجب عليك أن تحسنها في ذاتك، ثم أخبرهم كيف أنك ستكون موظفاً أفضل بسبب ذلك، وكيف أنك ملتزماً لمستقبلك ولا ترغب بالخوض في الماضي، وأنك مستعد لتطبيق كل ما تعلمته في وظيفتك </a:t>
            </a:r>
            <a:r>
              <a:rPr lang="ar-SA" dirty="0" err="1" smtClean="0"/>
              <a:t>الآخيرة</a:t>
            </a:r>
            <a:r>
              <a:rPr lang="ar-SA" dirty="0" smtClean="0"/>
              <a:t> في الشركة </a:t>
            </a:r>
            <a:r>
              <a:rPr lang="ar-SA" dirty="0" err="1" smtClean="0"/>
              <a:t>الجديدة.</a:t>
            </a:r>
            <a:r>
              <a:rPr lang="ar-SA" dirty="0" smtClean="0"/>
              <a:t> </a:t>
            </a:r>
            <a:endParaRPr lang="en-US" dirty="0" smtClean="0"/>
          </a:p>
          <a:p>
            <a:endParaRPr lang="ar-IQ" dirty="0"/>
          </a:p>
        </p:txBody>
      </p:sp>
      <p:sp>
        <p:nvSpPr>
          <p:cNvPr id="4" name="عنصر نائب للتاريخ 3"/>
          <p:cNvSpPr>
            <a:spLocks noGrp="1"/>
          </p:cNvSpPr>
          <p:nvPr>
            <p:ph type="dt" sz="half" idx="10"/>
          </p:nvPr>
        </p:nvSpPr>
        <p:spPr/>
        <p:txBody>
          <a:bodyPr/>
          <a:lstStyle/>
          <a:p>
            <a:fld id="{B43BBB81-C700-4083-8127-E310BD1DC13C}" type="datetime1">
              <a:rPr lang="en-GB" noProof="0" smtClean="0"/>
              <a:pPr/>
              <a:t>31/03/2018</a:t>
            </a:fld>
            <a:endParaRPr lang="en-GB" noProof="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IQ" dirty="0" smtClean="0"/>
              <a:t>2-</a:t>
            </a:r>
            <a:r>
              <a:rPr lang="ar-SA" dirty="0" smtClean="0"/>
              <a:t>لماذا ترغب بالعمل في هذه </a:t>
            </a:r>
            <a:r>
              <a:rPr lang="ar-SA" dirty="0" err="1" smtClean="0"/>
              <a:t>الوظيفة ؟</a:t>
            </a:r>
            <a:r>
              <a:rPr lang="en-US" dirty="0" smtClean="0"/>
              <a:t/>
            </a:r>
            <a:br>
              <a:rPr lang="en-US" dirty="0" smtClean="0"/>
            </a:br>
            <a:r>
              <a:rPr lang="ar-IQ" dirty="0" smtClean="0"/>
              <a:t> </a:t>
            </a:r>
            <a:endParaRPr lang="ar-IQ"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2787940">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 xmlns:thm15="http://schemas.microsoft.com/office/thememl/2012/main" name="Office_12786181_TF02787940" id="{1798802C-84EE-40F8-AA82-749FCB0DAB40}" vid="{E03FD201-C9ED-47D9-B1F3-097360176F4C}"/>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tf02787940</Template>
  <TotalTime>0</TotalTime>
  <Words>1303</Words>
  <Application>Microsoft Office PowerPoint</Application>
  <PresentationFormat>مخصص</PresentationFormat>
  <Paragraphs>97</Paragraphs>
  <Slides>34</Slides>
  <Notes>3</Notes>
  <HiddenSlides>0</HiddenSlides>
  <MMClips>0</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tf02787940</vt:lpstr>
      <vt:lpstr>اجوبة ذكية عن اسئلة غبية </vt:lpstr>
      <vt:lpstr>اعداد أ.م.ام كلثوم صبيح محمد قانون/المستنصرية </vt:lpstr>
      <vt:lpstr>مقدمــــــــــــــة</vt:lpstr>
      <vt:lpstr>الشريحة 4</vt:lpstr>
      <vt:lpstr>الشريحة 5</vt:lpstr>
      <vt:lpstr>الشريحة 6</vt:lpstr>
      <vt:lpstr>1- ماسبب تركك وظيفتك السابقة</vt:lpstr>
      <vt:lpstr>الشريحة 8</vt:lpstr>
      <vt:lpstr>2-لماذا ترغب بالعمل في هذه الوظيفة ؟  </vt:lpstr>
      <vt:lpstr>الشريحة 10</vt:lpstr>
      <vt:lpstr>3- لماذا تعتقد اننا يجب ان نوظفك عندنا ؟ </vt:lpstr>
      <vt:lpstr>الشريحة 12</vt:lpstr>
      <vt:lpstr>4-ما هي نقاط القوة لديك ؟    </vt:lpstr>
      <vt:lpstr>الشريحة 14</vt:lpstr>
      <vt:lpstr>5-ماهي نقاط الضعف لديك ؟   </vt:lpstr>
      <vt:lpstr>الشريحة 16</vt:lpstr>
      <vt:lpstr>6-أين تريد أن تكون بعد خمس سنوات من الآن ؟ </vt:lpstr>
      <vt:lpstr>الشريحة 18</vt:lpstr>
      <vt:lpstr> 7-كيف تعمل مع الضغوطات</vt:lpstr>
      <vt:lpstr>الشريحة 20</vt:lpstr>
      <vt:lpstr>8- حدثني عن نفسك  </vt:lpstr>
      <vt:lpstr>الشريحة 22</vt:lpstr>
      <vt:lpstr>9-هل تريد أن تسأل عن أي شيء؟  </vt:lpstr>
      <vt:lpstr>الشريحة 24</vt:lpstr>
      <vt:lpstr>10-ما هي متطلباتك فيما يتعلق بالراتب ؟   </vt:lpstr>
      <vt:lpstr>الشريحة 26</vt:lpstr>
      <vt:lpstr>11-هل تغضب من انتقاد الأخرين لعمل؟  </vt:lpstr>
      <vt:lpstr>الشريحة 28</vt:lpstr>
      <vt:lpstr>هل ينبغي عليك الاجابة على كل سؤال يوجه اليك ؟</vt:lpstr>
      <vt:lpstr>1- الاسئلة المتعلقة بالاعاقة والمهارات الجسدية </vt:lpstr>
      <vt:lpstr>2- الاسئلة المتعلقة بالامور الشخصية </vt:lpstr>
      <vt:lpstr>3- الاسئلة المتعلقة بالامور العرقية  </vt:lpstr>
      <vt:lpstr>4- الاسئلة المتعلقة بالامور العائلية  </vt:lpstr>
      <vt:lpstr>شكرا لاصغائكم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2018-03-29T16:51:51Z</dcterms:created>
  <dcterms:modified xsi:type="dcterms:W3CDTF">2018-03-31T05:09:34Z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