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7" r:id="rId4"/>
    <p:sldId id="276" r:id="rId5"/>
    <p:sldId id="258" r:id="rId6"/>
    <p:sldId id="259" r:id="rId7"/>
    <p:sldId id="260" r:id="rId8"/>
    <p:sldId id="261" r:id="rId9"/>
    <p:sldId id="262" r:id="rId10"/>
    <p:sldId id="263" r:id="rId11"/>
    <p:sldId id="264" r:id="rId12"/>
    <p:sldId id="265" r:id="rId13"/>
    <p:sldId id="267" r:id="rId14"/>
    <p:sldId id="266"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3" d="100"/>
          <a:sy n="73" d="100"/>
        </p:scale>
        <p:origin x="-288"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pPr/>
              <a:t>3/31/2018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pPr/>
              <a:t>3/31/2018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pPr/>
              <a:t>3/31/2018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3/31/2018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pPr/>
              <a:t>3/31/2018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pPr/>
              <a:t>3/31/2018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pPr/>
              <a:t>3/31/2018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pPr/>
              <a:t>3/31/2018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3/31/2018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3/31/2018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3/31/2018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IQ" sz="5400" dirty="0" smtClean="0"/>
              <a:t>اهم ال</a:t>
            </a:r>
            <a:r>
              <a:rPr lang="ar-SA" sz="5400" dirty="0" smtClean="0"/>
              <a:t>نصائح لإجراء مقابلة عمل ناجحة </a:t>
            </a:r>
            <a:endParaRPr lang="en-US" sz="5400" dirty="0"/>
          </a:p>
        </p:txBody>
      </p:sp>
      <p:sp>
        <p:nvSpPr>
          <p:cNvPr id="3" name="Subtitle 2"/>
          <p:cNvSpPr>
            <a:spLocks noGrp="1"/>
          </p:cNvSpPr>
          <p:nvPr>
            <p:ph type="subTitle" idx="1"/>
          </p:nvPr>
        </p:nvSpPr>
        <p:spPr/>
        <p:txBody>
          <a:bodyPr>
            <a:noAutofit/>
          </a:bodyPr>
          <a:lstStyle/>
          <a:p>
            <a:pPr algn="r"/>
            <a:r>
              <a:rPr lang="ar-IQ" sz="2400" dirty="0" err="1" smtClean="0"/>
              <a:t>ماهي</a:t>
            </a:r>
            <a:r>
              <a:rPr lang="ar-IQ" sz="2400" dirty="0" smtClean="0"/>
              <a:t> الاجراءات اللازم اتخاذها قبل اجراء مقابلة العمل</a:t>
            </a:r>
            <a:endParaRPr lang="en-US" sz="2400" dirty="0"/>
          </a:p>
        </p:txBody>
      </p:sp>
    </p:spTree>
    <p:extLst>
      <p:ext uri="{BB962C8B-B14F-4D97-AF65-F5344CB8AC3E}">
        <p14:creationId xmlns:p14="http://schemas.microsoft.com/office/powerpoint/2010/main" xmlns="" val="3418042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قدِّم إجابات واضحة ولا تتلعثم</a:t>
            </a:r>
            <a:r>
              <a:rPr lang="en-US" dirty="0" smtClean="0"/>
              <a:t/>
            </a:r>
            <a:br>
              <a:rPr lang="en-US" dirty="0" smtClean="0"/>
            </a:br>
            <a:endParaRPr lang="ar-IQ" dirty="0"/>
          </a:p>
        </p:txBody>
      </p:sp>
      <p:sp>
        <p:nvSpPr>
          <p:cNvPr id="3" name="عنصر نائب للمحتوى 2"/>
          <p:cNvSpPr>
            <a:spLocks noGrp="1"/>
          </p:cNvSpPr>
          <p:nvPr>
            <p:ph idx="1"/>
          </p:nvPr>
        </p:nvSpPr>
        <p:spPr>
          <a:xfrm>
            <a:off x="2155372" y="2438400"/>
            <a:ext cx="9548900" cy="3651504"/>
          </a:xfrm>
        </p:spPr>
        <p:txBody>
          <a:bodyPr>
            <a:noAutofit/>
          </a:bodyPr>
          <a:lstStyle/>
          <a:p>
            <a:pPr algn="r"/>
            <a:r>
              <a:rPr lang="ar-SA" sz="2400" dirty="0" smtClean="0"/>
              <a:t>أوّلًا</a:t>
            </a:r>
            <a:r>
              <a:rPr lang="ar-IQ" sz="2400" dirty="0" err="1" smtClean="0"/>
              <a:t>:</a:t>
            </a:r>
            <a:r>
              <a:rPr lang="ar-SA" sz="2400" dirty="0" smtClean="0"/>
              <a:t> ينبغي عليك دائمًا أن تفكّر قبل الإجابة عن الأسئلة، وأن تبقى واعيًا تمامًا لما </a:t>
            </a:r>
            <a:r>
              <a:rPr lang="ar-SA" sz="2400" dirty="0" err="1" smtClean="0"/>
              <a:t>تقوله.</a:t>
            </a:r>
            <a:r>
              <a:rPr lang="ar-SA" sz="2400" dirty="0" smtClean="0"/>
              <a:t> وإذا طُرح عليك سؤالٌ صعب قد يجعلك تتلعثم، اصمت للحظة وفكّر، ولا تردّ أبدًا بإجابةٍ </a:t>
            </a:r>
            <a:r>
              <a:rPr lang="ar-SA" sz="2400" dirty="0" err="1" smtClean="0"/>
              <a:t>مشتّتة.</a:t>
            </a:r>
            <a:r>
              <a:rPr lang="ar-SA" sz="2400" dirty="0" smtClean="0"/>
              <a:t> </a:t>
            </a:r>
            <a:endParaRPr lang="en-US" sz="2400" dirty="0" smtClean="0"/>
          </a:p>
          <a:p>
            <a:pPr algn="r">
              <a:buNone/>
            </a:pPr>
            <a:r>
              <a:rPr lang="ar-IQ" sz="2400" dirty="0" err="1" smtClean="0"/>
              <a:t>ثانيا :</a:t>
            </a:r>
            <a:r>
              <a:rPr lang="ar-SA" sz="2400" dirty="0" smtClean="0"/>
              <a:t> عليك أن تبذل قصارى جهدك لتفادي الوقوع في فخ اللغو والحديث المفرط عن نفسك وعن حياتك الشخصية، ولتجنّب الثرثرة خارج الإطار المهني والكلام الذي لا طائل </a:t>
            </a:r>
            <a:r>
              <a:rPr lang="ar-SA" sz="2400" dirty="0" err="1" smtClean="0"/>
              <a:t>منه.</a:t>
            </a:r>
            <a:r>
              <a:rPr lang="ar-SA" sz="2400" dirty="0" smtClean="0"/>
              <a:t> </a:t>
            </a:r>
            <a:endParaRPr lang="ar-IQ" sz="2400" dirty="0" smtClean="0"/>
          </a:p>
          <a:p>
            <a:pPr algn="r">
              <a:buNone/>
            </a:pPr>
            <a:r>
              <a:rPr lang="ar-IQ" sz="2400" dirty="0" err="1" smtClean="0"/>
              <a:t>ثالثا </a:t>
            </a:r>
            <a:r>
              <a:rPr lang="ar-IQ" sz="2400" dirty="0" smtClean="0"/>
              <a:t>:الحرص </a:t>
            </a:r>
            <a:r>
              <a:rPr lang="ar-SA" sz="2400" dirty="0" smtClean="0"/>
              <a:t>على عدم التوقّف المفاجئ أثناء الحديث لأن هذا يوحي بأنك مرتبك ومشوّش الذهن، أو قد يدفع مدير التوظيف إلى الاعتقاد بأنك غير واثق مما </a:t>
            </a:r>
            <a:r>
              <a:rPr lang="ar-SA" sz="2400" dirty="0" err="1" smtClean="0"/>
              <a:t>تقول.</a:t>
            </a:r>
            <a:r>
              <a:rPr lang="ar-SA" sz="2400" dirty="0" smtClean="0"/>
              <a:t> لذا، احرص على التحدّث بغاية الوضوح خلال المقابلة، وإذا طلب منك صاحب العمل أن تكرّر ما قلت، كن مستعدًّا للتكلّم بصوتٍ أعلى طيلة الوقت المتبقي من المقابلة.</a:t>
            </a:r>
            <a:endParaRPr lang="en-US" sz="2400" dirty="0" smtClean="0"/>
          </a:p>
          <a:p>
            <a:pPr algn="r"/>
            <a:endParaRPr lang="ar-IQ"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لا تتحدّث عن الراتب والعطلة السنوية</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pPr algn="r"/>
            <a:r>
              <a:rPr lang="ar-SA" sz="2400" dirty="0" smtClean="0"/>
              <a:t>من غير اللائق في مقابلة العمل الأولى أن تتطرّق مع صاحب العمل إلى موضوع الراتب والعطل </a:t>
            </a:r>
            <a:r>
              <a:rPr lang="ar-SA" sz="2400" dirty="0" err="1" smtClean="0"/>
              <a:t>السنوية.</a:t>
            </a:r>
            <a:r>
              <a:rPr lang="ar-SA" sz="2400" dirty="0" smtClean="0"/>
              <a:t> إذ نادرًا ما تكون هذه المعلومات جاهزة أثناء المقابلة الأولى التي تُعتبر مجرّد خطوة تمهيدية وفرصة </a:t>
            </a:r>
            <a:r>
              <a:rPr lang="ar-SA" sz="2400" dirty="0" err="1" smtClean="0"/>
              <a:t>للتعارف.</a:t>
            </a:r>
            <a:r>
              <a:rPr lang="ar-SA" sz="2400" dirty="0" smtClean="0"/>
              <a:t> لذا، من المستبعد أن يجيبك مدير التوظيف على هذه الاستفسارات التي تعيق مسار المقابلة وتترك انطباعًا بأن كل ما يهمّك هو الراتب والعطل، عوضًا عن العمل لتحقيق أهداف </a:t>
            </a:r>
            <a:r>
              <a:rPr lang="ar-SA" sz="2400" dirty="0" err="1" smtClean="0"/>
              <a:t>الشركة.</a:t>
            </a:r>
            <a:r>
              <a:rPr lang="ar-SA" sz="2400" dirty="0" smtClean="0"/>
              <a:t> إذًا، من الأفضل أن تركّز اهتمامك على الأمور المتعلّقة بسير عمل الشركة، وإذا حالفك الحظ في الحصول على عرض عمل وأصبحت الوظيفة بين يديك، يمكنك عندئذ أن تفاوض بشأن الراتب والعطل.</a:t>
            </a:r>
            <a:endParaRPr lang="en-US" sz="2400" dirty="0" smtClean="0"/>
          </a:p>
          <a:p>
            <a:pPr algn="r"/>
            <a:endParaRPr lang="ar-IQ"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لا تتحدّث بالسوء عن مديرك </a:t>
            </a:r>
            <a:r>
              <a:rPr lang="ar-SA" dirty="0" err="1" smtClean="0"/>
              <a:t>السابق </a:t>
            </a:r>
            <a:r>
              <a:rPr lang="ar-SA" dirty="0" smtClean="0"/>
              <a:t>(أو الحالي</a:t>
            </a:r>
            <a:r>
              <a:rPr lang="ar-SA" dirty="0" err="1" smtClean="0"/>
              <a:t>)</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a:bodyPr>
          <a:lstStyle/>
          <a:p>
            <a:pPr algn="r" rtl="1"/>
            <a:r>
              <a:rPr lang="ar-SA" sz="2400" dirty="0" smtClean="0"/>
              <a:t> </a:t>
            </a:r>
            <a:endParaRPr lang="en-US" sz="2400" dirty="0" smtClean="0"/>
          </a:p>
          <a:p>
            <a:pPr algn="r" rtl="1"/>
            <a:r>
              <a:rPr lang="ar-SA" sz="2400" dirty="0" smtClean="0"/>
              <a:t>من المستغرب أن عددًا كبيرًا من الأشخاص يقعون في الخطأ نفسه مرارًا وتكرارًا، وهو التحدّث بالسوء عن </a:t>
            </a:r>
            <a:r>
              <a:rPr lang="ar-SA" sz="2400" dirty="0" err="1" smtClean="0"/>
              <a:t>مدرائهم</a:t>
            </a:r>
            <a:r>
              <a:rPr lang="ar-SA" sz="2400" dirty="0" smtClean="0"/>
              <a:t> أو المؤسسة التي غادروها أو لا يزالون يعملون </a:t>
            </a:r>
            <a:r>
              <a:rPr lang="ar-SA" sz="2400" dirty="0" err="1" smtClean="0"/>
              <a:t>فيها.</a:t>
            </a:r>
            <a:r>
              <a:rPr lang="ar-SA" sz="2400" dirty="0" smtClean="0"/>
              <a:t> فحتى إذا كان </a:t>
            </a:r>
            <a:r>
              <a:rPr lang="ar-SA" sz="2400" dirty="0" err="1" smtClean="0"/>
              <a:t>مدراؤك</a:t>
            </a:r>
            <a:r>
              <a:rPr lang="ar-SA" sz="2400" dirty="0" smtClean="0"/>
              <a:t> يفتقرون إلى الكفاءة أو كان التعامل معهم صعبًا، لا ينبغي عليك التحدّث عنهم بشكلٍ سلبي، لأن هذا الأمر سينعكس بشكلٍ سلبي </a:t>
            </a:r>
            <a:r>
              <a:rPr lang="ar-SA" sz="2400" dirty="0" err="1" smtClean="0"/>
              <a:t>عليك.</a:t>
            </a:r>
            <a:r>
              <a:rPr lang="ar-SA" sz="2400" dirty="0" smtClean="0"/>
              <a:t> بل عليك أن تتحدّث عوضًا عن ذلك عن تقديرك لوظيفتك السابقة وكل ما تعلمته منها، لكنك شعرت أن الأوان قد آن لتتحدّى نفسك وتبحث عن فرصة جديدة.</a:t>
            </a:r>
            <a:endParaRPr lang="en-US" sz="2400" dirty="0" smtClean="0"/>
          </a:p>
          <a:p>
            <a:pPr algn="r"/>
            <a:endParaRPr lang="ar-IQ"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rtl="1"/>
            <a:r>
              <a:rPr lang="ar-SA" sz="5400" b="1" dirty="0" smtClean="0"/>
              <a:t>لغة الجسد طريقك للنجاح في مقابلات العمل</a:t>
            </a:r>
            <a:endParaRPr lang="en-US" sz="5400" b="1" dirty="0"/>
          </a:p>
        </p:txBody>
      </p:sp>
      <p:sp>
        <p:nvSpPr>
          <p:cNvPr id="3" name="Subtitle 2"/>
          <p:cNvSpPr>
            <a:spLocks noGrp="1"/>
          </p:cNvSpPr>
          <p:nvPr>
            <p:ph type="subTitle" idx="1"/>
          </p:nvPr>
        </p:nvSpPr>
        <p:spPr>
          <a:xfrm>
            <a:off x="7367451" y="4506686"/>
            <a:ext cx="4824549" cy="1541417"/>
          </a:xfrm>
        </p:spPr>
        <p:txBody>
          <a:bodyPr>
            <a:noAutofit/>
          </a:bodyPr>
          <a:lstStyle/>
          <a:p>
            <a:pPr algn="r"/>
            <a:r>
              <a:rPr lang="ar-SA" sz="2800" dirty="0" smtClean="0"/>
              <a:t>هل توجد وضعية محددة للجلوس يُوصى بها قبل وأثناء مقابلة </a:t>
            </a:r>
            <a:r>
              <a:rPr lang="ar-SA" sz="2800" dirty="0" err="1" smtClean="0"/>
              <a:t>التوظيف؟"</a:t>
            </a:r>
            <a:endParaRPr lang="en-US" sz="2800" dirty="0" smtClean="0"/>
          </a:p>
          <a:p>
            <a:pPr algn="r"/>
            <a:endParaRPr lang="en-US" sz="2800" dirty="0"/>
          </a:p>
        </p:txBody>
      </p:sp>
    </p:spTree>
    <p:extLst>
      <p:ext uri="{BB962C8B-B14F-4D97-AF65-F5344CB8AC3E}">
        <p14:creationId xmlns:p14="http://schemas.microsoft.com/office/powerpoint/2010/main" xmlns="" val="3418042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لغة الجسد </a:t>
            </a:r>
            <a:r>
              <a:rPr lang="ar-IQ" dirty="0" smtClean="0"/>
              <a:t>هي </a:t>
            </a:r>
            <a:r>
              <a:rPr lang="ar-SA" dirty="0" smtClean="0"/>
              <a:t>الحركات التي عليك أن تؤديها أو تتجنبها خلال أي مقابلة</a:t>
            </a:r>
            <a:endParaRPr lang="ar-IQ" dirty="0"/>
          </a:p>
        </p:txBody>
      </p:sp>
      <p:sp>
        <p:nvSpPr>
          <p:cNvPr id="3" name="عنصر نائب للمحتوى 2"/>
          <p:cNvSpPr>
            <a:spLocks noGrp="1"/>
          </p:cNvSpPr>
          <p:nvPr>
            <p:ph idx="1"/>
          </p:nvPr>
        </p:nvSpPr>
        <p:spPr/>
        <p:txBody>
          <a:bodyPr>
            <a:normAutofit/>
          </a:bodyPr>
          <a:lstStyle/>
          <a:p>
            <a:pPr algn="r"/>
            <a:r>
              <a:rPr lang="ar-SA" sz="3600" dirty="0" smtClean="0"/>
              <a:t>بينما نعرف جميعاً أهمية الملابس الأنيقة التي </a:t>
            </a:r>
            <a:r>
              <a:rPr lang="ar-SA" sz="3600" dirty="0" err="1" smtClean="0"/>
              <a:t>نرتديها</a:t>
            </a:r>
            <a:r>
              <a:rPr lang="ar-SA" sz="3600" dirty="0" smtClean="0"/>
              <a:t> لمقابلة ما، يعد الشيء الأقل وضوحاً هو الكيفية التي ستتحرك بها خلال </a:t>
            </a:r>
            <a:r>
              <a:rPr lang="ar-SA" sz="3600" dirty="0" err="1" smtClean="0"/>
              <a:t>المقابلة.</a:t>
            </a:r>
            <a:r>
              <a:rPr lang="ar-SA" sz="3600" dirty="0" smtClean="0"/>
              <a:t> ما هي الطريقة التي تمشي بها، وكيف تصافح الآخرين، وكيف تجلس خلال المقابلة؟</a:t>
            </a:r>
            <a:endParaRPr lang="en-US" sz="3600" dirty="0" smtClean="0"/>
          </a:p>
          <a:p>
            <a:pPr algn="r"/>
            <a:endParaRPr lang="ar-IQ"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err="1" smtClean="0"/>
              <a:t>اولا </a:t>
            </a:r>
            <a:r>
              <a:rPr lang="ar-IQ" dirty="0" smtClean="0"/>
              <a:t>: المصافحة</a:t>
            </a:r>
            <a:br>
              <a:rPr lang="ar-IQ" dirty="0" smtClean="0"/>
            </a:br>
            <a:r>
              <a:rPr lang="ar-SA" dirty="0" smtClean="0"/>
              <a:t>تُبنى الصلات عن طريق إيجاد أوجه الشبه</a:t>
            </a:r>
            <a:endParaRPr lang="ar-IQ" dirty="0"/>
          </a:p>
        </p:txBody>
      </p:sp>
      <p:sp>
        <p:nvSpPr>
          <p:cNvPr id="3" name="عنصر نائب للمحتوى 2"/>
          <p:cNvSpPr>
            <a:spLocks noGrp="1"/>
          </p:cNvSpPr>
          <p:nvPr>
            <p:ph idx="1"/>
          </p:nvPr>
        </p:nvSpPr>
        <p:spPr/>
        <p:txBody>
          <a:bodyPr>
            <a:normAutofit/>
          </a:bodyPr>
          <a:lstStyle/>
          <a:p>
            <a:pPr algn="r"/>
            <a:r>
              <a:rPr lang="ar-SA" sz="2800" dirty="0" smtClean="0"/>
              <a:t>إن أول اتصال بين مدير المقابلة والمتقدم للوظيفة على الدوام يكون غالبا عن طريق </a:t>
            </a:r>
            <a:r>
              <a:rPr lang="ar-SA" sz="2800" dirty="0" err="1" smtClean="0"/>
              <a:t>المصافحة.</a:t>
            </a:r>
            <a:r>
              <a:rPr lang="ar-SA" sz="2800" dirty="0" smtClean="0"/>
              <a:t> غالباً ما تحدد الانطباعات الأولى كيفية استمرار باقي </a:t>
            </a:r>
            <a:r>
              <a:rPr lang="ar-SA" sz="2800" dirty="0" err="1" smtClean="0"/>
              <a:t>المقابلة.</a:t>
            </a:r>
            <a:r>
              <a:rPr lang="ar-SA" sz="2800" dirty="0" smtClean="0"/>
              <a:t> وبالتالي، يمكن لهذه الخطوة الأولى أن تكون أهم عنصر لإنجاح </a:t>
            </a:r>
            <a:r>
              <a:rPr lang="ar-SA" sz="2800" dirty="0" err="1" smtClean="0"/>
              <a:t>المقابلة </a:t>
            </a:r>
            <a:r>
              <a:rPr lang="ar-SA" sz="2800" dirty="0" smtClean="0"/>
              <a:t>، لذا صافح بالطريقة التي يصافحك بها من يُجري </a:t>
            </a:r>
            <a:r>
              <a:rPr lang="ar-SA" sz="2800" dirty="0" err="1" smtClean="0"/>
              <a:t>المقابلة .</a:t>
            </a:r>
            <a:r>
              <a:rPr lang="ar-SA" sz="2800" dirty="0" smtClean="0"/>
              <a:t> , بمعنى عليك إظهار قوة وتحية مماثلتين فهذا يدل أنك تريد أن تكون نظيراً لمن يجري معك </a:t>
            </a:r>
            <a:r>
              <a:rPr lang="ar-SA" sz="2800" dirty="0" err="1" smtClean="0"/>
              <a:t>المقابلة.</a:t>
            </a:r>
            <a:r>
              <a:rPr lang="ar-SA" sz="2800" dirty="0" smtClean="0"/>
              <a:t> لكن يمكن لاستعمال القوة الزائدة عند المصافحة أن تعني أن لديك سلوكاً مهيمناً خلال اللقاء.</a:t>
            </a:r>
            <a:endParaRPr lang="en-US" sz="2800" dirty="0" smtClean="0"/>
          </a:p>
          <a:p>
            <a:pPr algn="r"/>
            <a:endParaRPr lang="ar-IQ"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33700" y="568345"/>
            <a:ext cx="8770571" cy="1312706"/>
          </a:xfrm>
        </p:spPr>
        <p:txBody>
          <a:bodyPr/>
          <a:lstStyle/>
          <a:p>
            <a:pPr algn="ctr"/>
            <a:r>
              <a:rPr lang="ar-SA" dirty="0" smtClean="0"/>
              <a:t>مستوى العلاقات</a:t>
            </a:r>
            <a:endParaRPr lang="ar-IQ" dirty="0"/>
          </a:p>
        </p:txBody>
      </p:sp>
      <p:sp>
        <p:nvSpPr>
          <p:cNvPr id="3" name="عنصر نائب للمحتوى 2"/>
          <p:cNvSpPr>
            <a:spLocks noGrp="1"/>
          </p:cNvSpPr>
          <p:nvPr>
            <p:ph idx="1"/>
          </p:nvPr>
        </p:nvSpPr>
        <p:spPr>
          <a:xfrm>
            <a:off x="470263" y="2255520"/>
            <a:ext cx="11194821" cy="3651504"/>
          </a:xfrm>
        </p:spPr>
        <p:txBody>
          <a:bodyPr>
            <a:noAutofit/>
          </a:bodyPr>
          <a:lstStyle/>
          <a:p>
            <a:pPr algn="r" rtl="1"/>
            <a:r>
              <a:rPr lang="ar-SA" sz="2400" dirty="0" smtClean="0"/>
              <a:t>مهما كانت خلفيتنا الثقافية، فجميعنا لديه أربعة مستويات من العلاقات، </a:t>
            </a:r>
            <a:r>
              <a:rPr lang="ar-SA" sz="2400" dirty="0" err="1" smtClean="0"/>
              <a:t>وهي </a:t>
            </a:r>
            <a:r>
              <a:rPr lang="ar-SA" sz="2400" dirty="0" smtClean="0"/>
              <a:t>(من الأبعد إلى الأقرب): العامة، الاجتماعية، الشخصية، </a:t>
            </a:r>
            <a:r>
              <a:rPr lang="ar-SA" sz="2400" dirty="0" err="1" smtClean="0"/>
              <a:t>والحميمية.</a:t>
            </a:r>
            <a:endParaRPr lang="en-US" sz="2400" dirty="0" smtClean="0"/>
          </a:p>
          <a:p>
            <a:pPr algn="r" rtl="1"/>
            <a:r>
              <a:rPr lang="ar-SA" sz="2400" dirty="0" smtClean="0"/>
              <a:t>من المهم تفهّم هذه المستويات أثناء مقابلة ما، اكثر الأمور المعبّرة التي تقع بين الأشخاص تحصل على المستويين الشخصي </a:t>
            </a:r>
            <a:r>
              <a:rPr lang="ar-SA" sz="2400" dirty="0" err="1" smtClean="0"/>
              <a:t>والحميمي.</a:t>
            </a:r>
            <a:r>
              <a:rPr lang="ar-SA" sz="2400" dirty="0" smtClean="0"/>
              <a:t> وبما أن المستوى الحميمي لا يتم التطرق إليه أثناء المقابلة، فما تريده هو الوصول إلى المستوى الشخصي مع من يجري معك المقابلة،" وذلك إذا ما أردت منه أن يميل إلى اتخاذ قرار لصالحك.</a:t>
            </a:r>
            <a:endParaRPr lang="en-US" sz="2400" dirty="0" smtClean="0"/>
          </a:p>
          <a:p>
            <a:pPr algn="r" rtl="1"/>
            <a:r>
              <a:rPr lang="ar-SA" sz="2400" dirty="0" smtClean="0"/>
              <a:t>لذا بادر بالمصافحة </a:t>
            </a:r>
            <a:r>
              <a:rPr lang="ar-SA" sz="2400" dirty="0" err="1" smtClean="0"/>
              <a:t>لانها</a:t>
            </a:r>
            <a:r>
              <a:rPr lang="ar-SA" sz="2400" dirty="0" smtClean="0"/>
              <a:t> تنقلك إلى المستوى الشخصي الذي تريده لان وجود الترتيب النموذجي المعتاد لمقاعد الجلوس في المقابلة يبعدنا بعض الشيء عمن يجري المقابلة.</a:t>
            </a:r>
            <a:endParaRPr lang="en-US" sz="2400" dirty="0" smtClean="0"/>
          </a:p>
          <a:p>
            <a:pPr algn="r" rtl="1"/>
            <a:r>
              <a:rPr lang="ar-SA" sz="2400" dirty="0" smtClean="0"/>
              <a:t>"هذا الأمر يسهّل على من يُجري المقابلة أن يعطينا الفرصة للحديث، لكنه سيصعِّب علينا ترك انطباع </a:t>
            </a:r>
            <a:r>
              <a:rPr lang="ar-SA" sz="2400" dirty="0" err="1" smtClean="0"/>
              <a:t>قوي، </a:t>
            </a:r>
            <a:r>
              <a:rPr lang="ar-SA" sz="2400" dirty="0" smtClean="0"/>
              <a:t>"لذا، ابحث عن سبل تبين لباقتك للانتقال إلى المستوى الشخصي لمن </a:t>
            </a:r>
            <a:r>
              <a:rPr lang="ar-SA" sz="2400" dirty="0" err="1" smtClean="0"/>
              <a:t>يقابلك."</a:t>
            </a:r>
            <a:endParaRPr lang="en-US" sz="2400" dirty="0" smtClean="0"/>
          </a:p>
          <a:p>
            <a:pPr algn="r"/>
            <a:endParaRPr lang="ar-IQ"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err="1" smtClean="0"/>
              <a:t>ثانيا :</a:t>
            </a:r>
            <a:r>
              <a:rPr lang="ar-SA" dirty="0" smtClean="0"/>
              <a:t>مصدر الصورة</a:t>
            </a:r>
            <a:r>
              <a:rPr lang="en-US" dirty="0" smtClean="0"/>
              <a:t/>
            </a:r>
            <a:br>
              <a:rPr lang="en-US" dirty="0" smtClean="0"/>
            </a:br>
            <a:r>
              <a:rPr lang="ar-IQ" dirty="0" smtClean="0"/>
              <a:t>حاول تقريب المسافة بينك وبين من يقابلك</a:t>
            </a:r>
            <a:endParaRPr lang="ar-IQ" dirty="0"/>
          </a:p>
        </p:txBody>
      </p:sp>
      <p:sp>
        <p:nvSpPr>
          <p:cNvPr id="3" name="عنصر نائب للمحتوى 2"/>
          <p:cNvSpPr>
            <a:spLocks noGrp="1"/>
          </p:cNvSpPr>
          <p:nvPr>
            <p:ph idx="1"/>
          </p:nvPr>
        </p:nvSpPr>
        <p:spPr/>
        <p:txBody>
          <a:bodyPr>
            <a:normAutofit/>
          </a:bodyPr>
          <a:lstStyle/>
          <a:p>
            <a:pPr algn="r" rtl="1"/>
            <a:r>
              <a:rPr lang="ar-SA" sz="2800" dirty="0" smtClean="0"/>
              <a:t>على سبيل المثال، لعلك تريد أن تحرك كرسيك قليلاً، أو أن تجلس على نفس الجهة من مائدة مستديرة.</a:t>
            </a:r>
            <a:endParaRPr lang="en-US" sz="2800" dirty="0" smtClean="0"/>
          </a:p>
          <a:p>
            <a:pPr algn="r" rtl="1"/>
            <a:r>
              <a:rPr lang="ar-SA" sz="2800" dirty="0" smtClean="0"/>
              <a:t>عندما تجلسون، فكر في طرق أخرى لتقرّب </a:t>
            </a:r>
            <a:r>
              <a:rPr lang="ar-SA" sz="2800" dirty="0" err="1" smtClean="0"/>
              <a:t>المسافة.</a:t>
            </a:r>
            <a:r>
              <a:rPr lang="ar-SA" sz="2800" dirty="0" smtClean="0"/>
              <a:t> مثلاً، جرّب أن تميل إلى الأمام بعض الشيء، ولكن دون مبالغة.</a:t>
            </a:r>
            <a:endParaRPr lang="en-US" sz="2800" dirty="0" smtClean="0"/>
          </a:p>
          <a:p>
            <a:pPr algn="r" rtl="1"/>
            <a:r>
              <a:rPr lang="ar-SA" sz="2800" dirty="0" smtClean="0"/>
              <a:t>و حاول أن تقوم بذلك بلباقة ومهارة، وليس بسرعة أو ارتباك،" فذلك يستحق الجهد </a:t>
            </a:r>
            <a:r>
              <a:rPr lang="ar-SA" sz="2800" dirty="0" err="1" smtClean="0"/>
              <a:t>المبذول </a:t>
            </a:r>
            <a:r>
              <a:rPr lang="ar-SA" sz="2800" dirty="0" smtClean="0"/>
              <a:t>, </a:t>
            </a:r>
            <a:r>
              <a:rPr lang="ar-SA" sz="2800" dirty="0" err="1" smtClean="0"/>
              <a:t>لاننا</a:t>
            </a:r>
            <a:r>
              <a:rPr lang="ar-SA" sz="2800" dirty="0" smtClean="0"/>
              <a:t> عندما نقرب المسافة بيننا، حتى وإن كانت بمقدار ضئيل، فإننا نزيد من الثقة والتواصل مع الآخرين.</a:t>
            </a:r>
            <a:endParaRPr lang="en-US" sz="2800" dirty="0" smtClean="0"/>
          </a:p>
          <a:p>
            <a:pPr algn="r"/>
            <a:endParaRPr lang="ar-IQ"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ثالثا:</a:t>
            </a:r>
            <a:r>
              <a:rPr lang="ar-SA" dirty="0" smtClean="0"/>
              <a:t>الترحيب</a:t>
            </a:r>
            <a:r>
              <a:rPr lang="en-US" dirty="0" smtClean="0"/>
              <a:t/>
            </a:r>
            <a:br>
              <a:rPr lang="en-US" dirty="0" smtClean="0"/>
            </a:br>
            <a:endParaRPr lang="ar-IQ" dirty="0"/>
          </a:p>
        </p:txBody>
      </p:sp>
      <p:sp>
        <p:nvSpPr>
          <p:cNvPr id="3" name="عنصر نائب للمحتوى 2"/>
          <p:cNvSpPr>
            <a:spLocks noGrp="1"/>
          </p:cNvSpPr>
          <p:nvPr>
            <p:ph idx="1"/>
          </p:nvPr>
        </p:nvSpPr>
        <p:spPr/>
        <p:txBody>
          <a:bodyPr>
            <a:normAutofit fontScale="85000" lnSpcReduction="20000"/>
          </a:bodyPr>
          <a:lstStyle/>
          <a:p>
            <a:pPr algn="ctr">
              <a:buNone/>
            </a:pPr>
            <a:r>
              <a:rPr lang="ar-SA" sz="4000" dirty="0" smtClean="0"/>
              <a:t>من المهم جداً أن تدل حركات جسدك على </a:t>
            </a:r>
            <a:endParaRPr lang="en-US" sz="4000" dirty="0" smtClean="0"/>
          </a:p>
          <a:p>
            <a:pPr algn="ctr" rtl="1"/>
            <a:r>
              <a:rPr lang="ar-SA" sz="4000" dirty="0" smtClean="0"/>
              <a:t>"الترحيب"، </a:t>
            </a:r>
            <a:r>
              <a:rPr lang="ar-SA" sz="4000" dirty="0" err="1" smtClean="0"/>
              <a:t>لانك</a:t>
            </a:r>
            <a:r>
              <a:rPr lang="ar-SA" sz="4000" dirty="0" smtClean="0"/>
              <a:t> على الأرجح ستكون </a:t>
            </a:r>
            <a:r>
              <a:rPr lang="ar-SA" sz="4000" dirty="0" err="1" smtClean="0"/>
              <a:t>متوتراً.</a:t>
            </a:r>
            <a:r>
              <a:rPr lang="ar-SA" sz="4000" dirty="0" smtClean="0"/>
              <a:t> </a:t>
            </a:r>
            <a:endParaRPr lang="en-US" sz="4000" dirty="0" smtClean="0"/>
          </a:p>
          <a:p>
            <a:pPr algn="ctr" rtl="1"/>
            <a:r>
              <a:rPr lang="ar-SA" sz="4000" dirty="0" smtClean="0"/>
              <a:t>ولعلك ستلاحظ أنك تعصر يديك لا شعورياً، أو أنك قد طويت ذراعيك سوية</a:t>
            </a:r>
            <a:r>
              <a:rPr lang="ar-IQ" sz="4000" dirty="0" err="1" smtClean="0"/>
              <a:t>,</a:t>
            </a:r>
            <a:r>
              <a:rPr lang="ar-IQ" sz="4000" dirty="0" smtClean="0"/>
              <a:t> </a:t>
            </a:r>
            <a:r>
              <a:rPr lang="ar-SA" sz="4000" dirty="0" smtClean="0"/>
              <a:t>سيعطيك هذه إحساساً بالراحة، إلا أنه في نفس الوقت سيبعد الآخرين عنك، ويقطع التواصل </a:t>
            </a:r>
            <a:r>
              <a:rPr lang="ar-SA" sz="4000" dirty="0" err="1" smtClean="0"/>
              <a:t>معهم </a:t>
            </a:r>
            <a:r>
              <a:rPr lang="ar-SA" sz="4000" dirty="0" smtClean="0"/>
              <a:t>, علاوة على ذلك، </a:t>
            </a:r>
            <a:r>
              <a:rPr lang="ar-SA" sz="4000" dirty="0" err="1" smtClean="0"/>
              <a:t>يظهر </a:t>
            </a:r>
            <a:r>
              <a:rPr lang="ar-SA" sz="4000" dirty="0" smtClean="0"/>
              <a:t>"طي الذراعين أنك لا تبالي، كما يمنعك أن تميل هنا أو هناك</a:t>
            </a:r>
            <a:endParaRPr lang="en-US" sz="4000" dirty="0" smtClean="0"/>
          </a:p>
          <a:p>
            <a:pPr algn="ctr"/>
            <a:endParaRPr lang="ar-IQ"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err="1" smtClean="0"/>
              <a:t>رابعا :</a:t>
            </a:r>
            <a:r>
              <a:rPr lang="ar-IQ" dirty="0" smtClean="0"/>
              <a:t> </a:t>
            </a:r>
            <a:r>
              <a:rPr lang="ar-SA" dirty="0" smtClean="0"/>
              <a:t>التواصل بالعيون</a:t>
            </a:r>
            <a:r>
              <a:rPr lang="en-US" dirty="0" smtClean="0"/>
              <a:t/>
            </a:r>
            <a:br>
              <a:rPr lang="en-US" dirty="0" smtClean="0"/>
            </a:br>
            <a:endParaRPr lang="ar-IQ" dirty="0"/>
          </a:p>
        </p:txBody>
      </p:sp>
      <p:sp>
        <p:nvSpPr>
          <p:cNvPr id="3" name="عنصر نائب للمحتوى 2"/>
          <p:cNvSpPr>
            <a:spLocks noGrp="1"/>
          </p:cNvSpPr>
          <p:nvPr>
            <p:ph idx="1"/>
          </p:nvPr>
        </p:nvSpPr>
        <p:spPr>
          <a:xfrm>
            <a:off x="796834" y="2438400"/>
            <a:ext cx="10907437" cy="3651504"/>
          </a:xfrm>
        </p:spPr>
        <p:txBody>
          <a:bodyPr>
            <a:noAutofit/>
          </a:bodyPr>
          <a:lstStyle/>
          <a:p>
            <a:pPr algn="r" rtl="1"/>
            <a:r>
              <a:rPr lang="ar-SA" sz="2800" dirty="0" smtClean="0"/>
              <a:t>التقاء العيون مهم، وأي زيادة أو نقصان عن القدر المعقول ربما يعني سلوكاً آخر.</a:t>
            </a:r>
            <a:endParaRPr lang="en-US" sz="2800" dirty="0" smtClean="0"/>
          </a:p>
          <a:p>
            <a:pPr algn="r" rtl="1"/>
            <a:r>
              <a:rPr lang="ar-SA" sz="2800" dirty="0" smtClean="0"/>
              <a:t>ما هي هذه النظرات وما القدر الكافي </a:t>
            </a:r>
            <a:r>
              <a:rPr lang="ar-SA" sz="2800" dirty="0" err="1" smtClean="0"/>
              <a:t>منها؟</a:t>
            </a:r>
            <a:r>
              <a:rPr lang="ar-SA" sz="2800" dirty="0" smtClean="0"/>
              <a:t> لعل من الصعب الإجابة عن ذلك في بعض الحالات، إلا أن الاساس ان تقوم  بمجاراة الشخص الذي يقابلك في الوقت الذي </a:t>
            </a:r>
            <a:r>
              <a:rPr lang="ar-SA" sz="2800" dirty="0" err="1" smtClean="0"/>
              <a:t>يستغرقه</a:t>
            </a:r>
            <a:r>
              <a:rPr lang="ar-SA" sz="2800" dirty="0" smtClean="0"/>
              <a:t> ليبادلك النظرات.</a:t>
            </a:r>
            <a:endParaRPr lang="en-US" sz="2800" dirty="0" smtClean="0"/>
          </a:p>
          <a:p>
            <a:pPr algn="r"/>
            <a:r>
              <a:rPr lang="ar-SA" sz="2800" dirty="0" smtClean="0"/>
              <a:t>إذا كانت أمامك لجنة، فمن المهم أن تبادل كل واحد منهم القدر الصحيح من </a:t>
            </a:r>
            <a:r>
              <a:rPr lang="ar-SA" sz="2800" dirty="0" err="1" smtClean="0"/>
              <a:t>النظرات.</a:t>
            </a:r>
            <a:r>
              <a:rPr lang="ar-SA" sz="2800" dirty="0" smtClean="0"/>
              <a:t> تجاوب مع كل شخص منهم على انفراد بتبادل النظرات </a:t>
            </a:r>
            <a:r>
              <a:rPr lang="ar-IQ" sz="2800" dirty="0" smtClean="0"/>
              <a:t>, و</a:t>
            </a:r>
            <a:r>
              <a:rPr lang="ar-SA" sz="2800" dirty="0" smtClean="0"/>
              <a:t>بعد ردك على سؤال ما، تذكّر أن تلتقي نظراتكما وأن تستمع إلى المتحدث الذي </a:t>
            </a:r>
            <a:r>
              <a:rPr lang="ar-SA" sz="2800" dirty="0" err="1" smtClean="0"/>
              <a:t>يقابلك.</a:t>
            </a:r>
            <a:r>
              <a:rPr lang="ar-SA" sz="2800" dirty="0" smtClean="0"/>
              <a:t> تلاقي النظرات يعبر عن جدّيتك وأنك مهتم</a:t>
            </a:r>
            <a:r>
              <a:rPr lang="ar-IQ" sz="2800" dirty="0" smtClean="0"/>
              <a:t> و</a:t>
            </a:r>
            <a:r>
              <a:rPr lang="ar-SA" sz="2800" dirty="0" smtClean="0"/>
              <a:t>تردّ على الاسئلة</a:t>
            </a:r>
            <a:r>
              <a:rPr lang="ar-IQ" sz="2800" dirty="0" smtClean="0"/>
              <a:t> </a:t>
            </a:r>
            <a:r>
              <a:rPr lang="ar-IQ" sz="2800" dirty="0" err="1" smtClean="0"/>
              <a:t>.</a:t>
            </a:r>
            <a:endParaRPr lang="ar-IQ"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IQ" sz="4400" dirty="0" smtClean="0"/>
              <a:t>اعداد</a:t>
            </a:r>
            <a:r>
              <a:rPr lang="ar-IQ" sz="4400" dirty="0" smtClean="0"/>
              <a:t/>
            </a:r>
            <a:br>
              <a:rPr lang="ar-IQ" sz="4400" dirty="0" smtClean="0"/>
            </a:br>
            <a:r>
              <a:rPr lang="ar-IQ" sz="4400" dirty="0" smtClean="0"/>
              <a:t>أ.م.ام</a:t>
            </a:r>
            <a:r>
              <a:rPr lang="ar-IQ" sz="4400" dirty="0" smtClean="0"/>
              <a:t> </a:t>
            </a:r>
            <a:r>
              <a:rPr lang="ar-IQ" sz="4400" dirty="0" smtClean="0"/>
              <a:t>كلثوم صبيح </a:t>
            </a:r>
            <a:br>
              <a:rPr lang="ar-IQ" sz="4400" dirty="0" smtClean="0"/>
            </a:br>
            <a:r>
              <a:rPr lang="ar-IQ" sz="4400" dirty="0" smtClean="0"/>
              <a:t>كلية القانون</a:t>
            </a:r>
            <a:br>
              <a:rPr lang="ar-IQ" sz="4400" dirty="0" smtClean="0"/>
            </a:br>
            <a:r>
              <a:rPr lang="ar-IQ" sz="4400" dirty="0" smtClean="0"/>
              <a:t>الجامعة المستنصرية</a:t>
            </a:r>
            <a:endParaRPr lang="en-US" sz="4400" dirty="0"/>
          </a:p>
        </p:txBody>
      </p:sp>
      <p:sp>
        <p:nvSpPr>
          <p:cNvPr id="3" name="Subtitle 2"/>
          <p:cNvSpPr>
            <a:spLocks noGrp="1"/>
          </p:cNvSpPr>
          <p:nvPr>
            <p:ph type="subTitle" idx="1"/>
          </p:nvPr>
        </p:nvSpPr>
        <p:spPr/>
        <p:txBody>
          <a:bodyPr>
            <a:noAutofit/>
          </a:bodyPr>
          <a:lstStyle/>
          <a:p>
            <a:pPr lvl="0"/>
            <a:r>
              <a:rPr lang="en-US" sz="2400" dirty="0" smtClean="0"/>
              <a:t>Umkalthoomsabeeh_70@uomustansiriyah.edu.iq</a:t>
            </a:r>
          </a:p>
          <a:p>
            <a:endParaRPr lang="en-US" sz="2400" dirty="0"/>
          </a:p>
        </p:txBody>
      </p:sp>
    </p:spTree>
    <p:extLst>
      <p:ext uri="{BB962C8B-B14F-4D97-AF65-F5344CB8AC3E}">
        <p14:creationId xmlns:p14="http://schemas.microsoft.com/office/powerpoint/2010/main" xmlns="" val="3418042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smtClean="0"/>
              <a:t>النظرات العابرة</a:t>
            </a:r>
            <a:endParaRPr lang="ar-IQ" dirty="0"/>
          </a:p>
        </p:txBody>
      </p:sp>
      <p:sp>
        <p:nvSpPr>
          <p:cNvPr id="3" name="عنصر نائب للمحتوى 2"/>
          <p:cNvSpPr>
            <a:spLocks noGrp="1"/>
          </p:cNvSpPr>
          <p:nvPr>
            <p:ph idx="1"/>
          </p:nvPr>
        </p:nvSpPr>
        <p:spPr/>
        <p:txBody>
          <a:bodyPr>
            <a:normAutofit/>
          </a:bodyPr>
          <a:lstStyle/>
          <a:p>
            <a:pPr algn="r" rtl="1"/>
            <a:r>
              <a:rPr lang="ar-SA" sz="2800" dirty="0" smtClean="0"/>
              <a:t>ان إلقاء نظرات عابرة حول المكان تدل على الملل، لذا تجنبها إذا استطعت.</a:t>
            </a:r>
            <a:endParaRPr lang="en-US" sz="2800" dirty="0" smtClean="0"/>
          </a:p>
          <a:p>
            <a:pPr algn="r" rtl="1"/>
            <a:r>
              <a:rPr lang="ar-SA" sz="2800" dirty="0" smtClean="0"/>
              <a:t>وغالباً ما يرتكب الناس خطأ المساواة ما بين النظرات المتلاقية وعدم النظر حولك </a:t>
            </a:r>
            <a:r>
              <a:rPr lang="ar-SA" sz="2800" dirty="0" err="1" smtClean="0"/>
              <a:t>بتاتاً </a:t>
            </a:r>
            <a:r>
              <a:rPr lang="ar-SA" sz="2800" dirty="0" smtClean="0"/>
              <a:t>– إلا أن هذا خطأ </a:t>
            </a:r>
            <a:r>
              <a:rPr lang="ar-SA" sz="2800" dirty="0" err="1" smtClean="0"/>
              <a:t>أيضاً،</a:t>
            </a:r>
            <a:r>
              <a:rPr lang="ar-SA" sz="2800" dirty="0" smtClean="0"/>
              <a:t> </a:t>
            </a:r>
            <a:r>
              <a:rPr lang="ar-IQ" sz="2800" dirty="0" smtClean="0"/>
              <a:t>ف</a:t>
            </a:r>
            <a:r>
              <a:rPr lang="ar-SA" sz="2800" dirty="0" smtClean="0"/>
              <a:t>من الطبيعي أن تنظر حولك بين الحين والآخر عندما تتكلم، لأنك تريد الوصول إلى معلومات في </a:t>
            </a:r>
            <a:r>
              <a:rPr lang="ar-SA" sz="2800" dirty="0" err="1" smtClean="0"/>
              <a:t>مخيلتك </a:t>
            </a:r>
            <a:r>
              <a:rPr lang="ar-SA" sz="2800" dirty="0" smtClean="0"/>
              <a:t>, لكن عليك ألا تحيد بنظرك عندما يتحدث إليك من يجري معك المقابلة.</a:t>
            </a:r>
            <a:endParaRPr lang="en-US" sz="2800" dirty="0" smtClean="0"/>
          </a:p>
          <a:p>
            <a:pPr algn="r"/>
            <a:endParaRPr lang="ar-IQ"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dirty="0" err="1" smtClean="0"/>
              <a:t>خامسا :</a:t>
            </a:r>
            <a:r>
              <a:rPr lang="ar-SA" dirty="0" smtClean="0"/>
              <a:t>لا تنسَ التنفس بعمق</a:t>
            </a:r>
            <a:endParaRPr lang="ar-IQ" dirty="0"/>
          </a:p>
        </p:txBody>
      </p:sp>
      <p:sp>
        <p:nvSpPr>
          <p:cNvPr id="3" name="عنصر نائب للمحتوى 2"/>
          <p:cNvSpPr>
            <a:spLocks noGrp="1"/>
          </p:cNvSpPr>
          <p:nvPr>
            <p:ph idx="1"/>
          </p:nvPr>
        </p:nvSpPr>
        <p:spPr>
          <a:xfrm>
            <a:off x="2390504" y="2438400"/>
            <a:ext cx="9313768" cy="3651504"/>
          </a:xfrm>
        </p:spPr>
        <p:txBody>
          <a:bodyPr>
            <a:noAutofit/>
          </a:bodyPr>
          <a:lstStyle/>
          <a:p>
            <a:pPr algn="r" rtl="1"/>
            <a:r>
              <a:rPr lang="ar-SA" sz="2400" dirty="0" smtClean="0"/>
              <a:t>في اللحظة التي ينفعل فيها الناس، تبدأ أنفاسهم في التسارع، ويمكن لذلك أن يفسد المقابلة.</a:t>
            </a:r>
            <a:endParaRPr lang="en-US" sz="2400" dirty="0" smtClean="0"/>
          </a:p>
          <a:p>
            <a:pPr algn="r" rtl="1"/>
            <a:r>
              <a:rPr lang="ar-SA" sz="2400" dirty="0" smtClean="0"/>
              <a:t>فعندما تكون أنفاسك سريعة وضحلة، فإنك تقلل من قدراتك على التفكير </a:t>
            </a:r>
            <a:r>
              <a:rPr lang="ar-SA" sz="2400" dirty="0" err="1" smtClean="0"/>
              <a:t>بوضوح.</a:t>
            </a:r>
            <a:r>
              <a:rPr lang="ar-SA" sz="2400" dirty="0" smtClean="0"/>
              <a:t> لعل ذلك سيشغلك عن الرد على الأسئلة بسرعة وإيجاز., وبدلاً من ذلك، حاول أن تتنفس من أعماقك، فذلك  أحد مفاتيح صفاء الذهن، وتنشيط الجسد، والثقة </a:t>
            </a:r>
            <a:r>
              <a:rPr lang="ar-SA" sz="2400" dirty="0" err="1" smtClean="0"/>
              <a:t>بالنفس .</a:t>
            </a:r>
            <a:r>
              <a:rPr lang="ar-SA" sz="2400" dirty="0" smtClean="0"/>
              <a:t> </a:t>
            </a:r>
            <a:endParaRPr lang="en-US" sz="2400" dirty="0" smtClean="0"/>
          </a:p>
          <a:p>
            <a:pPr algn="r" rtl="1"/>
            <a:r>
              <a:rPr lang="ar-SA" sz="2400" dirty="0" err="1" smtClean="0"/>
              <a:t>والافضل</a:t>
            </a:r>
            <a:r>
              <a:rPr lang="ar-SA" sz="2400" dirty="0" smtClean="0"/>
              <a:t> ان يتم التمرّن على التنفس ببطء، مستعملاً الحجاب الحاجز والبطن والقفص الصدري وأسفل الظهر أثناء عملية التنفس هذه.</a:t>
            </a:r>
            <a:endParaRPr lang="en-US" sz="2400" dirty="0" smtClean="0"/>
          </a:p>
          <a:p>
            <a:pPr algn="r" rtl="1"/>
            <a:r>
              <a:rPr lang="ar-SA" sz="2400" dirty="0" smtClean="0"/>
              <a:t>بالطبع، لا تريد أن تقوم بهذه التمارين أثناء المقابلة </a:t>
            </a:r>
            <a:r>
              <a:rPr lang="ar-SA" sz="2400" dirty="0" err="1" smtClean="0"/>
              <a:t>الحقيقية</a:t>
            </a:r>
            <a:r>
              <a:rPr lang="ar-SA" sz="2400" dirty="0" smtClean="0"/>
              <a:t>، لكن، جرّب أن تقوم بذلك كلما كنت متوتراً، وبالتأكيد قبل أية </a:t>
            </a:r>
            <a:r>
              <a:rPr lang="ar-SA" sz="2400" dirty="0" err="1" smtClean="0"/>
              <a:t>مقابلة .</a:t>
            </a:r>
            <a:endParaRPr lang="en-US" sz="2400" dirty="0" smtClean="0"/>
          </a:p>
          <a:p>
            <a:pPr algn="r"/>
            <a:endParaRPr lang="ar-IQ"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ar-IQ" sz="6600" b="1" dirty="0" smtClean="0"/>
              <a:t>شكرا </a:t>
            </a:r>
            <a:br>
              <a:rPr lang="ar-IQ" sz="6600" b="1" dirty="0" smtClean="0"/>
            </a:br>
            <a:r>
              <a:rPr lang="ar-IQ" sz="6600" b="1" dirty="0" err="1" smtClean="0"/>
              <a:t>لاصغائكم</a:t>
            </a:r>
            <a:endParaRPr lang="en-US" sz="6600" b="1" dirty="0"/>
          </a:p>
        </p:txBody>
      </p:sp>
    </p:spTree>
    <p:extLst>
      <p:ext uri="{BB962C8B-B14F-4D97-AF65-F5344CB8AC3E}">
        <p14:creationId xmlns:p14="http://schemas.microsoft.com/office/powerpoint/2010/main" xmlns="" val="3418042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IQ" b="1" dirty="0" smtClean="0"/>
              <a:t>مقدمــــــــــة</a:t>
            </a:r>
            <a:endParaRPr lang="ar-IQ" b="1" dirty="0"/>
          </a:p>
        </p:txBody>
      </p:sp>
      <p:sp>
        <p:nvSpPr>
          <p:cNvPr id="3" name="عنصر نائب للمحتوى 2"/>
          <p:cNvSpPr>
            <a:spLocks noGrp="1"/>
          </p:cNvSpPr>
          <p:nvPr>
            <p:ph idx="1"/>
          </p:nvPr>
        </p:nvSpPr>
        <p:spPr/>
        <p:txBody>
          <a:bodyPr>
            <a:noAutofit/>
          </a:bodyPr>
          <a:lstStyle/>
          <a:p>
            <a:pPr algn="r"/>
            <a:r>
              <a:rPr lang="ar-SA" sz="3600" dirty="0" smtClean="0"/>
              <a:t>تنظر غالبية الشركات إلى مقابلة العمل باعتبارها الخطوة الأهم لتحديد ما إذا كان الشخص يستحق نيل </a:t>
            </a:r>
            <a:r>
              <a:rPr lang="ar-SA" sz="3600" dirty="0" err="1" smtClean="0"/>
              <a:t>الوظيفة.</a:t>
            </a:r>
            <a:r>
              <a:rPr lang="ar-SA" sz="3600" dirty="0" smtClean="0"/>
              <a:t> فإذا لم تترك انطباعاً إيجابيًّا خلال مقابلة العمل، لن تضمّك أي شركة إلى فريق عملها، وستضيع كل الجهود التي بذلتها في سيرتك الذاتية ورسالة طلب العمل لتثير إعجاب صاحب العمل!</a:t>
            </a:r>
            <a:endParaRPr lang="en-US" sz="3600" dirty="0" smtClean="0"/>
          </a:p>
          <a:p>
            <a:pPr algn="r"/>
            <a:endParaRPr lang="ar-IQ"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إعداد السيرة الذاتية</a:t>
            </a:r>
            <a:endParaRPr lang="ar-IQ" dirty="0"/>
          </a:p>
        </p:txBody>
      </p:sp>
      <p:sp>
        <p:nvSpPr>
          <p:cNvPr id="3" name="عنصر نائب للمحتوى 2"/>
          <p:cNvSpPr>
            <a:spLocks noGrp="1"/>
          </p:cNvSpPr>
          <p:nvPr>
            <p:ph idx="1"/>
          </p:nvPr>
        </p:nvSpPr>
        <p:spPr>
          <a:xfrm>
            <a:off x="1423852" y="2207623"/>
            <a:ext cx="10280420" cy="4219303"/>
          </a:xfrm>
        </p:spPr>
        <p:txBody>
          <a:bodyPr>
            <a:noAutofit/>
          </a:bodyPr>
          <a:lstStyle/>
          <a:p>
            <a:pPr algn="r"/>
            <a:r>
              <a:rPr lang="ar-SA" sz="2400" dirty="0" smtClean="0"/>
              <a:t>السيرة الذاتية لها أهمية كبيرة في الحصول على فرصة عمل مناسبة</a:t>
            </a:r>
            <a:endParaRPr lang="ar-IQ" sz="2400" dirty="0" smtClean="0"/>
          </a:p>
          <a:p>
            <a:pPr algn="r"/>
            <a:r>
              <a:rPr lang="ar-SA" sz="2400" dirty="0" smtClean="0"/>
              <a:t>عند إعداد سيرتك الذاتية للتقدم إلى وظيفة ما يجب عليك أن تضع في اعتبارك إمكانية قرأتها في زمن لا يزيد عن 30 ثانية وهي الزمن الذي سيحدد خلاله </a:t>
            </a:r>
            <a:r>
              <a:rPr lang="ar-SA" sz="2400" dirty="0" err="1" smtClean="0"/>
              <a:t>مسؤل</a:t>
            </a:r>
            <a:r>
              <a:rPr lang="ar-SA" sz="2400" dirty="0" smtClean="0"/>
              <a:t> الموارد البشرية هل سيرتك الذاتية تصلح للوظيفة أم </a:t>
            </a:r>
            <a:r>
              <a:rPr lang="ar-SA" sz="2400" dirty="0" err="1" smtClean="0"/>
              <a:t>لا,</a:t>
            </a:r>
            <a:r>
              <a:rPr lang="ar-SA" sz="2400" dirty="0" smtClean="0"/>
              <a:t>  </a:t>
            </a:r>
            <a:endParaRPr lang="ar-IQ" sz="2400" dirty="0" smtClean="0"/>
          </a:p>
          <a:p>
            <a:pPr algn="r"/>
            <a:r>
              <a:rPr lang="ar-SA" sz="2400" dirty="0" smtClean="0"/>
              <a:t>فالسيرة الذاتية هي وسيلتك لتعريف الناس بك فمن المهم أن تدوِّن فيها كل ما قد يؤثر على قرار اختيارك وأن تكون مستوفية للبيانات </a:t>
            </a:r>
            <a:r>
              <a:rPr lang="ar-SA" sz="2400" dirty="0" err="1" smtClean="0"/>
              <a:t>الأساسية.</a:t>
            </a:r>
            <a:r>
              <a:rPr lang="ar-SA" sz="2400" dirty="0" smtClean="0"/>
              <a:t> وبالتالي فأي سيرة ذاتية لابد و أن تحتوي على بيانات شخصية، التعليم، خبرة العمل، اللغات، معلومات </a:t>
            </a:r>
            <a:r>
              <a:rPr lang="ar-SA" sz="2400" dirty="0" err="1" smtClean="0"/>
              <a:t>إضافية.</a:t>
            </a:r>
            <a:r>
              <a:rPr lang="ar-SA" sz="2400" dirty="0" smtClean="0"/>
              <a:t> قد تضاف أقسام أخرى مثل التدريب، المهارات الشخصية، الأبحاث </a:t>
            </a:r>
            <a:r>
              <a:rPr lang="ar-SA" sz="2400" dirty="0" err="1" smtClean="0"/>
              <a:t>والمطبوعات.</a:t>
            </a:r>
            <a:r>
              <a:rPr lang="ar-SA" sz="2400" dirty="0" smtClean="0"/>
              <a:t> يفضل أن يكون عنوان السيرة الذاتية هو اسمك و تحته مباشرة عنوانك و التليفون و البريد الإلكتروني والبريد الالكتروني يجب أن يكون جاد في تسميته وليس </a:t>
            </a:r>
            <a:r>
              <a:rPr lang="ar-SA" sz="2400" dirty="0" err="1" smtClean="0"/>
              <a:t>به</a:t>
            </a:r>
            <a:r>
              <a:rPr lang="ar-SA" sz="2400" dirty="0" smtClean="0"/>
              <a:t> </a:t>
            </a:r>
            <a:r>
              <a:rPr lang="ar-SA" sz="2400" dirty="0" err="1" smtClean="0"/>
              <a:t>شئ</a:t>
            </a:r>
            <a:r>
              <a:rPr lang="ar-SA" sz="2400" dirty="0" smtClean="0"/>
              <a:t> من التهريج حتى تشعر من يقرأ سيرتك الذاتية أنك شخص جاد</a:t>
            </a:r>
            <a:endParaRPr lang="ar-IQ"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قم بإجراء البحث اللازم حول الشركة</a:t>
            </a:r>
            <a:r>
              <a:rPr lang="en-US" dirty="0" smtClean="0"/>
              <a:t/>
            </a:r>
            <a:br>
              <a:rPr lang="en-US" dirty="0" smtClean="0"/>
            </a:br>
            <a:endParaRPr lang="ar-IQ" dirty="0"/>
          </a:p>
        </p:txBody>
      </p:sp>
      <p:sp>
        <p:nvSpPr>
          <p:cNvPr id="3" name="عنصر نائب للمحتوى 2"/>
          <p:cNvSpPr>
            <a:spLocks noGrp="1"/>
          </p:cNvSpPr>
          <p:nvPr>
            <p:ph idx="1"/>
          </p:nvPr>
        </p:nvSpPr>
        <p:spPr>
          <a:xfrm>
            <a:off x="1933304" y="2438400"/>
            <a:ext cx="9770968" cy="3651504"/>
          </a:xfrm>
        </p:spPr>
        <p:txBody>
          <a:bodyPr>
            <a:noAutofit/>
          </a:bodyPr>
          <a:lstStyle/>
          <a:p>
            <a:pPr algn="r"/>
            <a:r>
              <a:rPr lang="ar-SA" sz="2800" dirty="0" smtClean="0"/>
              <a:t>حتى إذا كنت تمتلك المهارات اللازمة لأداء الوظيفة التي تطمح إلى نيلها، من المهم جدًّا أن تُظهر لصاحب العمل أثناء المقابلة الشخصية أنك على دراية كاملة بطبيعة الشركة ونطاق </a:t>
            </a:r>
            <a:r>
              <a:rPr lang="ar-SA" sz="2800" dirty="0" err="1" smtClean="0"/>
              <a:t>عملها.</a:t>
            </a:r>
            <a:r>
              <a:rPr lang="ar-SA" sz="2800" dirty="0" smtClean="0"/>
              <a:t> لذا، احرص على تصفّح </a:t>
            </a:r>
            <a:r>
              <a:rPr lang="ar-SA" sz="2800" dirty="0" err="1" smtClean="0"/>
              <a:t>قسم </a:t>
            </a:r>
            <a:r>
              <a:rPr lang="ar-SA" sz="2800" dirty="0" smtClean="0"/>
              <a:t>“من نحن” على الموقع الإلكتروني الخاص بالشركة، وتمعّن بقراءة رسالة الشركة ومهمّتها ورؤيتها قبل الذهاب إلى </a:t>
            </a:r>
            <a:r>
              <a:rPr lang="ar-SA" sz="2800" dirty="0" err="1" smtClean="0"/>
              <a:t>المقابلة.</a:t>
            </a:r>
            <a:r>
              <a:rPr lang="ar-SA" sz="2800" dirty="0" smtClean="0"/>
              <a:t> فحين تكرّس قسطاً من الوقت </a:t>
            </a:r>
            <a:r>
              <a:rPr lang="ar-SA" sz="2800" dirty="0" err="1" smtClean="0"/>
              <a:t>للاطلاع</a:t>
            </a:r>
            <a:r>
              <a:rPr lang="ar-SA" sz="2800" dirty="0" smtClean="0"/>
              <a:t> على أنشطة الشركة وأهدافها ومنافسيها، وتقييم مدى تناسب شخصيتك مع قيم الشركة ومبادئها، سيكون لديك مواضيع مثيرة للاهتمام يمكنك تناولها مع صاحب العمل أثناء </a:t>
            </a:r>
            <a:r>
              <a:rPr lang="ar-SA" sz="2800" dirty="0" err="1" smtClean="0"/>
              <a:t>المقابلة.</a:t>
            </a:r>
            <a:r>
              <a:rPr lang="ar-SA" sz="2800" dirty="0" smtClean="0"/>
              <a:t> </a:t>
            </a:r>
            <a:r>
              <a:rPr lang="ar-IQ" sz="2800" dirty="0" smtClean="0"/>
              <a:t>ويمكنك </a:t>
            </a:r>
            <a:r>
              <a:rPr lang="ar-SA" sz="2800" dirty="0" smtClean="0"/>
              <a:t>أيضًا أن تعرض عليه كيف يسعك المساهمة في تحقيق أهداف الشركة.</a:t>
            </a:r>
            <a:endParaRPr lang="en-US" sz="2800" dirty="0" smtClean="0"/>
          </a:p>
          <a:p>
            <a:pPr algn="r"/>
            <a:endParaRPr lang="ar-IQ"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احرص على الوصول في الموعد المحدّد</a:t>
            </a:r>
            <a:r>
              <a:rPr lang="en-US" dirty="0" smtClean="0"/>
              <a:t/>
            </a:r>
            <a:br>
              <a:rPr lang="en-US" dirty="0" smtClean="0"/>
            </a:br>
            <a:endParaRPr lang="ar-IQ" dirty="0"/>
          </a:p>
        </p:txBody>
      </p:sp>
      <p:sp>
        <p:nvSpPr>
          <p:cNvPr id="3" name="عنصر نائب للمحتوى 2"/>
          <p:cNvSpPr>
            <a:spLocks noGrp="1"/>
          </p:cNvSpPr>
          <p:nvPr>
            <p:ph idx="1"/>
          </p:nvPr>
        </p:nvSpPr>
        <p:spPr>
          <a:xfrm>
            <a:off x="1489167" y="2438400"/>
            <a:ext cx="10215106" cy="3651504"/>
          </a:xfrm>
        </p:spPr>
        <p:txBody>
          <a:bodyPr>
            <a:noAutofit/>
          </a:bodyPr>
          <a:lstStyle/>
          <a:p>
            <a:pPr algn="r"/>
            <a:r>
              <a:rPr lang="ar-SA" sz="2800" dirty="0" smtClean="0"/>
              <a:t>مهما كلّف الأمر، احرص على الوصول إلى مقابلة العمل قبل الوقت المحدّد بدقائق عدّة، إلا إذا حدث معك أمرٌ طارئ أرغمك على </a:t>
            </a:r>
            <a:r>
              <a:rPr lang="ar-SA" sz="2800" dirty="0" err="1" smtClean="0"/>
              <a:t>التأخّر.</a:t>
            </a:r>
            <a:r>
              <a:rPr lang="ar-SA" sz="2800" dirty="0" smtClean="0"/>
              <a:t> إذ لا يخفى على أحدٍ أن أصحاب العمل يحبّون التعامل مع الأشخاص الذين يلتزمون بالمواعيد، وسيشكّون حكمًا بمهنية الأشخاص الذين يتأخرون عن مواعيدهم، مهما كانت مؤهلاتهم </a:t>
            </a:r>
            <a:r>
              <a:rPr lang="ar-SA" sz="2800" dirty="0" err="1" smtClean="0"/>
              <a:t>وجدارتهم.</a:t>
            </a:r>
            <a:r>
              <a:rPr lang="ar-SA" sz="2800" dirty="0" smtClean="0"/>
              <a:t> إذًا، كن دقيقًا ولا تترك الأمور للصدف، بل تعرّف إلى مقرّ الشركة قبل يومٍ أو أكثر من موعد المقابلة لضمان الوصول في الوقت </a:t>
            </a:r>
            <a:r>
              <a:rPr lang="ar-SA" sz="2800" dirty="0" err="1" smtClean="0"/>
              <a:t>المحدّد.</a:t>
            </a:r>
            <a:r>
              <a:rPr lang="ar-SA" sz="2800" dirty="0" smtClean="0"/>
              <a:t> ولا ضير من محاولة الوصول قبل ربع ساعة أو أكثر، لإعطاء نفسك متّسعًا من الوقت للتعامل مع الظروف غير المتوقّعة، مثل ازدحام </a:t>
            </a:r>
            <a:r>
              <a:rPr lang="ar-SA" sz="2800" dirty="0" err="1" smtClean="0"/>
              <a:t>السير.</a:t>
            </a:r>
            <a:r>
              <a:rPr lang="ar-SA" sz="2800" dirty="0" smtClean="0"/>
              <a:t> ويمكنك أيضًا قضاء ما تبقّى من الوقت في مقهى مجاور كي تستعدّ نفسيًّا للمقابلة وتتخلّص من التوتر والقلق.</a:t>
            </a:r>
            <a:endParaRPr lang="en-US" sz="2800" dirty="0" smtClean="0"/>
          </a:p>
          <a:p>
            <a:pPr algn="r"/>
            <a:endParaRPr lang="ar-IQ"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اعتمد اللباس الرسمي</a:t>
            </a:r>
            <a:endParaRPr lang="ar-IQ" dirty="0"/>
          </a:p>
        </p:txBody>
      </p:sp>
      <p:sp>
        <p:nvSpPr>
          <p:cNvPr id="3" name="عنصر نائب للمحتوى 2"/>
          <p:cNvSpPr>
            <a:spLocks noGrp="1"/>
          </p:cNvSpPr>
          <p:nvPr>
            <p:ph idx="1"/>
          </p:nvPr>
        </p:nvSpPr>
        <p:spPr/>
        <p:txBody>
          <a:bodyPr>
            <a:noAutofit/>
          </a:bodyPr>
          <a:lstStyle/>
          <a:p>
            <a:pPr algn="r"/>
            <a:r>
              <a:rPr lang="ar-SA" sz="3200" dirty="0" smtClean="0"/>
              <a:t>على الرغم من أن التوجّه العام راهنًا يتمثل في الملابس الرسمية والأنيقة في الوقت نفسه، إلا أن من المستحسن ارتداء الملابس الرسمية خلال </a:t>
            </a:r>
            <a:r>
              <a:rPr lang="ar-SA" sz="3200" dirty="0" err="1" smtClean="0"/>
              <a:t>المقابلة.</a:t>
            </a:r>
            <a:r>
              <a:rPr lang="ar-SA" sz="3200" dirty="0" smtClean="0"/>
              <a:t> فمدير التوظيف لن يمانع إذا رآك بملابس رسمية، لكنه سيمانع حتمًا إذا أتيت إلى المقابلة بملابس غير </a:t>
            </a:r>
            <a:r>
              <a:rPr lang="ar-SA" sz="3200" dirty="0" err="1" smtClean="0"/>
              <a:t>رسمية </a:t>
            </a:r>
            <a:r>
              <a:rPr lang="ar-SA" sz="3200" dirty="0" smtClean="0"/>
              <a:t>(مثل </a:t>
            </a:r>
            <a:r>
              <a:rPr lang="ar-SA" sz="3200" dirty="0" err="1" smtClean="0"/>
              <a:t>بنطال</a:t>
            </a:r>
            <a:r>
              <a:rPr lang="ar-SA" sz="3200" dirty="0" smtClean="0"/>
              <a:t> جينز وقميص من دون أكمام</a:t>
            </a:r>
            <a:r>
              <a:rPr lang="ar-SA" sz="3200" dirty="0" err="1" smtClean="0"/>
              <a:t>).</a:t>
            </a:r>
            <a:r>
              <a:rPr lang="ar-SA" sz="3200" dirty="0" smtClean="0"/>
              <a:t> إذًا، حاول أن تعطي انطباعًا بأنك انيق ومحافظ، من دون المغالاة والتكلّف في مظهرك الخارجي.</a:t>
            </a:r>
            <a:endParaRPr lang="en-US" sz="3200" dirty="0" smtClean="0"/>
          </a:p>
          <a:p>
            <a:pPr algn="r"/>
            <a:endParaRPr lang="ar-IQ"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تحلَّ بثقة عالية بنفسك</a:t>
            </a:r>
            <a:r>
              <a:rPr lang="en-US" dirty="0" smtClean="0"/>
              <a:t/>
            </a:r>
            <a:br>
              <a:rPr lang="en-US" dirty="0" smtClean="0"/>
            </a:br>
            <a:r>
              <a:rPr lang="ar-IQ" dirty="0" smtClean="0"/>
              <a:t>(كن واثقا من </a:t>
            </a:r>
            <a:r>
              <a:rPr lang="ar-IQ" dirty="0" err="1" smtClean="0"/>
              <a:t>نفســــك )</a:t>
            </a:r>
            <a:endParaRPr lang="ar-IQ" dirty="0"/>
          </a:p>
        </p:txBody>
      </p:sp>
      <p:sp>
        <p:nvSpPr>
          <p:cNvPr id="3" name="عنصر نائب للمحتوى 2"/>
          <p:cNvSpPr>
            <a:spLocks noGrp="1"/>
          </p:cNvSpPr>
          <p:nvPr>
            <p:ph idx="1"/>
          </p:nvPr>
        </p:nvSpPr>
        <p:spPr/>
        <p:txBody>
          <a:bodyPr>
            <a:normAutofit/>
          </a:bodyPr>
          <a:lstStyle/>
          <a:p>
            <a:pPr algn="r"/>
            <a:r>
              <a:rPr lang="ar-SA" sz="2400" dirty="0" smtClean="0"/>
              <a:t>الثقة بالنفس مفتاح النّجاح في الحياة الشخصية والمهنية، ولا </a:t>
            </a:r>
            <a:r>
              <a:rPr lang="ar-SA" sz="2400" dirty="0" err="1" smtClean="0"/>
              <a:t>سيما</a:t>
            </a:r>
            <a:r>
              <a:rPr lang="ar-SA" sz="2400" dirty="0" smtClean="0"/>
              <a:t> خلال مقابلة </a:t>
            </a:r>
            <a:r>
              <a:rPr lang="ar-SA" sz="2400" dirty="0" err="1" smtClean="0"/>
              <a:t>العمل.</a:t>
            </a:r>
            <a:r>
              <a:rPr lang="ar-SA" sz="2400" dirty="0" smtClean="0"/>
              <a:t> فالشخص الذي لا يظهر أنه يستحق الوظيفة لن </a:t>
            </a:r>
            <a:r>
              <a:rPr lang="ar-SA" sz="2400" dirty="0" err="1" smtClean="0"/>
              <a:t>ينالها!</a:t>
            </a:r>
            <a:r>
              <a:rPr lang="ar-SA" sz="2400" dirty="0" smtClean="0"/>
              <a:t> لذا، حافظ على الاتصال البصري مع مدير التوظيف، وابتسم لتظهر له أنّك مسترخٍ، واجلس بوضعية </a:t>
            </a:r>
            <a:r>
              <a:rPr lang="ar-SA" sz="2400" dirty="0" err="1" smtClean="0"/>
              <a:t>جيّدة.</a:t>
            </a:r>
            <a:r>
              <a:rPr lang="ar-SA" sz="2400" dirty="0" smtClean="0"/>
              <a:t> والأهم أن تكون مصافحتك دافئة، ذلك أن المصافحة اللينة أو الضعيفة توحي بأنك شخص ضعيف وعديم الثقة </a:t>
            </a:r>
            <a:r>
              <a:rPr lang="ar-SA" sz="2400" dirty="0" err="1" smtClean="0"/>
              <a:t>بالنفس.</a:t>
            </a:r>
            <a:r>
              <a:rPr lang="ar-SA" sz="2400" dirty="0" smtClean="0"/>
              <a:t> إضافةً إلى ذلك، يتعيّن عليك ألّا تلهو بهاتفك المحمول أو الأشياء الموضوعة أمامك مثل الأقلام والأوراق أثناء المقابلة لأن هذا يظهر أنك مشتّت الذهن </a:t>
            </a:r>
            <a:r>
              <a:rPr lang="ar-SA" sz="2400" dirty="0" err="1" smtClean="0"/>
              <a:t>ومتوتّر.</a:t>
            </a:r>
            <a:r>
              <a:rPr lang="ar-SA" sz="2400" dirty="0" smtClean="0"/>
              <a:t> وأيضًا، تجنّب </a:t>
            </a:r>
            <a:r>
              <a:rPr lang="ar-SA" sz="2400" dirty="0" err="1" smtClean="0"/>
              <a:t>مضع</a:t>
            </a:r>
            <a:r>
              <a:rPr lang="ar-SA" sz="2400" dirty="0" smtClean="0"/>
              <a:t> العلكة خلال المقابلة لأن هذا التصرّف لا يوحي بالاحترام.</a:t>
            </a:r>
            <a:endParaRPr lang="en-US" sz="2400" dirty="0" smtClean="0"/>
          </a:p>
          <a:p>
            <a:pPr algn="r"/>
            <a:endParaRPr lang="ar-IQ"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كن مستعدًّا لطرح الأسئلة الذكية</a:t>
            </a:r>
            <a:r>
              <a:rPr lang="en-US" dirty="0" smtClean="0"/>
              <a:t/>
            </a:r>
            <a:br>
              <a:rPr lang="en-US" dirty="0" smtClean="0"/>
            </a:br>
            <a:endParaRPr lang="ar-IQ" dirty="0"/>
          </a:p>
        </p:txBody>
      </p:sp>
      <p:sp>
        <p:nvSpPr>
          <p:cNvPr id="3" name="عنصر نائب للمحتوى 2"/>
          <p:cNvSpPr>
            <a:spLocks noGrp="1"/>
          </p:cNvSpPr>
          <p:nvPr>
            <p:ph idx="1"/>
          </p:nvPr>
        </p:nvSpPr>
        <p:spPr/>
        <p:txBody>
          <a:bodyPr>
            <a:noAutofit/>
          </a:bodyPr>
          <a:lstStyle/>
          <a:p>
            <a:pPr algn="r"/>
            <a:r>
              <a:rPr lang="ar-SA" sz="2800" dirty="0" smtClean="0"/>
              <a:t>كل صاحب عمل يريد أن يتأكّد أن الشخص الذي يجري معه المقابلة يتحلّى بالجديّة اللازمة لتولّي </a:t>
            </a:r>
            <a:r>
              <a:rPr lang="ar-SA" sz="2800" dirty="0" err="1" smtClean="0"/>
              <a:t>الوظيفة.</a:t>
            </a:r>
            <a:r>
              <a:rPr lang="ar-SA" sz="2800" dirty="0" smtClean="0"/>
              <a:t> وهذه فرصتك المُثلى لتجذب انتباهه، وتظهر له جدارتك ومؤهّلاتك، وتبرهن أنك شخصٌ أهلٌ للثقة ويُمكن الاعتماد عليك لتطوير </a:t>
            </a:r>
            <a:r>
              <a:rPr lang="ar-SA" sz="2800" dirty="0" err="1" smtClean="0"/>
              <a:t>الشركة.</a:t>
            </a:r>
            <a:r>
              <a:rPr lang="ar-SA" sz="2800" dirty="0" smtClean="0"/>
              <a:t> لذلك، بعد إجراء البحث اللازم حول الشركة كما ذكرنا آنفاً، حضِّر بعض الأسئلة البسيطة والمتميّزة لطرحها على صاحب العمل كي تظهر أنك مهتم بالشركة وسير عملها، ولا </a:t>
            </a:r>
            <a:r>
              <a:rPr lang="ar-SA" sz="2800" dirty="0" err="1" smtClean="0"/>
              <a:t>سيما</a:t>
            </a:r>
            <a:r>
              <a:rPr lang="ar-SA" sz="2800" dirty="0" smtClean="0"/>
              <a:t> أن أسئلتك هي في غالب الأحيان أكثر ما يتذكّره صاحب العمل من المقابلة كلها.</a:t>
            </a:r>
            <a:endParaRPr lang="en-US" sz="2800" dirty="0" smtClean="0"/>
          </a:p>
          <a:p>
            <a:pPr algn="r"/>
            <a:endParaRPr lang="ar-IQ"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TF00001244</Template>
  <TotalTime>89</TotalTime>
  <Words>1763</Words>
  <Application>Microsoft Office PowerPoint</Application>
  <PresentationFormat>مخصص</PresentationFormat>
  <Paragraphs>61</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Feathered</vt:lpstr>
      <vt:lpstr>اهم النصائح لإجراء مقابلة عمل ناجحة </vt:lpstr>
      <vt:lpstr>اعداد أ.م.ام كلثوم صبيح  كلية القانون الجامعة المستنصرية</vt:lpstr>
      <vt:lpstr>مقدمــــــــــة</vt:lpstr>
      <vt:lpstr>إعداد السيرة الذاتية</vt:lpstr>
      <vt:lpstr>قم بإجراء البحث اللازم حول الشركة </vt:lpstr>
      <vt:lpstr>احرص على الوصول في الموعد المحدّد </vt:lpstr>
      <vt:lpstr>اعتمد اللباس الرسمي</vt:lpstr>
      <vt:lpstr>تحلَّ بثقة عالية بنفسك (كن واثقا من نفســــك )</vt:lpstr>
      <vt:lpstr>كن مستعدًّا لطرح الأسئلة الذكية </vt:lpstr>
      <vt:lpstr>قدِّم إجابات واضحة ولا تتلعثم </vt:lpstr>
      <vt:lpstr>لا تتحدّث عن الراتب والعطلة السنوية </vt:lpstr>
      <vt:lpstr>لا تتحدّث بالسوء عن مديرك السابق (أو الحالي) </vt:lpstr>
      <vt:lpstr>لغة الجسد طريقك للنجاح في مقابلات العمل</vt:lpstr>
      <vt:lpstr>لغة الجسد هي الحركات التي عليك أن تؤديها أو تتجنبها خلال أي مقابلة</vt:lpstr>
      <vt:lpstr>اولا : المصافحة تُبنى الصلات عن طريق إيجاد أوجه الشبه</vt:lpstr>
      <vt:lpstr>مستوى العلاقات</vt:lpstr>
      <vt:lpstr>ثانيا :مصدر الصورة حاول تقريب المسافة بينك وبين من يقابلك</vt:lpstr>
      <vt:lpstr>ثالثا:الترحيب </vt:lpstr>
      <vt:lpstr>رابعا : التواصل بالعيون </vt:lpstr>
      <vt:lpstr>النظرات العابرة</vt:lpstr>
      <vt:lpstr>خامسا :لا تنسَ التنفس بعمق</vt:lpstr>
      <vt:lpstr>شكرا  لاصغائكم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مختبر الحاسبات</cp:lastModifiedBy>
  <cp:revision>11</cp:revision>
  <dcterms:created xsi:type="dcterms:W3CDTF">2015-02-11T21:49:57Z</dcterms:created>
  <dcterms:modified xsi:type="dcterms:W3CDTF">2018-03-31T05:03:40Z</dcterms:modified>
</cp:coreProperties>
</file>