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2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IQ" dirty="0" smtClean="0"/>
              <a:t>ترشيد استهلاك المياه ضرورة اجتماعية وبيئية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ar-IQ" sz="2800" b="1" dirty="0" err="1" smtClean="0"/>
              <a:t>اعداد </a:t>
            </a:r>
            <a:r>
              <a:rPr lang="ar-IQ" sz="2800" b="1" dirty="0" smtClean="0"/>
              <a:t>: الاستاذ المساعد </a:t>
            </a:r>
          </a:p>
          <a:p>
            <a:pPr algn="ctr"/>
            <a:r>
              <a:rPr lang="ar-IQ" sz="2800" b="1" dirty="0" smtClean="0"/>
              <a:t>ام كلثوم صبيح </a:t>
            </a:r>
            <a:r>
              <a:rPr lang="ar-IQ" sz="2800" b="1" dirty="0" err="1" smtClean="0"/>
              <a:t>محمد </a:t>
            </a:r>
            <a:r>
              <a:rPr lang="ar-IQ" sz="2800" b="1" dirty="0" smtClean="0"/>
              <a:t>/ كلية </a:t>
            </a:r>
            <a:r>
              <a:rPr lang="ar-IQ" sz="2800" b="1" dirty="0" err="1" smtClean="0"/>
              <a:t>القانون </a:t>
            </a:r>
            <a:r>
              <a:rPr lang="ar-IQ" sz="2800" b="1" dirty="0" smtClean="0"/>
              <a:t>– الجامعة المستنصرية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219160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 smtClean="0"/>
              <a:t>واقع الرقابة على استعمال الموارد المائية يبدو غير مؤثر للدرجة التي يشعر فيها المواطن أن ثمة تحسن في واقعها</a:t>
            </a:r>
            <a:endParaRPr lang="en-US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 smtClean="0"/>
              <a:t>ان مراكز المحافظات ومناطق عديدة من بغداد لازال منظر المستنقعات والبرك الأسنة الناجمة عن المبالغة في استعمال المياه للتنظيف او غسل السيارات او سقي وري </a:t>
            </a:r>
            <a:r>
              <a:rPr lang="ar-SA" sz="2800" dirty="0" err="1" smtClean="0"/>
              <a:t>المزوعات</a:t>
            </a:r>
            <a:r>
              <a:rPr lang="ar-SA" sz="2800" dirty="0" smtClean="0"/>
              <a:t> او تبريد المولدات </a:t>
            </a:r>
            <a:endParaRPr lang="en-US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 smtClean="0"/>
              <a:t>انابيب المياه </a:t>
            </a:r>
            <a:r>
              <a:rPr lang="ar-SA" sz="2800" dirty="0" err="1" smtClean="0"/>
              <a:t>المتاكلة</a:t>
            </a:r>
            <a:r>
              <a:rPr lang="ar-SA" sz="2800" dirty="0" smtClean="0"/>
              <a:t> او المكسورة يمثل الصورة الأبهى</a:t>
            </a:r>
            <a:endParaRPr lang="en-US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عدم تحرك </a:t>
            </a:r>
            <a:r>
              <a:rPr lang="ar-SA" sz="2800" dirty="0" smtClean="0"/>
              <a:t>المديريات فيها وبالتعاون مع أمانة بغداد والبلديات بوضع حد لذلك والتخفيف من </a:t>
            </a:r>
            <a:r>
              <a:rPr lang="ar-SA" sz="2800" dirty="0" err="1" smtClean="0"/>
              <a:t>حدة</a:t>
            </a:r>
            <a:r>
              <a:rPr lang="ar-SA" sz="2800" dirty="0" smtClean="0"/>
              <a:t> الضرر الذي تتركه على حياة الإنسان </a:t>
            </a:r>
            <a:endParaRPr lang="ar-IQ" sz="2800" dirty="0" smtClean="0"/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800" dirty="0"/>
          </a:p>
        </p:txBody>
      </p:sp>
      <p:sp>
        <p:nvSpPr>
          <p:cNvPr id="5" name="Shape 2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ar-IQ" sz="3600" dirty="0" smtClean="0"/>
              <a:t>حقيقة الوضع المائي في العراق</a:t>
            </a:r>
            <a:br>
              <a:rPr lang="ar-IQ" sz="3600" dirty="0" smtClean="0"/>
            </a:br>
            <a:r>
              <a:rPr lang="ar-IQ" sz="3600" dirty="0" smtClean="0"/>
              <a:t>وضع دقيق وحرج</a:t>
            </a:r>
            <a:endParaRPr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المسؤولية عن التبذير في استعمال المياه </a:t>
            </a:r>
            <a:endParaRPr lang="ar-IQ" dirty="0"/>
          </a:p>
        </p:txBody>
      </p:sp>
      <p:sp>
        <p:nvSpPr>
          <p:cNvPr id="4" name="عنصر نائب للن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IQ" sz="2800" dirty="0" smtClean="0"/>
              <a:t>يعتبر عصرنا الحالي عصر المسؤولية نظرا لما يشهده من تطور هائل في التكنولوجيا وحرية التجارة </a:t>
            </a:r>
            <a:r>
              <a:rPr lang="ar-IQ" sz="2800" dirty="0" smtClean="0"/>
              <a:t>وما رافق </a:t>
            </a:r>
            <a:r>
              <a:rPr lang="ar-IQ" sz="2800" dirty="0" smtClean="0"/>
              <a:t>ذلك من استنزاف لموارد الطبيعة ولعل اهم هذه الموارد المستنزفة هي المياه وهو الامر الذي شكل الكثير من الملوثات والتغييرات بشكل لا تستطيع الانظمة البيئية الطبيعية ان تتحمله </a:t>
            </a:r>
            <a:r>
              <a:rPr lang="ar-IQ" sz="2800" dirty="0" smtClean="0"/>
              <a:t>فبدأت </a:t>
            </a:r>
            <a:r>
              <a:rPr lang="ar-IQ" sz="2800" dirty="0" smtClean="0"/>
              <a:t>تتدهور </a:t>
            </a:r>
            <a:r>
              <a:rPr lang="ar-IQ" sz="2800" dirty="0" smtClean="0"/>
              <a:t>و </a:t>
            </a:r>
            <a:r>
              <a:rPr lang="ar-IQ" sz="2800" dirty="0" err="1" smtClean="0"/>
              <a:t>تنهار </a:t>
            </a:r>
            <a:r>
              <a:rPr lang="ar-IQ" sz="2800" dirty="0" smtClean="0"/>
              <a:t>, كما </a:t>
            </a:r>
            <a:r>
              <a:rPr lang="ar-IQ" sz="2800" dirty="0" smtClean="0"/>
              <a:t>انعكس اثر ذلك الاستخدام </a:t>
            </a:r>
            <a:r>
              <a:rPr lang="ar-IQ" sz="2800" dirty="0" smtClean="0"/>
              <a:t>السيئ </a:t>
            </a:r>
            <a:r>
              <a:rPr lang="ar-IQ" sz="2800" dirty="0" smtClean="0"/>
              <a:t>على حياة الانسان </a:t>
            </a:r>
            <a:r>
              <a:rPr lang="ar-IQ" sz="2800" dirty="0" err="1" smtClean="0"/>
              <a:t>وصحته </a:t>
            </a:r>
            <a:r>
              <a:rPr lang="ar-IQ" sz="2800" dirty="0" err="1" smtClean="0"/>
              <a:t>.</a:t>
            </a:r>
            <a:endParaRPr lang="ar-IQ" sz="2800" dirty="0" smtClean="0"/>
          </a:p>
          <a:p>
            <a:pPr algn="ctr" rtl="1"/>
            <a:r>
              <a:rPr lang="ar-IQ" sz="2800" dirty="0" smtClean="0"/>
              <a:t>هذا </a:t>
            </a:r>
            <a:r>
              <a:rPr lang="ar-IQ" sz="2800" dirty="0" smtClean="0"/>
              <a:t>كله ادى الى تنبيه الانسان لضرورة الحفاظ على البيئة المائية باعتبارها ضرورة ملحة لضمان حياته </a:t>
            </a:r>
            <a:r>
              <a:rPr lang="ar-IQ" sz="2800" dirty="0" err="1" smtClean="0"/>
              <a:t>وصحته </a:t>
            </a:r>
            <a:r>
              <a:rPr lang="ar-IQ" sz="2800" dirty="0" smtClean="0"/>
              <a:t>, فضلا </a:t>
            </a:r>
            <a:r>
              <a:rPr lang="ar-IQ" sz="2800" dirty="0" smtClean="0"/>
              <a:t>عن حماية الاجيال القادمة من خلال محاسبة مرتكب فعل </a:t>
            </a:r>
            <a:r>
              <a:rPr lang="ar-IQ" sz="2800" dirty="0" smtClean="0"/>
              <a:t>الاسراف والتبذير </a:t>
            </a:r>
            <a:r>
              <a:rPr lang="ar-IQ" sz="2800" dirty="0" smtClean="0"/>
              <a:t>بعد اثبات مسؤوليته المدنية </a:t>
            </a:r>
            <a:endParaRPr lang="en-US" sz="2800" dirty="0" smtClean="0"/>
          </a:p>
          <a:p>
            <a:pPr algn="ctr" rtl="1"/>
            <a:endParaRPr lang="ar-IQ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الضرر البيئي المحض</a:t>
            </a:r>
            <a:endParaRPr lang="ar-IQ" dirty="0"/>
          </a:p>
        </p:txBody>
      </p:sp>
      <p:sp>
        <p:nvSpPr>
          <p:cNvPr id="4" name="عنصر نائب للن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/>
              <a:t>ان </a:t>
            </a:r>
            <a:r>
              <a:rPr lang="ar-IQ" sz="2800" dirty="0" smtClean="0"/>
              <a:t>الاسراف وتبذير المياه </a:t>
            </a:r>
            <a:r>
              <a:rPr lang="ar-IQ" sz="2800" dirty="0" smtClean="0"/>
              <a:t>يمكن اعتباره نوعا من انواع التلوث البيئي والذي يقصد </a:t>
            </a:r>
            <a:r>
              <a:rPr lang="ar-IQ" sz="2800" dirty="0" err="1" smtClean="0"/>
              <a:t>به</a:t>
            </a:r>
            <a:r>
              <a:rPr lang="ar-IQ" sz="2800" dirty="0" smtClean="0"/>
              <a:t> كل تغيير كمي او كيفي في مكونات البيئة الحية وغير الحية ولا تقدر الانظمة البيئية على استيعابه دون ان يختل توازنها </a:t>
            </a:r>
          </a:p>
          <a:p>
            <a:pPr algn="r" rtl="1"/>
            <a:r>
              <a:rPr lang="ar-IQ" sz="2800" dirty="0" smtClean="0"/>
              <a:t>لاشك ان </a:t>
            </a:r>
            <a:r>
              <a:rPr lang="ar-IQ" sz="2800" dirty="0" smtClean="0"/>
              <a:t>تبذير المياه </a:t>
            </a:r>
            <a:r>
              <a:rPr lang="ar-IQ" sz="2800" dirty="0" smtClean="0"/>
              <a:t>يعد من ابرز الصور التي تؤثر في البيئة المائية وتؤدي الى اختلال توازنها ويكون هذا التلوث معاقبا عليه </a:t>
            </a:r>
            <a:r>
              <a:rPr lang="ar-IQ" sz="2800" dirty="0" smtClean="0"/>
              <a:t>لأنه </a:t>
            </a:r>
            <a:r>
              <a:rPr lang="ar-IQ" sz="2800" dirty="0" smtClean="0"/>
              <a:t>ينجم عن الانشطة البشرية ايا كانت نوعية هذا النشاط حيث ان </a:t>
            </a:r>
            <a:r>
              <a:rPr lang="ar-IQ" sz="2800" dirty="0" smtClean="0"/>
              <a:t>الاسراف </a:t>
            </a:r>
            <a:r>
              <a:rPr lang="ar-IQ" sz="2800" dirty="0" smtClean="0"/>
              <a:t>يعد من اكثر الاسباب المؤدية الى المشاكل في البيئة المائية في الوقت الراهن </a:t>
            </a:r>
            <a:endParaRPr lang="ar-IQ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IQ" sz="4000" dirty="0" smtClean="0"/>
              <a:t>المشرع العراقي لم يحدد معايير صريحة تنظم كمية المياه </a:t>
            </a:r>
            <a:r>
              <a:rPr lang="ar-IQ" sz="4000" dirty="0" smtClean="0"/>
              <a:t>المخصصة لكل فرد </a:t>
            </a:r>
            <a:r>
              <a:rPr lang="ar-IQ" sz="4000" dirty="0" smtClean="0"/>
              <a:t>او </a:t>
            </a:r>
            <a:r>
              <a:rPr lang="ar-IQ" sz="4000" dirty="0" smtClean="0"/>
              <a:t>حدودها من حيث الاستخدام من قبل الافراد فضلا عن عدم وجود قواعد قانونية صريحة يمكن تطبيقها بصورة جبرية في حالة </a:t>
            </a:r>
            <a:r>
              <a:rPr lang="ar-IQ" sz="4000" dirty="0" smtClean="0"/>
              <a:t>التبذير </a:t>
            </a:r>
            <a:r>
              <a:rPr lang="ar-IQ" sz="4000" dirty="0" smtClean="0"/>
              <a:t>بحيث اصبحت التحذيرات الاخلاقية هي الضمانة الرئيسية لمنع </a:t>
            </a:r>
            <a:r>
              <a:rPr lang="ar-IQ" sz="4000" dirty="0" smtClean="0"/>
              <a:t>الاسراف </a:t>
            </a:r>
            <a:r>
              <a:rPr lang="ar-IQ" sz="4000" dirty="0" smtClean="0"/>
              <a:t>في </a:t>
            </a:r>
            <a:r>
              <a:rPr lang="ar-IQ" sz="4000" dirty="0" smtClean="0"/>
              <a:t>استخدام المياه  </a:t>
            </a:r>
            <a:endParaRPr lang="en-US" sz="4000" dirty="0" smtClean="0"/>
          </a:p>
          <a:p>
            <a:pPr algn="ctr" rtl="1"/>
            <a:endParaRPr lang="ar-IQ" sz="4000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الاساس القانوني للحماية القانونية للبيئة المائية</a:t>
            </a: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الاساس القانوني لمساءلة المبذر في استعمال المياه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None/>
            </a:pPr>
            <a:r>
              <a:rPr lang="ar-SA" sz="4400" dirty="0" smtClean="0"/>
              <a:t>نظرية التعسف في استعمال الحق تمثل مجالا حيويا لمواجهة مشكلة </a:t>
            </a:r>
            <a:r>
              <a:rPr lang="ar-SA" sz="4400" dirty="0" smtClean="0"/>
              <a:t>ال</a:t>
            </a:r>
            <a:r>
              <a:rPr lang="ar-IQ" sz="4400" dirty="0" smtClean="0"/>
              <a:t>تبذير</a:t>
            </a:r>
            <a:r>
              <a:rPr lang="ar-SA" sz="4400" dirty="0" smtClean="0"/>
              <a:t> </a:t>
            </a:r>
            <a:r>
              <a:rPr lang="ar-SA" sz="4400" dirty="0" smtClean="0"/>
              <a:t>في المياه باعتبارها من الاضرار التي تؤثر في </a:t>
            </a:r>
            <a:r>
              <a:rPr lang="ar-SA" sz="4400" dirty="0" err="1" smtClean="0"/>
              <a:t>البيئة </a:t>
            </a:r>
            <a:r>
              <a:rPr lang="ar-SA" sz="4400" dirty="0" smtClean="0"/>
              <a:t>, فهذه النظرية تضمن تعويض المضرور دون ان تحمله عبء اثبات </a:t>
            </a:r>
            <a:r>
              <a:rPr lang="ar-SA" sz="4400" dirty="0" smtClean="0"/>
              <a:t>الخطأ</a:t>
            </a:r>
            <a:endParaRPr lang="ar-IQ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وسائل حماية البيئة المائية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rtl="1">
              <a:buNone/>
            </a:pPr>
            <a:r>
              <a:rPr lang="ar-IQ" sz="5400" dirty="0" smtClean="0"/>
              <a:t>وضع خطة متكاملة </a:t>
            </a:r>
            <a:r>
              <a:rPr lang="ar-IQ" sz="5400" dirty="0" smtClean="0"/>
              <a:t>لإدارة </a:t>
            </a:r>
            <a:r>
              <a:rPr lang="ar-IQ" sz="5400" dirty="0" smtClean="0"/>
              <a:t>وترشيد استهلاك المياه تعتمد على التوعية والتثقيف بخطورة الوضع المائي على الفرد والمجتمع وتنميته</a:t>
            </a:r>
          </a:p>
          <a:p>
            <a:pPr algn="ctr" rtl="1"/>
            <a:endParaRPr lang="ar-IQ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المسؤولية المدنية عن التبذير في استعمال المياه</a:t>
            </a:r>
            <a:endParaRPr lang="ar-IQ" dirty="0"/>
          </a:p>
        </p:txBody>
      </p:sp>
      <p:sp>
        <p:nvSpPr>
          <p:cNvPr id="4" name="Shape 3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None/>
            </a:pPr>
            <a:r>
              <a:rPr lang="ar-IQ" sz="3200" dirty="0" smtClean="0"/>
              <a:t>لابد من </a:t>
            </a:r>
            <a:r>
              <a:rPr lang="ar-IQ" sz="3200" dirty="0" smtClean="0"/>
              <a:t>تقرير </a:t>
            </a:r>
            <a:r>
              <a:rPr lang="ar-IQ" sz="3200" dirty="0" smtClean="0"/>
              <a:t>المسؤولية المدنية عن </a:t>
            </a:r>
            <a:r>
              <a:rPr lang="ar-IQ" sz="3200" dirty="0" smtClean="0"/>
              <a:t>التبذير </a:t>
            </a:r>
            <a:r>
              <a:rPr lang="ar-IQ" sz="3200" dirty="0" smtClean="0"/>
              <a:t>في المياه ومحاسبة المسرف والمبذر من خلال </a:t>
            </a:r>
            <a:r>
              <a:rPr lang="ar-SA" sz="3200" dirty="0" smtClean="0"/>
              <a:t>وضع </a:t>
            </a:r>
            <a:r>
              <a:rPr lang="ar-SA" sz="3200" dirty="0" smtClean="0"/>
              <a:t>عدادات المياه في المنازل والمعامل والشركات ومراقباتها لتحديد </a:t>
            </a:r>
            <a:r>
              <a:rPr lang="ar-SA" sz="3200" dirty="0" smtClean="0"/>
              <a:t>مقدار</a:t>
            </a:r>
            <a:r>
              <a:rPr lang="ar-IQ" sz="3200" dirty="0" smtClean="0"/>
              <a:t> مدى استعمال الافراد لكمية المياه المحددة لهم وفق ضوابط علمية دقيقة </a:t>
            </a:r>
            <a:r>
              <a:rPr lang="ar-SA" sz="3200" dirty="0" smtClean="0"/>
              <a:t> </a:t>
            </a:r>
            <a:r>
              <a:rPr lang="ar-SA" sz="3200" dirty="0" smtClean="0"/>
              <a:t>, ومن ثم فرض غرامات او تنفيذ العقوبات المحددة في قانون حماية وتحسين البيئة او القانون المدني استنادا الى القواعد العامة في المسؤولية المدنية </a:t>
            </a:r>
            <a:endParaRPr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وسائل ترشيد استعمال المياه</a:t>
            </a:r>
            <a:endParaRPr lang="ar-IQ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800" dirty="0" smtClean="0"/>
              <a:t>نشر ثقافة الترشيد في وسائل الاعلام المختلفة و </a:t>
            </a:r>
            <a:r>
              <a:rPr lang="ar-IQ" sz="2800" dirty="0" err="1" smtClean="0"/>
              <a:t>التاكيد</a:t>
            </a:r>
            <a:r>
              <a:rPr lang="ar-IQ" sz="2800" dirty="0" smtClean="0"/>
              <a:t> على اهمية الحفاظ على الثروة المائية </a:t>
            </a:r>
          </a:p>
          <a:p>
            <a:pPr algn="r" rtl="1"/>
            <a:r>
              <a:rPr lang="ar-IQ" sz="2800" dirty="0" smtClean="0"/>
              <a:t>فرض غرامات وعقوبات مشددة على كل من يعتدي على انابيب الشبكة المائية</a:t>
            </a:r>
          </a:p>
          <a:p>
            <a:pPr algn="r" rtl="1"/>
            <a:r>
              <a:rPr lang="ar-IQ" sz="2800" dirty="0" smtClean="0"/>
              <a:t>اقامة محاضرات ومسابقات داخل رياض الاطفال والمدارس لتنشئة جيل يفهم بضرورة ترشيد استعمال المياه </a:t>
            </a:r>
          </a:p>
          <a:p>
            <a:pPr algn="r" rtl="1"/>
            <a:r>
              <a:rPr lang="ar-IQ" sz="2800" dirty="0" smtClean="0"/>
              <a:t>تقليل الاستهلاك من خلال تدوير الماء المستعمل لإعادة استعماله من </a:t>
            </a:r>
            <a:r>
              <a:rPr lang="ar-IQ" sz="2800" dirty="0" err="1" smtClean="0"/>
              <a:t>جديد .</a:t>
            </a:r>
            <a:endParaRPr lang="ar-IQ" sz="2800" dirty="0" smtClean="0"/>
          </a:p>
          <a:p>
            <a:pPr algn="r" rtl="1">
              <a:buNone/>
            </a:pPr>
            <a:endParaRPr lang="ar-IQ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IQ" sz="5400" dirty="0" smtClean="0"/>
              <a:t>شكرا لتعاونكم معنا في ترشيد استهلاك المياه</a:t>
            </a:r>
            <a:endParaRPr lang="ar-IQ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dirty="0" smtClean="0"/>
              <a:t>اهمية المياه في حياتنا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 rtl="1">
              <a:buNone/>
            </a:pPr>
            <a:r>
              <a:rPr lang="ar-IQ" sz="4000" dirty="0" smtClean="0"/>
              <a:t>تعد المياه سببا مهما في حياة الانسان بل هي من اهم الموارد التي تقوم عليها حياة الناس فلا غنى </a:t>
            </a:r>
            <a:r>
              <a:rPr lang="ar-IQ" sz="4000" dirty="0" smtClean="0"/>
              <a:t>لأحد </a:t>
            </a:r>
            <a:r>
              <a:rPr lang="ar-IQ" sz="4000" dirty="0" smtClean="0"/>
              <a:t>عنها </a:t>
            </a:r>
          </a:p>
          <a:p>
            <a:pPr marL="0" lvl="0" indent="0" algn="ctr" rtl="1">
              <a:buNone/>
            </a:pPr>
            <a:r>
              <a:rPr lang="ar-IQ" sz="4000" dirty="0" smtClean="0"/>
              <a:t>وهذا ما اكده جل وعلا في محكم كتابه الكريم بقوله جل من </a:t>
            </a:r>
            <a:r>
              <a:rPr lang="ar-IQ" sz="4000" dirty="0" err="1" smtClean="0"/>
              <a:t>قائل </a:t>
            </a:r>
            <a:r>
              <a:rPr lang="ar-IQ" sz="4000" dirty="0" smtClean="0"/>
              <a:t>” وجعلنا </a:t>
            </a:r>
            <a:r>
              <a:rPr lang="ar-IQ" sz="4000" dirty="0" smtClean="0"/>
              <a:t>من الماء كل شيء </a:t>
            </a:r>
            <a:r>
              <a:rPr lang="ar-IQ" sz="4000" dirty="0" err="1" smtClean="0"/>
              <a:t>حي </a:t>
            </a:r>
            <a:r>
              <a:rPr lang="ar-IQ" sz="4000" dirty="0" err="1" smtClean="0"/>
              <a:t>”</a:t>
            </a:r>
            <a:r>
              <a:rPr lang="ar-IQ" sz="4000" dirty="0" smtClean="0"/>
              <a:t> </a:t>
            </a:r>
          </a:p>
          <a:p>
            <a:pPr marL="0" lvl="0" indent="0" algn="ctr" rtl="1">
              <a:buNone/>
            </a:pPr>
            <a:r>
              <a:rPr lang="ar-IQ" sz="4000" dirty="0" err="1" smtClean="0"/>
              <a:t>-</a:t>
            </a:r>
            <a:r>
              <a:rPr lang="ar-IQ" sz="4000" dirty="0" err="1" smtClean="0"/>
              <a:t>الانبياء </a:t>
            </a:r>
            <a:r>
              <a:rPr lang="ar-IQ" sz="4000" dirty="0" smtClean="0"/>
              <a:t>-الاية 30</a:t>
            </a:r>
          </a:p>
          <a:p>
            <a:pPr algn="ctr" rtl="1"/>
            <a:endParaRPr lang="ar-IQ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000" dirty="0" smtClean="0"/>
              <a:t>اهمية التنظيم القانوني لمشكلة </a:t>
            </a:r>
            <a:r>
              <a:rPr lang="ar-IQ" sz="4000" dirty="0" err="1" smtClean="0"/>
              <a:t>الهدر</a:t>
            </a:r>
            <a:r>
              <a:rPr lang="ar-IQ" sz="4000" dirty="0" smtClean="0"/>
              <a:t> في المياه</a:t>
            </a:r>
            <a:endParaRPr lang="ar-IQ" sz="4000" dirty="0"/>
          </a:p>
        </p:txBody>
      </p:sp>
      <p:sp>
        <p:nvSpPr>
          <p:cNvPr id="5" name="Shape 3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ar-SA" sz="4400" dirty="0" smtClean="0"/>
              <a:t>لا </a:t>
            </a:r>
            <a:r>
              <a:rPr lang="ar-SA" sz="4400" dirty="0" smtClean="0"/>
              <a:t>يوجد شك في أهمية </a:t>
            </a:r>
            <a:r>
              <a:rPr lang="ar-IQ" sz="4400" dirty="0" smtClean="0"/>
              <a:t>ال</a:t>
            </a:r>
            <a:r>
              <a:rPr lang="ar-SA" sz="4400" dirty="0" smtClean="0"/>
              <a:t>تنظيم </a:t>
            </a:r>
            <a:r>
              <a:rPr lang="ar-SA" sz="4400" dirty="0" smtClean="0"/>
              <a:t>القانوني لأي مجال من مجالات الحياة، والحفاظ على الموارد المائية من </a:t>
            </a:r>
            <a:r>
              <a:rPr lang="ar-SA" sz="4400" dirty="0" err="1" smtClean="0"/>
              <a:t>الهدر</a:t>
            </a:r>
            <a:r>
              <a:rPr lang="ar-SA" sz="4400" dirty="0" smtClean="0"/>
              <a:t> واحدة من تلك المجالات التي لها تماس مباشر ليس مع حياة الإنسان فحسب وإنما مع حياة النبات والحيوان على حد سواء </a:t>
            </a:r>
            <a:endParaRPr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400" dirty="0" smtClean="0"/>
              <a:t>اسباب انتشار ظاهرة الاسراف والتبذير</a:t>
            </a:r>
            <a:endParaRPr lang="ar-IQ" sz="4400" dirty="0"/>
          </a:p>
        </p:txBody>
      </p:sp>
      <p:sp>
        <p:nvSpPr>
          <p:cNvPr id="4" name="Shape 2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r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انتشار وسائل الراحة والترف في المجتمع المترتبة على التطور التقني والتكنولوجي 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غياب الوعي المائي وعدم ادراك الافراد بان المشكلة المائية تعد من اهم المشاكل البيئية في وقتنا الحاضر سواء من حيث الحجم </a:t>
            </a:r>
            <a:r>
              <a:rPr lang="ar-IQ" sz="2800" dirty="0" smtClean="0"/>
              <a:t>او الاسباب او الابعاد او كيفية </a:t>
            </a:r>
            <a:r>
              <a:rPr lang="ar-IQ" sz="2800" dirty="0" smtClean="0"/>
              <a:t>المواجهة نتيجة </a:t>
            </a:r>
            <a:r>
              <a:rPr lang="ar-IQ" sz="2800" dirty="0" smtClean="0"/>
              <a:t>تأثير </a:t>
            </a:r>
            <a:r>
              <a:rPr lang="ar-IQ" sz="2800" dirty="0" smtClean="0"/>
              <a:t>الانسان فيها </a:t>
            </a:r>
            <a:r>
              <a:rPr lang="ar-IQ" sz="2800" dirty="0" smtClean="0"/>
              <a:t>وتأثره </a:t>
            </a:r>
            <a:r>
              <a:rPr lang="ar-IQ" sz="2800" dirty="0" smtClean="0"/>
              <a:t>بها 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عدم وجود المسؤولية الذاتية في المراقبة الواقعية لاستهلاك المياه 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قلة الافكار المنتجة لتطبيقات تمكننا من الاستفادة من كل قطرة ماء</a:t>
            </a:r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1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قلة التوعية لتقليل </a:t>
            </a:r>
            <a:r>
              <a:rPr lang="ar-IQ" sz="2800" dirty="0" smtClean="0"/>
              <a:t>الاسراف </a:t>
            </a:r>
            <a:r>
              <a:rPr lang="ar-IQ" sz="2800" dirty="0" smtClean="0"/>
              <a:t>في </a:t>
            </a:r>
            <a:r>
              <a:rPr lang="ar-IQ" sz="2800" dirty="0" smtClean="0"/>
              <a:t>استعمال الماء </a:t>
            </a:r>
            <a:r>
              <a:rPr lang="ar-IQ" sz="2800" dirty="0" smtClean="0"/>
              <a:t>من خلال </a:t>
            </a:r>
            <a:r>
              <a:rPr lang="ar-IQ" sz="2800" dirty="0" smtClean="0"/>
              <a:t>التأكيد </a:t>
            </a:r>
            <a:r>
              <a:rPr lang="ar-IQ" sz="2800" dirty="0" smtClean="0"/>
              <a:t>على ان المسؤولية في الحفاظ على المياه هي مسؤولية دينية ومجتمعية وقانونية يشارك فيها جميع افراد </a:t>
            </a:r>
            <a:r>
              <a:rPr lang="ar-IQ" sz="2800" dirty="0" err="1" smtClean="0"/>
              <a:t>المجتمع .</a:t>
            </a:r>
            <a:endParaRPr lang="ar-IQ" sz="2800" dirty="0" smtClean="0"/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2800" dirty="0" smtClean="0"/>
              <a:t>حرارة الجو </a:t>
            </a:r>
            <a:r>
              <a:rPr lang="ar-IQ" sz="2800" dirty="0" err="1" smtClean="0"/>
              <a:t>ومايسببه</a:t>
            </a:r>
            <a:r>
              <a:rPr lang="ar-IQ" sz="2800" dirty="0" smtClean="0"/>
              <a:t> ذلك من لجوء الافراد الى محاولة الحصول على الراحة من خلال </a:t>
            </a:r>
            <a:r>
              <a:rPr lang="ar-IQ" sz="2800" dirty="0" err="1" smtClean="0"/>
              <a:t>مرشات</a:t>
            </a:r>
            <a:r>
              <a:rPr lang="ar-IQ" sz="2800" dirty="0" smtClean="0"/>
              <a:t> المياه او انشاء المسابح الداخلية او استعمال المسابح البلاستيكية داخل المنازل </a:t>
            </a:r>
            <a:endParaRPr lang="ar-IQ" sz="2800" dirty="0" smtClean="0"/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2800" dirty="0" smtClean="0"/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800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4400" dirty="0" smtClean="0"/>
              <a:t>اسباب انتشار ظاهرة الاسراف والتبذير</a:t>
            </a:r>
            <a:endParaRPr lang="ar-IQ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5400" dirty="0" smtClean="0">
                <a:highlight>
                  <a:srgbClr val="0E004A"/>
                </a:highlight>
              </a:rPr>
              <a:t>المقصود </a:t>
            </a:r>
            <a:br>
              <a:rPr lang="ar-IQ" sz="5400" dirty="0" smtClean="0">
                <a:highlight>
                  <a:srgbClr val="0E004A"/>
                </a:highlight>
              </a:rPr>
            </a:br>
            <a:r>
              <a:rPr lang="ar-IQ" sz="5400" dirty="0" smtClean="0">
                <a:highlight>
                  <a:srgbClr val="0E004A"/>
                </a:highlight>
              </a:rPr>
              <a:t>بظاهرة </a:t>
            </a:r>
            <a:r>
              <a:rPr lang="ar-IQ" sz="5400" dirty="0" smtClean="0">
                <a:highlight>
                  <a:srgbClr val="0E004A"/>
                </a:highlight>
              </a:rPr>
              <a:t>الاسراف </a:t>
            </a:r>
            <a:r>
              <a:rPr lang="ar-IQ" sz="5400" dirty="0" smtClean="0">
                <a:highlight>
                  <a:srgbClr val="0E004A"/>
                </a:highlight>
              </a:rPr>
              <a:t>في المياه</a:t>
            </a:r>
            <a:endParaRPr sz="5400" dirty="0">
              <a:highlight>
                <a:srgbClr val="0E004A"/>
              </a:highlight>
            </a:endParaRPr>
          </a:p>
        </p:txBody>
      </p:sp>
      <p:sp>
        <p:nvSpPr>
          <p:cNvPr id="5" name="عنصر نائب للن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3600" dirty="0" smtClean="0"/>
              <a:t>ظاهرة </a:t>
            </a:r>
            <a:r>
              <a:rPr lang="ar-IQ" sz="3600" dirty="0" smtClean="0"/>
              <a:t>الاسراف او التبذير </a:t>
            </a:r>
            <a:r>
              <a:rPr lang="ar-IQ" sz="3600" dirty="0" smtClean="0"/>
              <a:t>في حقيقتها مسالة مرتبطة بسلوكيات الافراد وهي تعني استخدام الشخص لكمية من المياه تزيد عن حاجته الفعلية </a:t>
            </a:r>
          </a:p>
          <a:p>
            <a:pPr algn="r" rtl="1"/>
            <a:r>
              <a:rPr lang="ar-IQ" sz="3600" dirty="0" smtClean="0"/>
              <a:t>وهو امر ينشا بسبب عادات مكتسبة نتيجة عدم المعرفة بقيمة المياه </a:t>
            </a:r>
            <a:r>
              <a:rPr lang="ar-IQ" sz="3600" dirty="0" smtClean="0"/>
              <a:t>وما يؤديه </a:t>
            </a:r>
            <a:r>
              <a:rPr lang="ar-IQ" sz="3600" dirty="0" smtClean="0"/>
              <a:t>الاسراف من اضرار فضلا عن عدم وجود الوازع الداخلي لدى اغلب افراد المجتمع والمتمثل بالشعور بالمسؤولية تجاه الموارد المائية</a:t>
            </a:r>
            <a:endParaRPr lang="ar-IQ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IQ" sz="6000" dirty="0" smtClean="0"/>
              <a:t>الادلة على منع التبذير</a:t>
            </a:r>
            <a:endParaRPr sz="6000" dirty="0"/>
          </a:p>
        </p:txBody>
      </p:sp>
      <p:sp>
        <p:nvSpPr>
          <p:cNvPr id="5" name="Shape 316"/>
          <p:cNvSpPr txBox="1">
            <a:spLocks noGrp="1"/>
          </p:cNvSpPr>
          <p:nvPr>
            <p:ph idx="1"/>
          </p:nvPr>
        </p:nvSpPr>
        <p:spPr>
          <a:xfrm>
            <a:off x="5656217" y="2052918"/>
            <a:ext cx="4393636" cy="4195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200" dirty="0" smtClean="0"/>
              <a:t>من القران الكريم</a:t>
            </a:r>
          </a:p>
          <a:p>
            <a:pPr marL="0" lvl="0" indent="0" algn="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ar-IQ" sz="3200" dirty="0" smtClean="0"/>
              <a:t>قوله تعالى </a:t>
            </a:r>
          </a:p>
          <a:p>
            <a:pPr marL="0" lvl="0" indent="0" algn="r">
              <a:buNone/>
            </a:pPr>
            <a:r>
              <a:rPr lang="ar-IQ" sz="3200" dirty="0" smtClean="0"/>
              <a:t>” </a:t>
            </a:r>
            <a:r>
              <a:rPr lang="ar-IQ" sz="3200" dirty="0" smtClean="0"/>
              <a:t>وكلوا واشربوا ولا تسرفوا انه لا يحب </a:t>
            </a:r>
            <a:r>
              <a:rPr lang="ar-IQ" sz="3200" dirty="0" err="1" smtClean="0"/>
              <a:t>المسرفين </a:t>
            </a:r>
            <a:r>
              <a:rPr lang="ar-IQ" sz="3200" dirty="0" err="1" smtClean="0"/>
              <a:t>”</a:t>
            </a:r>
            <a:endParaRPr lang="ar-IQ" sz="3200" dirty="0" smtClean="0"/>
          </a:p>
          <a:p>
            <a:pPr marL="0" lvl="0" indent="0" algn="r">
              <a:buNone/>
            </a:pPr>
            <a:r>
              <a:rPr lang="ar-IQ" sz="3200" dirty="0" smtClean="0"/>
              <a:t> </a:t>
            </a:r>
            <a:r>
              <a:rPr lang="ar-IQ" sz="3200" dirty="0" err="1" smtClean="0"/>
              <a:t>(الاعراف </a:t>
            </a:r>
            <a:r>
              <a:rPr lang="ar-IQ" sz="3200" dirty="0" smtClean="0"/>
              <a:t>, الاية 31</a:t>
            </a:r>
            <a:r>
              <a:rPr lang="ar-IQ" sz="3200" dirty="0" err="1" smtClean="0"/>
              <a:t>)</a:t>
            </a:r>
            <a:r>
              <a:rPr lang="ar-IQ" sz="3200" dirty="0" smtClean="0"/>
              <a:t> </a:t>
            </a:r>
            <a:endParaRPr lang="ar-IQ" sz="3200" dirty="0" smtClean="0"/>
          </a:p>
          <a:p>
            <a:pPr marL="0" lvl="0" indent="0" algn="r">
              <a:buNone/>
            </a:pPr>
            <a:endParaRPr sz="3200" dirty="0"/>
          </a:p>
        </p:txBody>
      </p:sp>
      <p:sp>
        <p:nvSpPr>
          <p:cNvPr id="6" name="Shape 314"/>
          <p:cNvSpPr txBox="1">
            <a:spLocks/>
          </p:cNvSpPr>
          <p:nvPr/>
        </p:nvSpPr>
        <p:spPr>
          <a:xfrm>
            <a:off x="709044" y="1924549"/>
            <a:ext cx="4529162" cy="30075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من السنة النبوية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نهى رسول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الله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(صلى الله عليه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واله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 عن التبذير في استعمال الماء ولو كان الاستعمال من اجل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الوضوء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فقد روي عنه عليه الصلاة والسلام قوله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لاحد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اصحابه عندما مر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به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وهو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يتوضأ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ما هذا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الاسراف ؟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فسال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صاحبه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افي الوضوء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اسراف ؟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فاجابه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الرسول 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الكريم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نعم ولو كنت على نهر جار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(اخرجه ابن ماجة في سننه</a:t>
            </a:r>
            <a:r>
              <a:rPr kumimoji="0" lang="ar-IQ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ar-IQ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/>
              <a:t>الحماية القانونية للبيئة المائية</a:t>
            </a:r>
            <a:endParaRPr lang="ar-IQ" dirty="0"/>
          </a:p>
        </p:txBody>
      </p:sp>
      <p:sp>
        <p:nvSpPr>
          <p:cNvPr id="4" name="Shape 28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buNone/>
            </a:pPr>
            <a:r>
              <a:rPr lang="ar-SA" sz="4400" dirty="0" smtClean="0"/>
              <a:t>قانون حماية وتحسين البيئة العراقية المرقم </a:t>
            </a:r>
            <a:r>
              <a:rPr lang="ar-IQ" sz="4400" dirty="0" smtClean="0"/>
              <a:t>   </a:t>
            </a:r>
            <a:r>
              <a:rPr lang="ar-SA" sz="4400" dirty="0" err="1" smtClean="0"/>
              <a:t>27لسن</a:t>
            </a:r>
            <a:r>
              <a:rPr lang="ar-IQ" sz="4400" dirty="0" smtClean="0"/>
              <a:t>ة </a:t>
            </a:r>
            <a:r>
              <a:rPr lang="ar-SA" sz="4400" dirty="0" smtClean="0"/>
              <a:t>2009</a:t>
            </a:r>
            <a:r>
              <a:rPr lang="ar-IQ" sz="4400" dirty="0" smtClean="0"/>
              <a:t> الذي اكد على ضرورة الاستعمال الرشيد لموارد البيئة ولعل اهمها الموارد المائية التي قد يؤدي الاسراف في استعمالها الى الوقوع في براثن الزلل والتقصير والمسؤولية 0</a:t>
            </a:r>
            <a:endParaRPr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1"/>
            <a:r>
              <a:rPr lang="ar-IQ" sz="3600" dirty="0" smtClean="0"/>
              <a:t>حقيقة الوضع المائي في العراق</a:t>
            </a:r>
            <a:br>
              <a:rPr lang="ar-IQ" sz="3600" dirty="0" smtClean="0"/>
            </a:br>
            <a:r>
              <a:rPr lang="ar-IQ" sz="3600" dirty="0" smtClean="0"/>
              <a:t>وضع دقيق وحرج</a:t>
            </a:r>
            <a:endParaRPr sz="3600" dirty="0"/>
          </a:p>
        </p:txBody>
      </p:sp>
      <p:sp>
        <p:nvSpPr>
          <p:cNvPr id="5" name="Shape 29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4000" dirty="0" smtClean="0"/>
              <a:t>التغييرات المناخية المؤدية للجفاف والتصحر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4000" dirty="0" smtClean="0"/>
              <a:t>تلوث المياه العذبة 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4000" dirty="0" smtClean="0"/>
              <a:t>قلة </a:t>
            </a:r>
            <a:r>
              <a:rPr lang="ar-IQ" sz="4000" dirty="0" err="1" smtClean="0"/>
              <a:t>التخصيصات</a:t>
            </a:r>
            <a:r>
              <a:rPr lang="ar-IQ" sz="4000" dirty="0" smtClean="0"/>
              <a:t> المالية لنهري دجلة والفرات بسبب كثرة السدود التي انشئت على هذين النهرين في الدول التي يمران بها قبل دخولهما للعراق </a:t>
            </a:r>
          </a:p>
          <a:p>
            <a:pPr lvl="0" algn="r" rtl="1">
              <a:spcBef>
                <a:spcPts val="0"/>
              </a:spcBef>
              <a:buFont typeface="Wingdings" pitchFamily="2" charset="2"/>
              <a:buChar char="Ø"/>
            </a:pPr>
            <a:r>
              <a:rPr lang="ar-IQ" sz="4000" dirty="0" smtClean="0"/>
              <a:t>قلة الامطار مقارنة بالدول الاخرى </a:t>
            </a:r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4000" dirty="0" smtClean="0"/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Font typeface="Wingdings" pitchFamily="2" charset="2"/>
              <a:buChar char="Ø"/>
            </a:pPr>
            <a:endParaRPr lang="ar-IQ" sz="4000" dirty="0" smtClean="0"/>
          </a:p>
          <a:p>
            <a:pPr marL="457200" lvl="0" indent="-355600" algn="r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917</Words>
  <Application>Microsoft Office PowerPoint</Application>
  <PresentationFormat>مخصص</PresentationFormat>
  <Paragraphs>66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Ion</vt:lpstr>
      <vt:lpstr>ترشيد استهلاك المياه ضرورة اجتماعية وبيئية</vt:lpstr>
      <vt:lpstr>اهمية المياه في حياتنا</vt:lpstr>
      <vt:lpstr>اهمية التنظيم القانوني لمشكلة الهدر في المياه</vt:lpstr>
      <vt:lpstr>اسباب انتشار ظاهرة الاسراف والتبذير</vt:lpstr>
      <vt:lpstr>اسباب انتشار ظاهرة الاسراف والتبذير</vt:lpstr>
      <vt:lpstr>المقصود  بظاهرة الاسراف في المياه</vt:lpstr>
      <vt:lpstr>الادلة على منع التبذير</vt:lpstr>
      <vt:lpstr>الحماية القانونية للبيئة المائية</vt:lpstr>
      <vt:lpstr>حقيقة الوضع المائي في العراق وضع دقيق وحرج</vt:lpstr>
      <vt:lpstr>حقيقة الوضع المائي في العراق وضع دقيق وحرج</vt:lpstr>
      <vt:lpstr>المسؤولية عن التبذير في استعمال المياه </vt:lpstr>
      <vt:lpstr>الضرر البيئي المحض</vt:lpstr>
      <vt:lpstr>الاساس القانوني للحماية القانونية للبيئة المائية</vt:lpstr>
      <vt:lpstr>الاساس القانوني لمساءلة المبذر في استعمال المياه</vt:lpstr>
      <vt:lpstr>وسائل حماية البيئة المائية </vt:lpstr>
      <vt:lpstr> المسؤولية المدنية عن التبذير في استعمال المياه</vt:lpstr>
      <vt:lpstr>وسائل ترشيد استعمال المياه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مختبر الحاسبات</cp:lastModifiedBy>
  <cp:revision>6</cp:revision>
  <dcterms:created xsi:type="dcterms:W3CDTF">2013-07-15T20:25:18Z</dcterms:created>
  <dcterms:modified xsi:type="dcterms:W3CDTF">2018-04-02T15:56:51Z</dcterms:modified>
</cp:coreProperties>
</file>