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10" r:id="rId6"/>
    <p:sldId id="311" r:id="rId7"/>
    <p:sldId id="320" r:id="rId8"/>
    <p:sldId id="313" r:id="rId9"/>
    <p:sldId id="321" r:id="rId10"/>
    <p:sldId id="312" r:id="rId11"/>
    <p:sldId id="319" r:id="rId12"/>
    <p:sldId id="322" r:id="rId13"/>
    <p:sldId id="314" r:id="rId14"/>
    <p:sldId id="323" r:id="rId15"/>
    <p:sldId id="315" r:id="rId16"/>
    <p:sldId id="316" r:id="rId17"/>
    <p:sldId id="318" r:id="rId18"/>
  </p:sldIdLst>
  <p:sldSz cx="12188825" cy="6858000"/>
  <p:notesSz cx="6858000" cy="9144000"/>
  <p:custDataLst>
    <p:tags r:id="rId21"/>
  </p:custData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756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ar-IQ" dirty="0" smtClean="0"/>
            <a:t>الحل الثالث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/>
      <dgm:spPr/>
      <dgm:t>
        <a:bodyPr rtlCol="0"/>
        <a:lstStyle/>
        <a:p>
          <a:pPr rtl="0"/>
          <a:r>
            <a:rPr lang="ar-IQ" dirty="0" smtClean="0"/>
            <a:t>تبطل الوصايا في الزائد فيعطى الاسبق في الانشاء وتبطل البقية 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ar-IQ" dirty="0" smtClean="0"/>
            <a:t>الحل الثاني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ar-IQ" dirty="0" smtClean="0"/>
            <a:t>يقسم الثلث بين الموصى لهم بالتساوي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ar-IQ" dirty="0" smtClean="0"/>
            <a:t>الحل الاول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r>
            <a:rPr lang="ar-IQ" dirty="0" smtClean="0"/>
            <a:t>يقسم</a:t>
          </a:r>
          <a:r>
            <a:rPr lang="ar-IQ" baseline="0" dirty="0" smtClean="0"/>
            <a:t> بين الموصى لهم بالمحاصة باعتبار نسبة كل سهم الى مقدار ثلث التركة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18C6CF4-EDEB-4539-A36D-E0355B626199}" type="pres">
      <dgm:prSet presAssocID="{FB986F71-3126-4196-BD30-74AEDC39A1CA}" presName="parentNode1" presStyleLbl="node1" presStyleIdx="0" presStyleCnt="3" custLinFactNeighborX="-1838" custLinFactNeighborY="-33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 custLinFactX="82523" custLinFactNeighborX="100000" custLinFactNeighborY="-1563"/>
      <dgm:spPr/>
      <dgm:t>
        <a:bodyPr/>
        <a:lstStyle/>
        <a:p>
          <a:pPr rtl="1"/>
          <a:endParaRPr lang="ar-IQ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 custLinFactNeighborX="-43223" custLinFactNeighborY="-380"/>
      <dgm:spPr/>
      <dgm:t>
        <a:bodyPr/>
        <a:lstStyle/>
        <a:p>
          <a:pPr rtl="1"/>
          <a:endParaRPr lang="ar-IQ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LinFactNeighborX="-403" custLinFactNeighborY="2117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48593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تبطل الوصايا في الزائد فيعطى الاسبق في الانشاء وتبطل البقية </a:t>
          </a:r>
          <a:endParaRPr lang="en-US" sz="2000" kern="1200" dirty="0"/>
        </a:p>
      </dsp:txBody>
      <dsp:txXfrm>
        <a:off x="348593" y="1049273"/>
        <a:ext cx="2444561" cy="1584198"/>
      </dsp:txXfrm>
    </dsp:sp>
    <dsp:sp modelId="{6A63D16E-EEE6-4267-97EA-5AD7D2BC4E84}">
      <dsp:nvSpPr>
        <dsp:cNvPr id="0" name=""/>
        <dsp:cNvSpPr/>
      </dsp:nvSpPr>
      <dsp:spPr>
        <a:xfrm>
          <a:off x="6919718" y="1341404"/>
          <a:ext cx="2880849" cy="2880849"/>
        </a:xfrm>
        <a:prstGeom prst="leftCircularArrow">
          <a:avLst>
            <a:gd name="adj1" fmla="val 3582"/>
            <a:gd name="adj2" fmla="val 445353"/>
            <a:gd name="adj3" fmla="val 2264537"/>
            <a:gd name="adj4" fmla="val 9068162"/>
            <a:gd name="adj5" fmla="val 417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851890" y="2604118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300" kern="1200" dirty="0" smtClean="0"/>
            <a:t>الحل الثالث</a:t>
          </a:r>
          <a:endParaRPr lang="en-US" sz="3300" kern="1200" dirty="0"/>
        </a:p>
      </dsp:txBody>
      <dsp:txXfrm>
        <a:off x="851890" y="2604118"/>
        <a:ext cx="2172943" cy="864108"/>
      </dsp:txXfrm>
    </dsp:sp>
    <dsp:sp modelId="{E83793B4-2C5C-4D90-82FA-E5EE4745664D}">
      <dsp:nvSpPr>
        <dsp:cNvPr id="0" name=""/>
        <dsp:cNvSpPr/>
      </dsp:nvSpPr>
      <dsp:spPr>
        <a:xfrm>
          <a:off x="3556201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يقسم الثلث بين الموصى لهم بالتساوي</a:t>
          </a:r>
          <a:endParaRPr lang="en-US" sz="2000" kern="1200" dirty="0"/>
        </a:p>
      </dsp:txBody>
      <dsp:txXfrm>
        <a:off x="3556201" y="1481328"/>
        <a:ext cx="2444561" cy="1584198"/>
      </dsp:txXfrm>
    </dsp:sp>
    <dsp:sp modelId="{DC2A0ADB-DCE3-4BF4-9952-0394865777AC}">
      <dsp:nvSpPr>
        <dsp:cNvPr id="0" name=""/>
        <dsp:cNvSpPr/>
      </dsp:nvSpPr>
      <dsp:spPr>
        <a:xfrm>
          <a:off x="3516322" y="-222397"/>
          <a:ext cx="3136150" cy="3136150"/>
        </a:xfrm>
        <a:prstGeom prst="circularArrow">
          <a:avLst>
            <a:gd name="adj1" fmla="val 3291"/>
            <a:gd name="adj2" fmla="val 406268"/>
            <a:gd name="adj3" fmla="val 19476163"/>
            <a:gd name="adj4" fmla="val 12633452"/>
            <a:gd name="adj5" fmla="val 38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099437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300" kern="1200" dirty="0" smtClean="0"/>
            <a:t>الحل الثاني</a:t>
          </a:r>
          <a:endParaRPr lang="en-US" sz="3300" kern="1200" dirty="0"/>
        </a:p>
      </dsp:txBody>
      <dsp:txXfrm>
        <a:off x="4099437" y="617220"/>
        <a:ext cx="2172943" cy="864108"/>
      </dsp:txXfrm>
    </dsp:sp>
    <dsp:sp modelId="{69C28D3B-E083-42DF-9EA0-916CA12125A9}">
      <dsp:nvSpPr>
        <dsp:cNvPr id="0" name=""/>
        <dsp:cNvSpPr/>
      </dsp:nvSpPr>
      <dsp:spPr>
        <a:xfrm>
          <a:off x="6753958" y="1091958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000" kern="1200" dirty="0" smtClean="0"/>
            <a:t>يقسم</a:t>
          </a:r>
          <a:r>
            <a:rPr lang="ar-IQ" sz="2000" kern="1200" baseline="0" dirty="0" smtClean="0"/>
            <a:t> بين الموصى لهم بالمحاصة باعتبار نسبة كل سهم الى مقدار ثلث التركة</a:t>
          </a:r>
          <a:endParaRPr lang="en-US" sz="2000" kern="1200" dirty="0"/>
        </a:p>
      </dsp:txBody>
      <dsp:txXfrm>
        <a:off x="6753958" y="1091958"/>
        <a:ext cx="2444561" cy="1584198"/>
      </dsp:txXfrm>
    </dsp:sp>
    <dsp:sp modelId="{047F5837-10E2-4FFC-A492-DB8A19EF48CA}">
      <dsp:nvSpPr>
        <dsp:cNvPr id="0" name=""/>
        <dsp:cNvSpPr/>
      </dsp:nvSpPr>
      <dsp:spPr>
        <a:xfrm>
          <a:off x="730704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300" kern="1200" dirty="0" smtClean="0"/>
            <a:t>الحل الاول</a:t>
          </a:r>
          <a:endParaRPr lang="en-US" sz="3300" kern="1200" dirty="0"/>
        </a:p>
      </dsp:txBody>
      <dsp:txXfrm>
        <a:off x="7307046" y="2633472"/>
        <a:ext cx="2172943" cy="86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E640B8-84E0-4918-8D32-2DA907C40CB3}" type="datetime1">
              <a:rPr lang="en-GB" smtClean="0"/>
              <a:pPr rtl="0"/>
              <a:t>23/02/2018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CBA2-4B54-4BA8-A1FE-CF186AA3561A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517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346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855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77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444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946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294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855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855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91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855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105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095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85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FAD18-3452-4B34-A4E4-22E2785B07A3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60E6D5-3A36-474F-AC94-B8AFE39F4B9F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A29AA5-5093-4317-9676-5AAD084B5371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7D80C-6BD3-4457-9BF2-F38B91E1760B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4F072-D182-4F34-9168-71309E6FC15D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C63926-2464-408C-8904-4232F2FB7505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7B8FD6-44DF-43B3-A4BA-D401B01CA3D6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6A95A5-D665-4DFD-86CF-4B6DC5E916C0}" type="datetime1">
              <a:rPr lang="en-GB" smtClean="0"/>
              <a:pPr/>
              <a:t>23/02/2018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B8704E-D0C5-4444-8D2F-E840C3C7CB66}" type="datetime1">
              <a:rPr lang="en-GB" smtClean="0"/>
              <a:pPr/>
              <a:t>23/02/2018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85DF5B-ECA0-4CD8-95E6-32A3810A8D0D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4019-A16A-49AD-89DF-43D74BC1D771}" type="datetime1">
              <a:rPr lang="en-GB" noProof="0" smtClean="0"/>
              <a:pPr/>
              <a:t>23/02/2018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ar-IQ" sz="8800" b="1" dirty="0" smtClean="0">
                <a:cs typeface="Diwani Letter" pitchFamily="2" charset="-78"/>
              </a:rPr>
              <a:t>تزاحم الوصايا</a:t>
            </a:r>
            <a:endParaRPr lang="en-US" sz="8800" b="1" dirty="0">
              <a:cs typeface="Diwani Letter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ar-IQ" sz="3200" dirty="0" smtClean="0">
                <a:cs typeface="Akhbar MT" pitchFamily="2" charset="-78"/>
              </a:rPr>
              <a:t>وجود اكثر من وصية صادرة من قبل الموصي</a:t>
            </a:r>
            <a:endParaRPr lang="it-IT" sz="32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000" dirty="0" smtClean="0">
                <a:latin typeface="Andalus" pitchFamily="18" charset="-78"/>
                <a:cs typeface="Andalus" pitchFamily="18" charset="-78"/>
              </a:rPr>
              <a:t>كان يوصي شخص </a:t>
            </a:r>
            <a:r>
              <a:rPr lang="ar-IQ" sz="4000" dirty="0" err="1" smtClean="0">
                <a:latin typeface="Andalus" pitchFamily="18" charset="-78"/>
                <a:cs typeface="Andalus" pitchFamily="18" charset="-78"/>
              </a:rPr>
              <a:t>لاخر</a:t>
            </a:r>
            <a:r>
              <a:rPr lang="ar-IQ" sz="4000" dirty="0" smtClean="0">
                <a:latin typeface="Andalus" pitchFamily="18" charset="-78"/>
                <a:cs typeface="Andalus" pitchFamily="18" charset="-78"/>
              </a:rPr>
              <a:t> بمائة الف دينار شهريا مادام على قيد الحياة ويوصي </a:t>
            </a:r>
            <a:r>
              <a:rPr lang="ar-IQ" sz="4000" dirty="0" err="1" smtClean="0">
                <a:latin typeface="Andalus" pitchFamily="18" charset="-78"/>
                <a:cs typeface="Andalus" pitchFamily="18" charset="-78"/>
              </a:rPr>
              <a:t>لاخر</a:t>
            </a:r>
            <a:r>
              <a:rPr lang="ar-IQ" sz="4000" dirty="0" smtClean="0">
                <a:latin typeface="Andalus" pitchFamily="18" charset="-78"/>
                <a:cs typeface="Andalus" pitchFamily="18" charset="-78"/>
              </a:rPr>
              <a:t> بمائتين </a:t>
            </a:r>
            <a:endParaRPr lang="ar-IQ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الصورة الثانية </a:t>
            </a:r>
            <a:endParaRPr lang="ar-IQ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latin typeface="Andalus" pitchFamily="18" charset="-78"/>
                <a:cs typeface="Andalus" pitchFamily="18" charset="-78"/>
              </a:rPr>
              <a:t>ان لا يجيز الورثة ذلك وعندئذ تنفذ الوصيتان بالثلث الذي يقسم مناصفة بين كلا الموصى لهما</a:t>
            </a:r>
            <a:endParaRPr lang="ar-IQ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IQ" dirty="0" smtClean="0"/>
              <a:t>الصورة الاولى </a:t>
            </a:r>
            <a:endParaRPr lang="ar-IQ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ar-IQ" sz="4400" dirty="0" smtClean="0">
                <a:latin typeface="Andalus" pitchFamily="18" charset="-78"/>
                <a:cs typeface="Andalus" pitchFamily="18" charset="-78"/>
              </a:rPr>
              <a:t>ان يجيز الورثة ذلك وعندئذ يقسم المال بين الوصيتين مناصفة</a:t>
            </a:r>
            <a:endParaRPr lang="ar-IQ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0" cy="4776788"/>
          </a:xfrm>
        </p:spPr>
        <p:txBody>
          <a:bodyPr rtlCol="0">
            <a:normAutofit/>
          </a:bodyPr>
          <a:lstStyle/>
          <a:p>
            <a:pPr algn="ctr" rtl="0"/>
            <a:r>
              <a:rPr lang="ar-IQ" sz="8000" dirty="0" smtClean="0">
                <a:cs typeface="Diwani Letter" pitchFamily="2" charset="-78"/>
              </a:rPr>
              <a:t>كيفية حل التزاحم بين وصايا العباد </a:t>
            </a:r>
            <a:r>
              <a:rPr lang="en-US" sz="8000" dirty="0" smtClean="0">
                <a:cs typeface="Diwani Letter" pitchFamily="2" charset="-78"/>
              </a:rPr>
              <a:t/>
            </a:r>
            <a:br>
              <a:rPr lang="en-US" sz="8000" dirty="0" smtClean="0">
                <a:cs typeface="Diwani Letter" pitchFamily="2" charset="-78"/>
              </a:rPr>
            </a:br>
            <a:r>
              <a:rPr lang="ar-IQ" sz="8000" dirty="0" smtClean="0">
                <a:cs typeface="Diwani Letter" pitchFamily="2" charset="-78"/>
              </a:rPr>
              <a:t>التي تكون خليط بالرواتب والسهام</a:t>
            </a:r>
            <a:endParaRPr lang="en-US" sz="8000" dirty="0">
              <a:cs typeface="Diwani Lett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ar-IQ" dirty="0" smtClean="0">
                <a:cs typeface="Akhbar MT" pitchFamily="2" charset="-78"/>
              </a:rPr>
              <a:t>كان يوصي شخص لأخر بثلث ماله ويوصي لشخص ثان بمائة الف دينار شهريا طالما كان حيا </a:t>
            </a:r>
            <a:endParaRPr lang="en-US" dirty="0">
              <a:cs typeface="Akhbar MT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860" y="1905000"/>
            <a:ext cx="4813103" cy="762000"/>
          </a:xfrm>
        </p:spPr>
        <p:txBody>
          <a:bodyPr rtlCol="0"/>
          <a:lstStyle/>
          <a:p>
            <a:pPr rtl="0"/>
            <a:r>
              <a:rPr lang="ar-IQ" dirty="0" smtClean="0"/>
              <a:t>الصورة </a:t>
            </a:r>
            <a:r>
              <a:rPr lang="ar-IQ" dirty="0" err="1" smtClean="0"/>
              <a:t>الثانية </a:t>
            </a:r>
            <a:r>
              <a:rPr lang="ar-IQ" dirty="0" smtClean="0"/>
              <a:t>:ان لا يجيز الورثة ذلك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ar-IQ" sz="3600" dirty="0" smtClean="0">
                <a:cs typeface="Akhbar MT" pitchFamily="2" charset="-78"/>
              </a:rPr>
              <a:t>وهنا تنفذ الوصيتان بالثلث بقسمته عن طريق المحاصة فيكون لصاحب الوصية بالثلث الربع ولصاحب الوصية بالراتب ثلاثة ارباع.</a:t>
            </a:r>
          </a:p>
          <a:p>
            <a:pPr rtl="0"/>
            <a:r>
              <a:rPr lang="ar-IQ" sz="3600" dirty="0" smtClean="0">
                <a:cs typeface="Akhbar MT" pitchFamily="2" charset="-78"/>
              </a:rPr>
              <a:t>وقيل تقسم بينهما مناصفة لنزول صاحب الوصية بالراتب الى الثلث وبذلك تتساوى الوصيتان</a:t>
            </a:r>
            <a:endParaRPr lang="en-US" sz="3600" dirty="0">
              <a:cs typeface="Akhbar MT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ar-IQ" dirty="0" smtClean="0"/>
              <a:t>الصورة الاولى ان يجيز الورثة ذلك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>
              <a:buNone/>
            </a:pP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يقسم المال اسداسا فيأخذ الموصى له بالثلث سدس المال بينما يأخذ الموصى له بالراتب خمسة اسداس المال توقف وينفق منها عليه كل شهر مائة الف</a:t>
            </a:r>
            <a:endParaRPr lang="en-US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2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ar-IQ" sz="6600" dirty="0" smtClean="0">
                <a:latin typeface="Arabic Typesetting" pitchFamily="66" charset="-78"/>
                <a:cs typeface="Arabic Typesetting" pitchFamily="66" charset="-78"/>
              </a:rPr>
              <a:t>الحالة </a:t>
            </a:r>
            <a:r>
              <a:rPr lang="ar-IQ" sz="6600" dirty="0" err="1" smtClean="0">
                <a:latin typeface="Arabic Typesetting" pitchFamily="66" charset="-78"/>
                <a:cs typeface="Arabic Typesetting" pitchFamily="66" charset="-78"/>
              </a:rPr>
              <a:t>الثانية </a:t>
            </a:r>
            <a:r>
              <a:rPr lang="ar-IQ" sz="6600" dirty="0" smtClean="0">
                <a:latin typeface="Arabic Typesetting" pitchFamily="66" charset="-78"/>
                <a:cs typeface="Arabic Typesetting" pitchFamily="66" charset="-78"/>
              </a:rPr>
              <a:t>: ان تكون جميع الوصايا </a:t>
            </a:r>
            <a:r>
              <a:rPr lang="ar-IQ" sz="6600" dirty="0" err="1" smtClean="0">
                <a:latin typeface="Arabic Typesetting" pitchFamily="66" charset="-78"/>
                <a:cs typeface="Arabic Typesetting" pitchFamily="66" charset="-78"/>
              </a:rPr>
              <a:t>للقربات</a:t>
            </a:r>
            <a:endParaRPr lang="en-US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ان تكون مختلطة بعضها فرائض وبعضها نوافل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IQ" sz="4800" dirty="0" smtClean="0">
                <a:latin typeface="Arabic Typesetting" pitchFamily="66" charset="-78"/>
                <a:cs typeface="Arabic Typesetting" pitchFamily="66" charset="-78"/>
              </a:rPr>
              <a:t>تقدم في هذه الحالة الفرائض على النوافل في التنفيذ سواء اجاز الورثة التنفيذ فيما زاد على الثلث ام لم يجيزوا </a:t>
            </a:r>
            <a:endParaRPr lang="ar-IQ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IQ" dirty="0" smtClean="0"/>
              <a:t>ان تكون كلها في مرتبة </a:t>
            </a:r>
            <a:r>
              <a:rPr lang="ar-IQ" dirty="0" err="1" smtClean="0"/>
              <a:t>واحدة </a:t>
            </a:r>
            <a:r>
              <a:rPr lang="ar-IQ" dirty="0" smtClean="0"/>
              <a:t>(كلها فرائض او كلها نوافل</a:t>
            </a:r>
            <a:r>
              <a:rPr lang="ar-IQ" dirty="0" err="1" smtClean="0"/>
              <a:t>)</a:t>
            </a:r>
            <a:endParaRPr lang="ar-IQ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ar-IQ" sz="3600" dirty="0" smtClean="0">
                <a:cs typeface="Akhbar MT" pitchFamily="2" charset="-78"/>
              </a:rPr>
              <a:t>يبدأ بالتنفيذ بما بدا </a:t>
            </a:r>
            <a:r>
              <a:rPr lang="ar-IQ" sz="3600" dirty="0" err="1" smtClean="0">
                <a:cs typeface="Akhbar MT" pitchFamily="2" charset="-78"/>
              </a:rPr>
              <a:t>به</a:t>
            </a:r>
            <a:r>
              <a:rPr lang="ar-IQ" sz="3600" dirty="0" smtClean="0">
                <a:cs typeface="Akhbar MT" pitchFamily="2" charset="-78"/>
              </a:rPr>
              <a:t> الموصي لأنه ما بدا </a:t>
            </a:r>
            <a:r>
              <a:rPr lang="ar-IQ" sz="3600" dirty="0" err="1" smtClean="0">
                <a:cs typeface="Akhbar MT" pitchFamily="2" charset="-78"/>
              </a:rPr>
              <a:t>به</a:t>
            </a:r>
            <a:r>
              <a:rPr lang="ar-IQ" sz="3600" dirty="0" smtClean="0">
                <a:cs typeface="Akhbar MT" pitchFamily="2" charset="-78"/>
              </a:rPr>
              <a:t> دليل على اهميته </a:t>
            </a:r>
            <a:r>
              <a:rPr lang="ar-IQ" sz="3600" dirty="0" err="1" smtClean="0">
                <a:cs typeface="Akhbar MT" pitchFamily="2" charset="-78"/>
              </a:rPr>
              <a:t>عنده .</a:t>
            </a:r>
            <a:endParaRPr lang="ar-IQ" sz="3600" dirty="0" smtClean="0">
              <a:cs typeface="Akhbar MT" pitchFamily="2" charset="-78"/>
            </a:endParaRPr>
          </a:p>
          <a:p>
            <a:r>
              <a:rPr lang="ar-IQ" sz="3600" dirty="0" smtClean="0">
                <a:cs typeface="Akhbar MT" pitchFamily="2" charset="-78"/>
              </a:rPr>
              <a:t>فان لم يرتب الموصي هذه الوصايا قدم الاقوى فالأقوى </a:t>
            </a:r>
          </a:p>
          <a:p>
            <a:r>
              <a:rPr lang="ar-IQ" sz="3600" dirty="0" smtClean="0">
                <a:cs typeface="Akhbar MT" pitchFamily="2" charset="-78"/>
              </a:rPr>
              <a:t>وقيل انها تكون متساوية في التنفيذ</a:t>
            </a:r>
            <a:endParaRPr lang="ar-IQ" sz="36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dirty="0" smtClean="0">
                <a:cs typeface="Diwani Letter" pitchFamily="2" charset="-78"/>
              </a:rPr>
              <a:t>الحالة </a:t>
            </a:r>
            <a:r>
              <a:rPr lang="ar-IQ" sz="4400" dirty="0" err="1" smtClean="0">
                <a:cs typeface="Diwani Letter" pitchFamily="2" charset="-78"/>
              </a:rPr>
              <a:t>الثالثة </a:t>
            </a:r>
            <a:r>
              <a:rPr lang="ar-IQ" sz="4400" dirty="0" smtClean="0">
                <a:cs typeface="Diwani Letter" pitchFamily="2" charset="-78"/>
              </a:rPr>
              <a:t>: ان تكون الوصايا خليطا من وصايا العباد </a:t>
            </a:r>
            <a:r>
              <a:rPr lang="ar-IQ" sz="4400" dirty="0" err="1" smtClean="0">
                <a:cs typeface="Diwani Letter" pitchFamily="2" charset="-78"/>
              </a:rPr>
              <a:t>والقربات</a:t>
            </a:r>
            <a:endParaRPr lang="ar-IQ" sz="4400" dirty="0">
              <a:cs typeface="Diwani Letter" pitchFamily="2" charset="-78"/>
            </a:endParaRPr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الصورة </a:t>
            </a:r>
            <a:r>
              <a:rPr lang="ar-IQ" sz="3200" dirty="0" err="1" smtClean="0">
                <a:latin typeface="Arabic Typesetting" pitchFamily="66" charset="-78"/>
                <a:cs typeface="Arabic Typesetting" pitchFamily="66" charset="-78"/>
              </a:rPr>
              <a:t>الثانية </a:t>
            </a:r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: اذا لم يبين الموصي سهام الوصايا المتزاحمة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IQ" sz="4400" dirty="0" smtClean="0">
                <a:latin typeface="Arabic Typesetting" pitchFamily="66" charset="-78"/>
                <a:cs typeface="Arabic Typesetting" pitchFamily="66" charset="-78"/>
              </a:rPr>
              <a:t>يقسم المال بالتساوي بين جميع الانواع دون تمييز </a:t>
            </a:r>
            <a:endParaRPr lang="ar-IQ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عنصر نائب للنص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IQ" sz="3200" dirty="0" smtClean="0">
                <a:cs typeface="Akhbar MT" pitchFamily="2" charset="-78"/>
              </a:rPr>
              <a:t>الصورة </a:t>
            </a:r>
            <a:r>
              <a:rPr lang="ar-IQ" sz="3200" dirty="0" err="1" smtClean="0">
                <a:cs typeface="Akhbar MT" pitchFamily="2" charset="-78"/>
              </a:rPr>
              <a:t>الاولى </a:t>
            </a:r>
            <a:r>
              <a:rPr lang="ar-IQ" sz="3200" dirty="0" smtClean="0">
                <a:cs typeface="Akhbar MT" pitchFamily="2" charset="-78"/>
              </a:rPr>
              <a:t>: اذا بين الموصي سهام الوصايا المتزاحمة</a:t>
            </a:r>
            <a:endParaRPr lang="ar-IQ" sz="3200" dirty="0">
              <a:cs typeface="Akhbar MT" pitchFamily="2" charset="-78"/>
            </a:endParaRPr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ar-IQ" sz="4000" dirty="0" smtClean="0">
                <a:cs typeface="Akhbar MT" pitchFamily="2" charset="-78"/>
              </a:rPr>
              <a:t>يقسم المال بالمحاصة فيعطى جزء لوصايا </a:t>
            </a:r>
            <a:r>
              <a:rPr lang="ar-IQ" sz="4000" dirty="0" err="1" smtClean="0">
                <a:cs typeface="Akhbar MT" pitchFamily="2" charset="-78"/>
              </a:rPr>
              <a:t>القربات</a:t>
            </a:r>
            <a:r>
              <a:rPr lang="ar-IQ" sz="4000" dirty="0" smtClean="0">
                <a:cs typeface="Akhbar MT" pitchFamily="2" charset="-78"/>
              </a:rPr>
              <a:t> وجزء لوصايا العباد وتقسم وصايا العباد </a:t>
            </a:r>
            <a:r>
              <a:rPr lang="ar-IQ" sz="4000" dirty="0" err="1" smtClean="0">
                <a:cs typeface="Akhbar MT" pitchFamily="2" charset="-78"/>
              </a:rPr>
              <a:t>بالمحاصة </a:t>
            </a:r>
            <a:r>
              <a:rPr lang="ar-IQ" sz="4000" dirty="0" smtClean="0">
                <a:cs typeface="Akhbar MT" pitchFamily="2" charset="-78"/>
              </a:rPr>
              <a:t>, ويتبع في وصايا العباد طريقة التقسيم المحددة لها</a:t>
            </a:r>
            <a:endParaRPr lang="ar-IQ" sz="40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1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ar-IQ" sz="5400" u="sng" dirty="0" smtClean="0">
                <a:cs typeface="Akhbar MT" pitchFamily="2" charset="-78"/>
              </a:rPr>
              <a:t>مفردات المحاضرة </a:t>
            </a:r>
            <a:endParaRPr lang="en-US" sz="5400" u="sng" dirty="0">
              <a:cs typeface="Akhbar MT" pitchFamily="2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buFontTx/>
              <a:buChar char="-"/>
            </a:pPr>
            <a:r>
              <a:rPr lang="ar-IQ" sz="4400" dirty="0" smtClean="0">
                <a:cs typeface="Akhbar MT" pitchFamily="2" charset="-78"/>
              </a:rPr>
              <a:t>تعريف التزاحم</a:t>
            </a:r>
          </a:p>
          <a:p>
            <a:pPr rtl="0">
              <a:buFontTx/>
              <a:buChar char="-"/>
            </a:pPr>
            <a:r>
              <a:rPr lang="ar-IQ" sz="4400" dirty="0" smtClean="0">
                <a:cs typeface="Akhbar MT" pitchFamily="2" charset="-78"/>
              </a:rPr>
              <a:t>- النصوص القانونية التي نظمت التزاحم  </a:t>
            </a:r>
          </a:p>
          <a:p>
            <a:pPr rtl="0">
              <a:buFontTx/>
              <a:buChar char="-"/>
            </a:pPr>
            <a:r>
              <a:rPr lang="ar-IQ" sz="4400" dirty="0" smtClean="0">
                <a:cs typeface="Akhbar MT" pitchFamily="2" charset="-78"/>
              </a:rPr>
              <a:t>- حالات التزام</a:t>
            </a:r>
          </a:p>
          <a:p>
            <a:pPr rtl="0">
              <a:buFontTx/>
              <a:buChar char="-"/>
            </a:pPr>
            <a:r>
              <a:rPr lang="ar-IQ" sz="4400" dirty="0" smtClean="0">
                <a:cs typeface="Akhbar MT" pitchFamily="2" charset="-78"/>
              </a:rPr>
              <a:t>- صور كل حالة </a:t>
            </a:r>
            <a:endParaRPr lang="en-US" sz="44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ar-IQ" sz="4400" dirty="0" smtClean="0">
                <a:cs typeface="Diwani Letter" pitchFamily="2" charset="-78"/>
              </a:rPr>
              <a:t>المادة الرابعة والسبعين نصت في فقرتها الثانية على انه</a:t>
            </a:r>
            <a:endParaRPr lang="en-US" sz="4400" dirty="0">
              <a:cs typeface="Diwani Letter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 تقدم الوصية الواجبة بموجب </a:t>
            </a:r>
            <a:r>
              <a:rPr lang="ar-IQ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الفقرة 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(1) من هذه المادة على غيرها من الوصايا الاخرى في الاستيفاء من ثلث التركة </a:t>
            </a:r>
            <a:endParaRPr lang="ar-IQ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485900" y="980728"/>
            <a:ext cx="9577064" cy="525658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يحدث التزاحم بين الوصايا الاختيارية عندما تتعدد و لا تفي تركة المتوفي </a:t>
            </a:r>
            <a:r>
              <a:rPr lang="ar-IQ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بتنفيذها 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سواء كان المال المخصص لتنفيذها الثلث او اكثر </a:t>
            </a:r>
            <a:r>
              <a:rPr lang="ar-IQ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منه 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وعندئذ تظهر المشكلة التي تحتاج الى حل لمعرفة كيفية تنفيذ وتسليم الموصى </a:t>
            </a:r>
            <a:r>
              <a:rPr lang="ar-IQ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به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في تلك الوصايا المتزاحمة على مستحقيها </a:t>
            </a:r>
            <a:endParaRPr lang="ar-IQ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ar-IQ" sz="6000" dirty="0" smtClean="0">
                <a:latin typeface="Arabic Typesetting" pitchFamily="66" charset="-78"/>
                <a:cs typeface="Arabic Typesetting" pitchFamily="66" charset="-78"/>
              </a:rPr>
              <a:t>ويأخذ التزاحم حالات ثلاث</a:t>
            </a:r>
            <a:endParaRPr lang="en-US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0476" y="2276872"/>
            <a:ext cx="4419599" cy="4114800"/>
          </a:xfrm>
        </p:spPr>
        <p:txBody>
          <a:bodyPr rtlCol="0">
            <a:noAutofit/>
          </a:bodyPr>
          <a:lstStyle/>
          <a:p>
            <a:pPr rtl="0">
              <a:buNone/>
            </a:pP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الحالة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الاولى 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: ان تكون جميع الوصايا المتزاحمة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للعباد .</a:t>
            </a:r>
            <a:endParaRPr lang="ar-IQ" sz="4000" dirty="0" smtClean="0">
              <a:latin typeface="Arabic Typesetting" pitchFamily="66" charset="-78"/>
              <a:cs typeface="Arabic Typesetting" pitchFamily="66" charset="-78"/>
            </a:endParaRPr>
          </a:p>
          <a:p>
            <a:pPr rtl="0">
              <a:buNone/>
            </a:pP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الحالة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الثانية 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: ان تكون جميع الوصايا المتزاحمة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للقربات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ar-IQ" sz="4000" dirty="0" smtClean="0">
              <a:latin typeface="Arabic Typesetting" pitchFamily="66" charset="-78"/>
              <a:cs typeface="Arabic Typesetting" pitchFamily="66" charset="-78"/>
            </a:endParaRPr>
          </a:p>
          <a:p>
            <a:pPr rtl="0">
              <a:buNone/>
            </a:pP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الحالة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الثالثة 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: ان تكون جميع الوصايا المتزاحمة مزيحا من وصايا العباد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والقربات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9" name="Content Placeholder 8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6278281"/>
              </p:ext>
            </p:extLst>
          </p:nvPr>
        </p:nvGraphicFramePr>
        <p:xfrm>
          <a:off x="1701924" y="1916832"/>
          <a:ext cx="4680519" cy="432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1983">
                <a:tc>
                  <a:txBody>
                    <a:bodyPr/>
                    <a:lstStyle/>
                    <a:p>
                      <a:pPr algn="ctr" rtl="0"/>
                      <a:r>
                        <a:rPr lang="ar-IQ" sz="2400" dirty="0" smtClean="0">
                          <a:cs typeface="Akhbar MT" pitchFamily="2" charset="-78"/>
                        </a:rPr>
                        <a:t>الوصايا خليط بين السهام</a:t>
                      </a:r>
                      <a:r>
                        <a:rPr lang="ar-IQ" sz="2400" baseline="0" dirty="0" smtClean="0">
                          <a:cs typeface="Akhbar MT" pitchFamily="2" charset="-78"/>
                        </a:rPr>
                        <a:t> والرواتب</a:t>
                      </a:r>
                      <a:endParaRPr lang="en-US" sz="2400" dirty="0"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IQ" sz="2400" dirty="0" smtClean="0">
                          <a:cs typeface="Akhbar MT" pitchFamily="2" charset="-78"/>
                        </a:rPr>
                        <a:t>جميع الوصايا بالسهام</a:t>
                      </a:r>
                      <a:endParaRPr lang="en-US" sz="2400" dirty="0"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IQ" sz="2400" dirty="0" smtClean="0">
                          <a:cs typeface="Akhbar MT" pitchFamily="2" charset="-78"/>
                        </a:rPr>
                        <a:t>جميع الوصايا بالرواتب</a:t>
                      </a:r>
                      <a:endParaRPr lang="en-US" sz="2400" dirty="0">
                        <a:cs typeface="Akhbar M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8497">
                <a:tc gridSpan="3">
                  <a:txBody>
                    <a:bodyPr/>
                    <a:lstStyle/>
                    <a:p>
                      <a:pPr algn="ctr" rtl="0"/>
                      <a:r>
                        <a:rPr lang="ar-IQ" sz="4000" dirty="0" smtClean="0">
                          <a:cs typeface="Akhbar MT" pitchFamily="2" charset="-78"/>
                        </a:rPr>
                        <a:t>صور</a:t>
                      </a:r>
                      <a:r>
                        <a:rPr lang="ar-IQ" sz="4000" baseline="0" dirty="0" smtClean="0">
                          <a:cs typeface="Akhbar MT" pitchFamily="2" charset="-78"/>
                        </a:rPr>
                        <a:t> الوصايا المتزاحمة وكانت كلها للعباد </a:t>
                      </a:r>
                      <a:endParaRPr lang="en-US" sz="4000" dirty="0">
                        <a:cs typeface="Akhbar M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69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0" cy="4776788"/>
          </a:xfrm>
        </p:spPr>
        <p:txBody>
          <a:bodyPr rtlCol="0">
            <a:normAutofit/>
          </a:bodyPr>
          <a:lstStyle/>
          <a:p>
            <a:pPr algn="ctr" rtl="0"/>
            <a:r>
              <a:rPr lang="ar-IQ" sz="8000" dirty="0" smtClean="0">
                <a:cs typeface="Diwani Letter" pitchFamily="2" charset="-78"/>
              </a:rPr>
              <a:t>كيفية حل التزاحم بين وصايا العباد </a:t>
            </a:r>
            <a:r>
              <a:rPr lang="en-US" sz="8000" dirty="0" smtClean="0">
                <a:cs typeface="Diwani Letter" pitchFamily="2" charset="-78"/>
              </a:rPr>
              <a:t/>
            </a:r>
            <a:br>
              <a:rPr lang="en-US" sz="8000" dirty="0" smtClean="0">
                <a:cs typeface="Diwani Letter" pitchFamily="2" charset="-78"/>
              </a:rPr>
            </a:br>
            <a:r>
              <a:rPr lang="ar-IQ" sz="8000" dirty="0" smtClean="0">
                <a:cs typeface="Diwani Letter" pitchFamily="2" charset="-78"/>
              </a:rPr>
              <a:t>التي تكون كلها بالسهام</a:t>
            </a:r>
            <a:endParaRPr lang="en-US" sz="8000" dirty="0">
              <a:cs typeface="Diwani Lett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620688"/>
            <a:ext cx="10044607" cy="1584176"/>
          </a:xfrm>
        </p:spPr>
        <p:txBody>
          <a:bodyPr rtlCol="0">
            <a:noAutofit/>
          </a:bodyPr>
          <a:lstStyle/>
          <a:p>
            <a:pPr lvl="0" algn="ctr" rtl="0">
              <a:lnSpc>
                <a:spcPct val="100000"/>
              </a:lnSpc>
            </a:pPr>
            <a:r>
              <a:rPr lang="ar-IQ" sz="4800" dirty="0" smtClean="0">
                <a:cs typeface="Diwani Letter" pitchFamily="2" charset="-78"/>
              </a:rPr>
              <a:t>عند </a:t>
            </a:r>
            <a:r>
              <a:rPr lang="ar-IQ" sz="4800" dirty="0" smtClean="0">
                <a:cs typeface="Diwani Letter" pitchFamily="2" charset="-78"/>
              </a:rPr>
              <a:t>عدم اجازة الورثة هذه الوصايا في الزائد على </a:t>
            </a:r>
            <a:r>
              <a:rPr lang="ar-IQ" sz="4800" dirty="0" smtClean="0">
                <a:cs typeface="Diwani Letter" pitchFamily="2" charset="-78"/>
              </a:rPr>
              <a:t> الثلث</a:t>
            </a:r>
            <a:r>
              <a:rPr lang="en-US" sz="4800" dirty="0" smtClean="0">
                <a:cs typeface="Diwani Letter" pitchFamily="2" charset="-78"/>
              </a:rPr>
              <a:t/>
            </a:r>
            <a:br>
              <a:rPr lang="en-US" sz="4800" dirty="0" smtClean="0">
                <a:cs typeface="Diwani Letter" pitchFamily="2" charset="-78"/>
              </a:rPr>
            </a:br>
            <a:endParaRPr lang="en-US" sz="4800" dirty="0">
              <a:cs typeface="Diwani Letter" pitchFamily="2" charset="-78"/>
            </a:endParaRPr>
          </a:p>
        </p:txBody>
      </p:sp>
      <p:graphicFrame>
        <p:nvGraphicFramePr>
          <p:cNvPr id="3" name="Content Placeholder 2" descr="Alternating Flow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1074183"/>
              </p:ext>
            </p:extLst>
          </p:nvPr>
        </p:nvGraphicFramePr>
        <p:xfrm>
          <a:off x="1522413" y="1905000"/>
          <a:ext cx="982858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622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942284" y="692696"/>
            <a:ext cx="6400799" cy="5334000"/>
          </a:xfrm>
        </p:spPr>
      </p:sp>
      <p:sp>
        <p:nvSpPr>
          <p:cNvPr id="5" name="Title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0" algn="ctr" rtl="0">
              <a:lnSpc>
                <a:spcPct val="100000"/>
              </a:lnSpc>
            </a:pPr>
            <a:r>
              <a:rPr lang="ar-IQ" sz="4800" dirty="0" smtClean="0">
                <a:cs typeface="Diwani Letter" pitchFamily="2" charset="-78"/>
              </a:rPr>
              <a:t>عند اجازة </a:t>
            </a:r>
            <a:r>
              <a:rPr lang="ar-IQ" sz="4800" dirty="0" smtClean="0">
                <a:cs typeface="Diwani Letter" pitchFamily="2" charset="-78"/>
              </a:rPr>
              <a:t>الورثة هذه الوصايا </a:t>
            </a:r>
            <a:r>
              <a:rPr lang="ar-IQ" sz="4800" dirty="0" smtClean="0">
                <a:cs typeface="Diwani Letter" pitchFamily="2" charset="-78"/>
              </a:rPr>
              <a:t>جميعها</a:t>
            </a:r>
            <a:r>
              <a:rPr lang="en-US" sz="4800" dirty="0" smtClean="0">
                <a:cs typeface="Diwani Letter" pitchFamily="2" charset="-78"/>
              </a:rPr>
              <a:t/>
            </a:r>
            <a:br>
              <a:rPr lang="en-US" sz="4800" dirty="0" smtClean="0">
                <a:cs typeface="Diwani Letter" pitchFamily="2" charset="-78"/>
              </a:rPr>
            </a:br>
            <a:endParaRPr lang="en-US" sz="4800" dirty="0">
              <a:cs typeface="Diwani Letter" pitchFamily="2" charset="-78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6300" y="1196752"/>
            <a:ext cx="5976664" cy="4608512"/>
          </a:xfrm>
        </p:spPr>
        <p:txBody>
          <a:bodyPr rtlCol="0">
            <a:normAutofit/>
          </a:bodyPr>
          <a:lstStyle/>
          <a:p>
            <a:pPr rtl="0"/>
            <a:r>
              <a:rPr lang="ar-IQ" sz="4800" dirty="0" smtClean="0">
                <a:latin typeface="Arabic Typesetting" pitchFamily="66" charset="-78"/>
                <a:cs typeface="Arabic Typesetting" pitchFamily="66" charset="-78"/>
              </a:rPr>
              <a:t>اذا وافق الورثة وكانت التركة تكفي لسداد جميع الوصايا </a:t>
            </a:r>
            <a:r>
              <a:rPr lang="en-US" sz="4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4800" dirty="0" smtClean="0">
                <a:latin typeface="Arabic Typesetting" pitchFamily="66" charset="-78"/>
                <a:cs typeface="Arabic Typesetting" pitchFamily="66" charset="-78"/>
              </a:rPr>
              <a:t>فتوزع للموصى لهم كل بحسب استحقاقه وما زاد يوزع على الورثة بحسب حصصهم </a:t>
            </a:r>
            <a:r>
              <a:rPr lang="ar-IQ" sz="4800" dirty="0" err="1" smtClean="0">
                <a:latin typeface="Arabic Typesetting" pitchFamily="66" charset="-78"/>
                <a:cs typeface="Arabic Typesetting" pitchFamily="66" charset="-78"/>
              </a:rPr>
              <a:t>الارثية</a:t>
            </a:r>
            <a:endParaRPr lang="ar-IQ" sz="4800" dirty="0" smtClean="0">
              <a:latin typeface="Arabic Typesetting" pitchFamily="66" charset="-78"/>
              <a:cs typeface="Arabic Typesetting" pitchFamily="66" charset="-78"/>
            </a:endParaRPr>
          </a:p>
          <a:p>
            <a:pPr rtl="0"/>
            <a:r>
              <a:rPr lang="ar-IQ" sz="4800" dirty="0" smtClean="0">
                <a:latin typeface="Arabic Typesetting" pitchFamily="66" charset="-78"/>
                <a:cs typeface="Arabic Typesetting" pitchFamily="66" charset="-78"/>
              </a:rPr>
              <a:t>اما اذا لم تكن التركة تكفي لسداد جميع الوصايا فتقسم بين الموصى لهم بالمحاصة</a:t>
            </a:r>
            <a:r>
              <a:rPr lang="ar-IQ" sz="4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4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5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0" cy="4776788"/>
          </a:xfrm>
        </p:spPr>
        <p:txBody>
          <a:bodyPr rtlCol="0">
            <a:normAutofit/>
          </a:bodyPr>
          <a:lstStyle/>
          <a:p>
            <a:pPr algn="ctr" rtl="0"/>
            <a:r>
              <a:rPr lang="ar-IQ" sz="8000" dirty="0" smtClean="0">
                <a:cs typeface="Diwani Letter" pitchFamily="2" charset="-78"/>
              </a:rPr>
              <a:t>كيفية حل التزاحم بين وصايا العباد </a:t>
            </a:r>
            <a:r>
              <a:rPr lang="en-US" sz="8000" dirty="0" smtClean="0">
                <a:cs typeface="Diwani Letter" pitchFamily="2" charset="-78"/>
              </a:rPr>
              <a:t/>
            </a:r>
            <a:br>
              <a:rPr lang="en-US" sz="8000" dirty="0" smtClean="0">
                <a:cs typeface="Diwani Letter" pitchFamily="2" charset="-78"/>
              </a:rPr>
            </a:br>
            <a:r>
              <a:rPr lang="ar-IQ" sz="8000" dirty="0" smtClean="0">
                <a:cs typeface="Diwani Letter" pitchFamily="2" charset="-78"/>
              </a:rPr>
              <a:t>التي تكون كلها بالرواتب</a:t>
            </a:r>
            <a:endParaRPr lang="en-US" sz="8000" dirty="0">
              <a:cs typeface="Diwani Lett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2786175_TF02895261" id="{09871225-3C89-4965-9994-3C1727E7602C}" vid="{4AD81417-1316-475F-B518-906C0D665D5C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0</TotalTime>
  <Words>547</Words>
  <Application>Microsoft Office PowerPoint</Application>
  <PresentationFormat>مخصص</PresentationFormat>
  <Paragraphs>68</Paragraphs>
  <Slides>14</Slides>
  <Notes>14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tf02895261</vt:lpstr>
      <vt:lpstr>تزاحم الوصايا</vt:lpstr>
      <vt:lpstr>مفردات المحاضرة </vt:lpstr>
      <vt:lpstr>المادة الرابعة والسبعين نصت في فقرتها الثانية على انه</vt:lpstr>
      <vt:lpstr>الشريحة 4</vt:lpstr>
      <vt:lpstr>ويأخذ التزاحم حالات ثلاث</vt:lpstr>
      <vt:lpstr>كيفية حل التزاحم بين وصايا العباد  التي تكون كلها بالسهام</vt:lpstr>
      <vt:lpstr>عند عدم اجازة الورثة هذه الوصايا في الزائد على  الثلث </vt:lpstr>
      <vt:lpstr>عند اجازة الورثة هذه الوصايا جميعها </vt:lpstr>
      <vt:lpstr>كيفية حل التزاحم بين وصايا العباد  التي تكون كلها بالرواتب</vt:lpstr>
      <vt:lpstr>كان يوصي شخص لاخر بمائة الف دينار شهريا مادام على قيد الحياة ويوصي لاخر بمائتين </vt:lpstr>
      <vt:lpstr>كيفية حل التزاحم بين وصايا العباد  التي تكون خليط بالرواتب والسهام</vt:lpstr>
      <vt:lpstr>كان يوصي شخص لأخر بثلث ماله ويوصي لشخص ثان بمائة الف دينار شهريا طالما كان حيا </vt:lpstr>
      <vt:lpstr>الحالة الثانية : ان تكون جميع الوصايا للقربات</vt:lpstr>
      <vt:lpstr>الحالة الثالثة : ان تكون الوصايا خليطا من وصايا العباد والقربات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2018-02-23T16:57:23Z</dcterms:created>
  <dcterms:modified xsi:type="dcterms:W3CDTF">2018-02-23T18:57:03Z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