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88" r:id="rId5"/>
    <p:sldId id="264" r:id="rId6"/>
    <p:sldId id="276" r:id="rId7"/>
    <p:sldId id="266" r:id="rId8"/>
    <p:sldId id="280" r:id="rId9"/>
    <p:sldId id="268" r:id="rId10"/>
    <p:sldId id="281" r:id="rId11"/>
    <p:sldId id="283" r:id="rId12"/>
    <p:sldId id="282" r:id="rId13"/>
    <p:sldId id="284" r:id="rId14"/>
    <p:sldId id="274" r:id="rId15"/>
    <p:sldId id="285" r:id="rId16"/>
    <p:sldId id="286" r:id="rId17"/>
    <p:sldId id="287" r:id="rId18"/>
    <p:sldId id="289" r:id="rId19"/>
    <p:sldId id="290" r:id="rId20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25" autoAdjust="0"/>
  </p:normalViewPr>
  <p:slideViewPr>
    <p:cSldViewPr showGuides="1">
      <p:cViewPr varScale="1">
        <p:scale>
          <a:sx n="79" d="100"/>
          <a:sy n="79" d="100"/>
        </p:scale>
        <p:origin x="-360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pPr rtl="0"/>
              <a:t>20/02/2018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pPr rtl="0"/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29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98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3136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1331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663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375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ar-SA" noProof="0" smtClean="0"/>
              <a:t>انقر فوق الرمز لإضافة صورة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ar-SA" noProof="0" smtClean="0"/>
              <a:t>انقر لتحرير نمط العنوان الرئيسي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ar-SA" noProof="0" smtClean="0"/>
              <a:t>انقر لتحرير أنماط النص الرئيسي</a:t>
            </a:r>
          </a:p>
          <a:p>
            <a:pPr lvl="1" rtl="0"/>
            <a:r>
              <a:rPr lang="ar-SA" noProof="0" smtClean="0"/>
              <a:t>المستوى الثاني</a:t>
            </a:r>
          </a:p>
          <a:p>
            <a:pPr lvl="2" rtl="0"/>
            <a:r>
              <a:rPr lang="ar-SA" noProof="0" smtClean="0"/>
              <a:t>المستوى الثالث</a:t>
            </a:r>
          </a:p>
          <a:p>
            <a:pPr lvl="3" rtl="0"/>
            <a:r>
              <a:rPr lang="ar-SA" noProof="0" smtClean="0"/>
              <a:t>المستوى الرابع</a:t>
            </a:r>
          </a:p>
          <a:p>
            <a:pPr lvl="4" rtl="0"/>
            <a:r>
              <a:rPr lang="ar-SA" noProof="0" smtClean="0"/>
              <a:t>المستوى الخامس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25860" y="908720"/>
            <a:ext cx="10157354" cy="1757040"/>
          </a:xfrm>
        </p:spPr>
        <p:txBody>
          <a:bodyPr>
            <a:normAutofit/>
          </a:bodyPr>
          <a:lstStyle/>
          <a:p>
            <a:pPr algn="ctr"/>
            <a:r>
              <a:rPr lang="ar-IQ" sz="7200" dirty="0" smtClean="0">
                <a:latin typeface="Andalus" pitchFamily="18" charset="-78"/>
                <a:cs typeface="Andalus" pitchFamily="18" charset="-78"/>
              </a:rPr>
              <a:t>بسم الله الرحمن الرحيم </a:t>
            </a:r>
            <a:endParaRPr lang="ar-IQ" sz="7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07FA-60A0-4513-81AF-BDF95D9090DF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9796" y="3068960"/>
            <a:ext cx="7368614" cy="3240360"/>
          </a:xfrm>
        </p:spPr>
        <p:txBody>
          <a:bodyPr>
            <a:normAutofit/>
          </a:bodyPr>
          <a:lstStyle/>
          <a:p>
            <a:pPr algn="r"/>
            <a:r>
              <a:rPr lang="ar-IQ" dirty="0" smtClean="0">
                <a:cs typeface="Akhbar MT" pitchFamily="2" charset="-78"/>
              </a:rPr>
              <a:t>تصح الوصية بالمنقول فقط مع اختلاف </a:t>
            </a:r>
            <a:r>
              <a:rPr lang="ar-IQ" dirty="0" err="1" smtClean="0">
                <a:cs typeface="Akhbar MT" pitchFamily="2" charset="-78"/>
              </a:rPr>
              <a:t>الدين </a:t>
            </a:r>
            <a:r>
              <a:rPr lang="ar-IQ" dirty="0" smtClean="0">
                <a:cs typeface="Akhbar MT" pitchFamily="2" charset="-78"/>
              </a:rPr>
              <a:t>, وتصح </a:t>
            </a:r>
            <a:r>
              <a:rPr lang="ar-IQ" dirty="0" err="1" smtClean="0">
                <a:cs typeface="Akhbar MT" pitchFamily="2" charset="-78"/>
              </a:rPr>
              <a:t>به</a:t>
            </a:r>
            <a:r>
              <a:rPr lang="ar-IQ" dirty="0" smtClean="0">
                <a:cs typeface="Akhbar MT" pitchFamily="2" charset="-78"/>
              </a:rPr>
              <a:t> مع اختلاف الجنسية بشرط المقابلة بالمثل </a:t>
            </a:r>
            <a:endParaRPr lang="ar-IQ" dirty="0">
              <a:cs typeface="Akhbar MT" pitchFamily="2" charset="-78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69876" y="1052736"/>
            <a:ext cx="7008574" cy="1656184"/>
          </a:xfrm>
        </p:spPr>
        <p:txBody>
          <a:bodyPr>
            <a:normAutofit/>
          </a:bodyPr>
          <a:lstStyle/>
          <a:p>
            <a:r>
              <a:rPr lang="ar-IQ" sz="4000" b="1" dirty="0" smtClean="0">
                <a:cs typeface="Akhbar MT" pitchFamily="2" charset="-78"/>
              </a:rPr>
              <a:t>المادة 71 من قانون الاحوال الشخصية </a:t>
            </a:r>
            <a:endParaRPr lang="ar-IQ" sz="4000" b="1" dirty="0">
              <a:cs typeface="Akhbar M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036" y="908720"/>
            <a:ext cx="7313295" cy="762000"/>
          </a:xfrm>
        </p:spPr>
        <p:txBody>
          <a:bodyPr rtlCol="0"/>
          <a:lstStyle/>
          <a:p>
            <a:r>
              <a:rPr lang="ar-IQ" dirty="0" smtClean="0"/>
              <a:t>الوصية بين المسلم وغير المسلم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8028" y="2564904"/>
            <a:ext cx="7313295" cy="3240360"/>
          </a:xfrm>
        </p:spPr>
        <p:txBody>
          <a:bodyPr rtlCol="0">
            <a:noAutofit/>
          </a:bodyPr>
          <a:lstStyle/>
          <a:p>
            <a:pPr rtl="0"/>
            <a:r>
              <a:rPr lang="ar-IQ" sz="3200" dirty="0" smtClean="0"/>
              <a:t>- تصح هذه الوصية شرط ان يكون المال الموصى </a:t>
            </a:r>
            <a:r>
              <a:rPr lang="ar-IQ" sz="3200" dirty="0" err="1" smtClean="0"/>
              <a:t>به</a:t>
            </a:r>
            <a:r>
              <a:rPr lang="ar-IQ" sz="3200" dirty="0" smtClean="0"/>
              <a:t> منقولا </a:t>
            </a:r>
          </a:p>
          <a:p>
            <a:pPr rtl="0"/>
            <a:r>
              <a:rPr lang="ar-IQ" sz="3200" dirty="0" smtClean="0"/>
              <a:t>- لا تصح الوصية بالعقار </a:t>
            </a:r>
            <a:r>
              <a:rPr lang="ar-IQ" sz="3200" dirty="0" err="1" smtClean="0"/>
              <a:t>بطبيعته .</a:t>
            </a:r>
            <a:endParaRPr lang="ar-IQ" sz="3200" dirty="0" smtClean="0"/>
          </a:p>
          <a:p>
            <a:pPr rtl="0"/>
            <a:r>
              <a:rPr lang="ar-IQ" sz="3200" dirty="0" smtClean="0"/>
              <a:t>- لا تصح بالعقار </a:t>
            </a:r>
            <a:r>
              <a:rPr lang="ar-IQ" sz="3200" dirty="0" err="1" smtClean="0"/>
              <a:t>بالتخصيص .</a:t>
            </a:r>
            <a:endParaRPr lang="ar-IQ" sz="3200" dirty="0" smtClean="0"/>
          </a:p>
          <a:p>
            <a:pPr rtl="0"/>
            <a:r>
              <a:rPr lang="ar-IQ" sz="3200" dirty="0" smtClean="0"/>
              <a:t>- لا تصح بالمنقولات التي تمثل جزءا من اقليم الدولة </a:t>
            </a:r>
          </a:p>
        </p:txBody>
      </p:sp>
    </p:spTree>
    <p:extLst>
      <p:ext uri="{BB962C8B-B14F-4D97-AF65-F5344CB8AC3E}">
        <p14:creationId xmlns:p14="http://schemas.microsoft.com/office/powerpoint/2010/main" xmlns="" val="37613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22004" y="548680"/>
            <a:ext cx="7313295" cy="1368152"/>
          </a:xfrm>
        </p:spPr>
        <p:txBody>
          <a:bodyPr>
            <a:normAutofit/>
          </a:bodyPr>
          <a:lstStyle/>
          <a:p>
            <a:r>
              <a:rPr lang="ar-IQ" sz="3200" dirty="0" smtClean="0"/>
              <a:t>الوصية مع اختلاف الجنسية </a:t>
            </a:r>
            <a:endParaRPr lang="ar-IQ" sz="32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638028" y="2636912"/>
            <a:ext cx="7313295" cy="34563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IQ" sz="2400" dirty="0" smtClean="0"/>
              <a:t>تصح الوصية بين العراقي وغير العراقي </a:t>
            </a:r>
            <a:r>
              <a:rPr lang="ar-IQ" sz="2400" dirty="0" err="1" smtClean="0"/>
              <a:t>بشرطين:</a:t>
            </a:r>
            <a:r>
              <a:rPr lang="ar-IQ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ar-IQ" sz="3200" dirty="0" smtClean="0"/>
              <a:t>الشرط </a:t>
            </a:r>
            <a:r>
              <a:rPr lang="ar-IQ" sz="3200" dirty="0" err="1" smtClean="0"/>
              <a:t>الاول </a:t>
            </a:r>
            <a:r>
              <a:rPr lang="ar-IQ" sz="3200" dirty="0" smtClean="0"/>
              <a:t>: ان يكون المال الموصى </a:t>
            </a:r>
            <a:r>
              <a:rPr lang="ar-IQ" sz="3200" dirty="0" err="1" smtClean="0"/>
              <a:t>به</a:t>
            </a:r>
            <a:r>
              <a:rPr lang="ar-IQ" sz="3200" dirty="0" smtClean="0"/>
              <a:t> منقولا </a:t>
            </a:r>
          </a:p>
          <a:p>
            <a:pPr>
              <a:lnSpc>
                <a:spcPct val="150000"/>
              </a:lnSpc>
            </a:pPr>
            <a:r>
              <a:rPr lang="ar-IQ" sz="3200" dirty="0" smtClean="0"/>
              <a:t>الشرط </a:t>
            </a:r>
            <a:r>
              <a:rPr lang="ar-IQ" sz="3200" dirty="0" err="1" smtClean="0"/>
              <a:t>الثاني </a:t>
            </a:r>
            <a:r>
              <a:rPr lang="ar-IQ" sz="3200" dirty="0" smtClean="0"/>
              <a:t>: ان تكون دولة الموصى له تجيز الوصية للعراقي </a:t>
            </a:r>
            <a:endParaRPr lang="ar-IQ" sz="320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EFE-052F-4B34-8EAC-A263CB86F3A5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الوصية للوارث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3600" dirty="0" smtClean="0"/>
              <a:t>الوصية للوارث جائزة </a:t>
            </a:r>
            <a:r>
              <a:rPr lang="ar-IQ" sz="3600" dirty="0" err="1" smtClean="0"/>
              <a:t>مطلقا .</a:t>
            </a:r>
            <a:endParaRPr lang="ar-IQ" sz="3600" dirty="0" smtClean="0"/>
          </a:p>
          <a:p>
            <a:r>
              <a:rPr lang="ar-IQ" sz="3600" dirty="0" smtClean="0"/>
              <a:t>الوصية للوارث غير جائزة </a:t>
            </a:r>
            <a:r>
              <a:rPr lang="ar-IQ" sz="3600" dirty="0" err="1" smtClean="0"/>
              <a:t>مطلقا .</a:t>
            </a:r>
            <a:endParaRPr lang="ar-IQ" sz="3600" dirty="0" smtClean="0"/>
          </a:p>
          <a:p>
            <a:r>
              <a:rPr lang="ar-IQ" sz="3600" dirty="0" smtClean="0"/>
              <a:t>الوصية للوارث صحيحة موقوفة على اجازة بقية الورثة </a:t>
            </a:r>
            <a:endParaRPr lang="ar-IQ" sz="360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BB81-C700-4083-8127-E310BD1DC13C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5820" y="2708920"/>
            <a:ext cx="7440622" cy="3240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IQ" sz="6600" dirty="0" smtClean="0">
                <a:latin typeface="Arabic Typesetting" pitchFamily="66" charset="-78"/>
                <a:cs typeface="Arabic Typesetting" pitchFamily="66" charset="-78"/>
              </a:rPr>
              <a:t>تجوز الوصية للوارث وغير الوارث في ثلث </a:t>
            </a:r>
            <a:r>
              <a:rPr lang="ar-IQ" sz="6600" dirty="0" err="1" smtClean="0">
                <a:latin typeface="Arabic Typesetting" pitchFamily="66" charset="-78"/>
                <a:cs typeface="Arabic Typesetting" pitchFamily="66" charset="-78"/>
              </a:rPr>
              <a:t>التركة </a:t>
            </a:r>
            <a:r>
              <a:rPr lang="ar-IQ" sz="6600" dirty="0" smtClean="0">
                <a:latin typeface="Arabic Typesetting" pitchFamily="66" charset="-78"/>
                <a:cs typeface="Arabic Typesetting" pitchFamily="66" charset="-78"/>
              </a:rPr>
              <a:t>, و لا تنفذ فيما جاوز الثلث إلا بإجازة الورثة </a:t>
            </a:r>
            <a:endParaRPr lang="ar-IQ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557908" y="836712"/>
            <a:ext cx="7008574" cy="1656184"/>
          </a:xfrm>
        </p:spPr>
        <p:txBody>
          <a:bodyPr>
            <a:normAutofit/>
          </a:bodyPr>
          <a:lstStyle/>
          <a:p>
            <a:r>
              <a:rPr lang="ar-IQ" sz="3200" dirty="0" smtClean="0">
                <a:cs typeface="Akhbar MT" pitchFamily="2" charset="-78"/>
              </a:rPr>
              <a:t>نصت المادة 73 من قانون الاحوال الشخصية على وجوب مراعاة </a:t>
            </a:r>
            <a:r>
              <a:rPr lang="ar-IQ" sz="3200" dirty="0" err="1" smtClean="0">
                <a:cs typeface="Akhbar MT" pitchFamily="2" charset="-78"/>
              </a:rPr>
              <a:t>المادة </a:t>
            </a:r>
            <a:r>
              <a:rPr lang="ar-IQ" sz="3200" dirty="0" smtClean="0">
                <a:cs typeface="Akhbar MT" pitchFamily="2" charset="-78"/>
              </a:rPr>
              <a:t>(1108) من القانون المدني العراقي التي نصت في فقرتها الثانية </a:t>
            </a:r>
            <a:r>
              <a:rPr lang="ar-IQ" sz="3200" dirty="0" err="1" smtClean="0">
                <a:cs typeface="Akhbar MT" pitchFamily="2" charset="-78"/>
              </a:rPr>
              <a:t>على :</a:t>
            </a:r>
            <a:endParaRPr lang="ar-IQ" sz="3200" dirty="0">
              <a:cs typeface="Akhbar MT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53852" y="2708920"/>
            <a:ext cx="7008574" cy="3240360"/>
          </a:xfrm>
        </p:spPr>
        <p:txBody>
          <a:bodyPr>
            <a:normAutofit/>
          </a:bodyPr>
          <a:lstStyle/>
          <a:p>
            <a:pPr algn="r"/>
            <a:r>
              <a:rPr lang="ar-IQ" dirty="0" smtClean="0">
                <a:latin typeface="Arabic Typesetting" pitchFamily="66" charset="-78"/>
                <a:cs typeface="Arabic Typesetting" pitchFamily="66" charset="-78"/>
              </a:rPr>
              <a:t>الجواب </a:t>
            </a:r>
            <a:br>
              <a:rPr lang="ar-IQ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ar-IQ" dirty="0" smtClean="0">
                <a:latin typeface="Arabic Typesetting" pitchFamily="66" charset="-78"/>
                <a:cs typeface="Arabic Typesetting" pitchFamily="66" charset="-78"/>
              </a:rPr>
              <a:t>الوصية باطلة لان الوصية مع اختلاف الجنسية تصح بالمنقول وهي هنا بعقار بالتخصيص</a:t>
            </a:r>
            <a:endParaRPr lang="ar-IQ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97868" y="980728"/>
            <a:ext cx="7008574" cy="1296987"/>
          </a:xfrm>
        </p:spPr>
        <p:txBody>
          <a:bodyPr/>
          <a:lstStyle/>
          <a:p>
            <a:r>
              <a:rPr lang="ar-IQ" dirty="0" err="1" smtClean="0"/>
              <a:t>سؤال </a:t>
            </a:r>
            <a:r>
              <a:rPr lang="ar-IQ" dirty="0" smtClean="0"/>
              <a:t>: اذا اوصت </a:t>
            </a:r>
            <a:r>
              <a:rPr lang="ar-IQ" dirty="0" err="1" smtClean="0"/>
              <a:t>امراة</a:t>
            </a:r>
            <a:r>
              <a:rPr lang="ar-IQ" dirty="0" smtClean="0"/>
              <a:t> مسيحية لزوجها المسلم بجرار تستخدمه لحرث ارضها</a:t>
            </a:r>
            <a:endParaRPr lang="ar-IQ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53852" y="3068960"/>
            <a:ext cx="7008574" cy="2592288"/>
          </a:xfrm>
        </p:spPr>
        <p:txBody>
          <a:bodyPr>
            <a:normAutofit/>
          </a:bodyPr>
          <a:lstStyle/>
          <a:p>
            <a:pPr algn="r"/>
            <a:r>
              <a:rPr lang="ar-IQ" dirty="0" smtClean="0">
                <a:cs typeface="Akhbar MT" pitchFamily="2" charset="-78"/>
              </a:rPr>
              <a:t>سؤال </a:t>
            </a:r>
            <a:br>
              <a:rPr lang="ar-IQ" dirty="0" smtClean="0">
                <a:cs typeface="Akhbar MT" pitchFamily="2" charset="-78"/>
              </a:rPr>
            </a:br>
            <a:r>
              <a:rPr lang="ar-IQ" dirty="0" smtClean="0">
                <a:cs typeface="Akhbar MT" pitchFamily="2" charset="-78"/>
              </a:rPr>
              <a:t>اذا اوصى عراقي لصديقه المصري بخمسة ملايين </a:t>
            </a:r>
            <a:r>
              <a:rPr lang="ar-IQ" dirty="0" err="1" smtClean="0">
                <a:cs typeface="Akhbar MT" pitchFamily="2" charset="-78"/>
              </a:rPr>
              <a:t>دينار ؟</a:t>
            </a:r>
            <a:endParaRPr lang="ar-IQ" dirty="0">
              <a:cs typeface="Akhbar MT" pitchFamily="2" charset="-78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845940" y="764704"/>
            <a:ext cx="7008574" cy="1296987"/>
          </a:xfrm>
        </p:spPr>
        <p:txBody>
          <a:bodyPr>
            <a:noAutofit/>
          </a:bodyPr>
          <a:lstStyle/>
          <a:p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سؤال </a:t>
            </a:r>
          </a:p>
          <a:p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اذا اوصت امرأة لابنها المفقود بربع تركتها وحكم القاضي بموت المفقود بعد وفاة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المراة</a:t>
            </a:r>
            <a:r>
              <a:rPr lang="ar-IQ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IQ" sz="4000" dirty="0" err="1" smtClean="0">
                <a:latin typeface="Arabic Typesetting" pitchFamily="66" charset="-78"/>
                <a:cs typeface="Arabic Typesetting" pitchFamily="66" charset="-78"/>
              </a:rPr>
              <a:t>بيوم ؟</a:t>
            </a:r>
            <a:endParaRPr lang="ar-IQ" sz="40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ar-IQ" dirty="0" smtClean="0"/>
              <a:t>شروط الموصى له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ar-IQ" dirty="0" smtClean="0"/>
              <a:t>الطرف الثاني في الوصية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ar-IQ" dirty="0" smtClean="0"/>
              <a:t>شروط الموصى </a:t>
            </a:r>
            <a:r>
              <a:rPr lang="ar-IQ" dirty="0" err="1" smtClean="0"/>
              <a:t>له </a:t>
            </a:r>
            <a:r>
              <a:rPr lang="ar-IQ" dirty="0" smtClean="0"/>
              <a:t>(الخليفة الاختياري للموصي</a:t>
            </a:r>
            <a:r>
              <a:rPr lang="ar-IQ" dirty="0" err="1" smtClean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buNone/>
            </a:pPr>
            <a:r>
              <a:rPr lang="ar-IQ" dirty="0" smtClean="0"/>
              <a:t>مفردات </a:t>
            </a:r>
            <a:r>
              <a:rPr lang="ar-IQ" dirty="0" err="1" smtClean="0"/>
              <a:t>المادة :</a:t>
            </a:r>
            <a:endParaRPr lang="ar-IQ" dirty="0" smtClean="0"/>
          </a:p>
          <a:p>
            <a:pPr rtl="0">
              <a:buFontTx/>
              <a:buChar char="-"/>
            </a:pPr>
            <a:r>
              <a:rPr lang="ar-IQ" dirty="0" smtClean="0"/>
              <a:t>- تعريف الموصى له </a:t>
            </a:r>
          </a:p>
          <a:p>
            <a:pPr rtl="0">
              <a:buFontTx/>
              <a:buChar char="-"/>
            </a:pPr>
            <a:r>
              <a:rPr lang="ar-IQ" dirty="0" smtClean="0"/>
              <a:t>- شروط الموصى له</a:t>
            </a:r>
          </a:p>
          <a:p>
            <a:pPr rtl="0">
              <a:buFontTx/>
              <a:buChar char="-"/>
            </a:pPr>
            <a:r>
              <a:rPr lang="ar-IQ" dirty="0" smtClean="0"/>
              <a:t>- رأي الفقه الاسلامي </a:t>
            </a:r>
          </a:p>
          <a:p>
            <a:pPr rtl="0">
              <a:buFontTx/>
              <a:buChar char="-"/>
            </a:pPr>
            <a:r>
              <a:rPr lang="ar-IQ" dirty="0" smtClean="0"/>
              <a:t>- رأي قانون الاحوال الشخصية </a:t>
            </a:r>
          </a:p>
          <a:p>
            <a:pPr rtl="0">
              <a:buFontTx/>
              <a:buChar char="-"/>
            </a:pPr>
            <a:r>
              <a:rPr lang="ar-IQ" dirty="0" smtClean="0"/>
              <a:t>- اسئلة اثرائية </a:t>
            </a:r>
            <a:endParaRPr lang="ar-IQ" dirty="0" smtClean="0"/>
          </a:p>
          <a:p>
            <a:pPr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3068960"/>
            <a:ext cx="7440622" cy="3240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r"/>
            <a:r>
              <a:rPr lang="ar-IQ" dirty="0" smtClean="0"/>
              <a:t>هو الطرف الثاني في الوصية ويمثل المالك الجديد للمال الموصى </a:t>
            </a:r>
            <a:r>
              <a:rPr lang="ar-IQ" dirty="0" err="1" smtClean="0"/>
              <a:t>به</a:t>
            </a:r>
            <a:r>
              <a:rPr lang="ar-IQ" dirty="0" smtClean="0"/>
              <a:t> بعد وفاة الموصي وقبوله للوصية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924" y="980728"/>
            <a:ext cx="7008574" cy="1296987"/>
          </a:xfrm>
        </p:spPr>
        <p:txBody>
          <a:bodyPr rtlCol="0">
            <a:normAutofit/>
          </a:bodyPr>
          <a:lstStyle/>
          <a:p>
            <a:pPr rtl="0"/>
            <a:r>
              <a:rPr lang="ar-IQ" sz="4800" dirty="0" smtClean="0"/>
              <a:t>الموصى له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052736"/>
            <a:ext cx="3351927" cy="2520280"/>
          </a:xfrm>
        </p:spPr>
        <p:txBody>
          <a:bodyPr rtlCol="0">
            <a:normAutofit/>
          </a:bodyPr>
          <a:lstStyle/>
          <a:p>
            <a:pPr algn="ctr"/>
            <a:r>
              <a:rPr lang="ar-IQ" sz="2800" dirty="0" smtClean="0"/>
              <a:t>المادة الثامنة والستون من قانون الاحوال الشخصية العراقي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>
              <a:buNone/>
            </a:pPr>
            <a:r>
              <a:rPr lang="ar-IQ" sz="6000" b="1" dirty="0" smtClean="0">
                <a:latin typeface="Arabic Typesetting" pitchFamily="66" charset="-78"/>
                <a:cs typeface="Arabic Typesetting" pitchFamily="66" charset="-78"/>
              </a:rPr>
              <a:t>يشترط في الموصى </a:t>
            </a:r>
            <a:r>
              <a:rPr lang="ar-IQ" sz="6000" b="1" dirty="0" err="1" smtClean="0">
                <a:latin typeface="Arabic Typesetting" pitchFamily="66" charset="-78"/>
                <a:cs typeface="Arabic Typesetting" pitchFamily="66" charset="-78"/>
              </a:rPr>
              <a:t>له :</a:t>
            </a:r>
            <a:endParaRPr lang="ar-IQ" sz="60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rtl="0">
              <a:buNone/>
            </a:pPr>
            <a:r>
              <a:rPr lang="ar-IQ" sz="6000" b="1" dirty="0" smtClean="0">
                <a:latin typeface="Arabic Typesetting" pitchFamily="66" charset="-78"/>
                <a:cs typeface="Arabic Typesetting" pitchFamily="66" charset="-78"/>
              </a:rPr>
              <a:t>1- ان يكون حيا حقيقة وتقديرا حين الوصية وحين موت </a:t>
            </a:r>
            <a:r>
              <a:rPr lang="ar-IQ" sz="6000" b="1" dirty="0" err="1" smtClean="0">
                <a:latin typeface="Arabic Typesetting" pitchFamily="66" charset="-78"/>
                <a:cs typeface="Arabic Typesetting" pitchFamily="66" charset="-78"/>
              </a:rPr>
              <a:t>الموصي .</a:t>
            </a:r>
            <a:r>
              <a:rPr lang="ar-IQ" sz="6000" b="1" dirty="0" smtClean="0">
                <a:latin typeface="Arabic Typesetting" pitchFamily="66" charset="-78"/>
                <a:cs typeface="Arabic Typesetting" pitchFamily="66" charset="-78"/>
              </a:rPr>
              <a:t> وتصح الوصية </a:t>
            </a:r>
            <a:r>
              <a:rPr lang="ar-IQ" sz="6000" b="1" dirty="0" err="1" smtClean="0">
                <a:latin typeface="Arabic Typesetting" pitchFamily="66" charset="-78"/>
                <a:cs typeface="Arabic Typesetting" pitchFamily="66" charset="-78"/>
              </a:rPr>
              <a:t>للاشخاص</a:t>
            </a:r>
            <a:r>
              <a:rPr lang="ar-IQ" sz="6000" b="1" dirty="0" smtClean="0">
                <a:latin typeface="Arabic Typesetting" pitchFamily="66" charset="-78"/>
                <a:cs typeface="Arabic Typesetting" pitchFamily="66" charset="-78"/>
              </a:rPr>
              <a:t> المعنوية والجهات الخيرية و المؤسسات ذات النفع العام </a:t>
            </a:r>
          </a:p>
          <a:p>
            <a:pPr rtl="0">
              <a:buNone/>
            </a:pPr>
            <a:r>
              <a:rPr lang="ar-IQ" sz="6000" b="1" dirty="0" smtClean="0">
                <a:latin typeface="Arabic Typesetting" pitchFamily="66" charset="-78"/>
                <a:cs typeface="Arabic Typesetting" pitchFamily="66" charset="-78"/>
              </a:rPr>
              <a:t>2- ان لا يكون قاتلا للموصي  </a:t>
            </a:r>
            <a:endParaRPr lang="en-US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6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IQ" dirty="0" smtClean="0"/>
              <a:t>الشرط </a:t>
            </a:r>
            <a:r>
              <a:rPr lang="ar-IQ" dirty="0" err="1" smtClean="0"/>
              <a:t>الاول </a:t>
            </a:r>
            <a:r>
              <a:rPr lang="ar-IQ" dirty="0" smtClean="0"/>
              <a:t>:ان يكون معلوما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1028076"/>
          </a:xfrm>
        </p:spPr>
        <p:txBody>
          <a:bodyPr rtlCol="0"/>
          <a:lstStyle/>
          <a:p>
            <a:pPr rtl="0"/>
            <a:r>
              <a:rPr lang="ar-IQ" dirty="0" smtClean="0"/>
              <a:t>الجهالة اليسيرة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17309" y="3717032"/>
            <a:ext cx="4977104" cy="2455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>
              <a:buNone/>
            </a:pPr>
            <a:r>
              <a:rPr lang="ar-IQ" sz="4400" dirty="0" smtClean="0"/>
              <a:t>يقسم مناصفة 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1100084"/>
          </a:xfrm>
        </p:spPr>
        <p:txBody>
          <a:bodyPr rtlCol="0"/>
          <a:lstStyle/>
          <a:p>
            <a:pPr rtl="0"/>
            <a:r>
              <a:rPr lang="ar-IQ" dirty="0" smtClean="0"/>
              <a:t>الجهالة الفاحشة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297559" y="3717032"/>
            <a:ext cx="4977104" cy="24551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>
              <a:buNone/>
            </a:pPr>
            <a:r>
              <a:rPr lang="ar-IQ" sz="4400" dirty="0" smtClean="0"/>
              <a:t>موقوف على اجازة الورثة </a:t>
            </a:r>
            <a:endParaRPr lang="en-US" sz="4400" dirty="0"/>
          </a:p>
        </p:txBody>
      </p:sp>
      <p:sp>
        <p:nvSpPr>
          <p:cNvPr id="8" name="سهم للأسفل 7"/>
          <p:cNvSpPr/>
          <p:nvPr/>
        </p:nvSpPr>
        <p:spPr>
          <a:xfrm flipH="1">
            <a:off x="4078187" y="2708920"/>
            <a:ext cx="288033" cy="936104"/>
          </a:xfrm>
          <a:prstGeom prst="downArrow">
            <a:avLst>
              <a:gd name="adj1" fmla="val 213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4294212" y="2708920"/>
            <a:ext cx="40324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الشرط </a:t>
            </a:r>
            <a:r>
              <a:rPr lang="ar-IQ" dirty="0" err="1" smtClean="0"/>
              <a:t>الثاني </a:t>
            </a:r>
            <a:r>
              <a:rPr lang="ar-IQ" dirty="0" smtClean="0"/>
              <a:t>:- ان يكون الموصى له حياً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277988" y="1701800"/>
            <a:ext cx="3744416" cy="33833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IQ" sz="7200" dirty="0" smtClean="0"/>
              <a:t>الحياة الحكمية </a:t>
            </a:r>
            <a:endParaRPr lang="ar-IQ" sz="72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318547" y="1701800"/>
            <a:ext cx="3956115" cy="3383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IQ" sz="6600" dirty="0" smtClean="0"/>
              <a:t>الحياة الحقيقة </a:t>
            </a:r>
            <a:endParaRPr lang="ar-IQ" sz="660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B8BD-5A87-4DB5-924A-8B2AB5CF8B74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الشرط </a:t>
            </a:r>
            <a:r>
              <a:rPr lang="ar-IQ" dirty="0" err="1" smtClean="0"/>
              <a:t>الثالث </a:t>
            </a:r>
            <a:r>
              <a:rPr lang="ar-IQ" dirty="0" smtClean="0"/>
              <a:t>: ان لا يكون قاتلا للموصي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ar-IQ" sz="3600" dirty="0" smtClean="0"/>
              <a:t>الوصية صحيحة </a:t>
            </a:r>
            <a:r>
              <a:rPr lang="ar-IQ" sz="3600" dirty="0" smtClean="0"/>
              <a:t>بغض النظر عن موقف الورثة </a:t>
            </a:r>
          </a:p>
          <a:p>
            <a:pPr>
              <a:buFontTx/>
              <a:buChar char="-"/>
            </a:pPr>
            <a:r>
              <a:rPr lang="ar-IQ" sz="3600" dirty="0" smtClean="0"/>
              <a:t>الوصية باطلة بغض النظر عن موقف الورثة</a:t>
            </a:r>
          </a:p>
          <a:p>
            <a:pPr>
              <a:buFontTx/>
              <a:buChar char="-"/>
            </a:pPr>
            <a:r>
              <a:rPr lang="ar-IQ" sz="3600" dirty="0" smtClean="0"/>
              <a:t>الوصية موقوفة على اجازة الورثة</a:t>
            </a:r>
          </a:p>
          <a:p>
            <a:pPr>
              <a:buFontTx/>
              <a:buChar char="-"/>
            </a:pPr>
            <a:r>
              <a:rPr lang="ar-IQ" sz="3600" dirty="0" smtClean="0"/>
              <a:t> </a:t>
            </a:r>
            <a:r>
              <a:rPr lang="ar-IQ" sz="3600" dirty="0" smtClean="0"/>
              <a:t>الوصية موقوفة على اجازة الموصي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BB81-C700-4083-8127-E310BD1DC13C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3972" y="692696"/>
            <a:ext cx="8105383" cy="1440160"/>
          </a:xfrm>
        </p:spPr>
        <p:txBody>
          <a:bodyPr>
            <a:normAutofit/>
          </a:bodyPr>
          <a:lstStyle/>
          <a:p>
            <a:pPr algn="r"/>
            <a:r>
              <a:rPr lang="ar-IQ" sz="3200" dirty="0" smtClean="0"/>
              <a:t>الشرط </a:t>
            </a:r>
            <a:r>
              <a:rPr lang="ar-IQ" sz="3200" dirty="0" err="1" smtClean="0"/>
              <a:t>الرابع </a:t>
            </a:r>
            <a:r>
              <a:rPr lang="ar-IQ" sz="3200" dirty="0" smtClean="0"/>
              <a:t>: ألا يكون حربياً</a:t>
            </a:r>
            <a:endParaRPr lang="ar-IQ" sz="32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49996" y="2276872"/>
            <a:ext cx="7313295" cy="2304256"/>
          </a:xfrm>
        </p:spPr>
        <p:txBody>
          <a:bodyPr>
            <a:normAutofit/>
          </a:bodyPr>
          <a:lstStyle/>
          <a:p>
            <a:r>
              <a:rPr lang="ar-IQ" sz="3600" dirty="0" err="1" smtClean="0"/>
              <a:t>الحربي </a:t>
            </a:r>
            <a:r>
              <a:rPr lang="ar-IQ" sz="3600" dirty="0" smtClean="0"/>
              <a:t>: هو غير المسلم المقيم في دار الحرب المعادية لدار الاسلام </a:t>
            </a:r>
          </a:p>
          <a:p>
            <a:r>
              <a:rPr lang="ar-IQ" sz="3600" dirty="0" smtClean="0"/>
              <a:t>اي لا يوجد بين الدارين تعاون او تناصر </a:t>
            </a:r>
            <a:endParaRPr lang="ar-IQ" sz="360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EFE-052F-4B34-8EAC-A263CB86F3A5}" type="datetime1">
              <a:rPr lang="en-GB" noProof="0" smtClean="0"/>
              <a:pPr/>
              <a:t>20/02/2018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0</TotalTime>
  <Words>389</Words>
  <Application>Microsoft Office PowerPoint</Application>
  <PresentationFormat>مخصص</PresentationFormat>
  <Paragraphs>66</Paragraphs>
  <Slides>16</Slides>
  <Notes>6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tf02787940</vt:lpstr>
      <vt:lpstr>بسم الله الرحمن الرحيم </vt:lpstr>
      <vt:lpstr>شروط الموصى له </vt:lpstr>
      <vt:lpstr>شروط الموصى له (الخليفة الاختياري للموصي)</vt:lpstr>
      <vt:lpstr>هو الطرف الثاني في الوصية ويمثل المالك الجديد للمال الموصى به بعد وفاة الموصي وقبوله للوصية </vt:lpstr>
      <vt:lpstr>المادة الثامنة والستون من قانون الاحوال الشخصية العراقي</vt:lpstr>
      <vt:lpstr>الشرط الاول :ان يكون معلوما</vt:lpstr>
      <vt:lpstr>الشرط الثاني :- ان يكون الموصى له حياً </vt:lpstr>
      <vt:lpstr>الشرط الثالث : ان لا يكون قاتلا للموصي</vt:lpstr>
      <vt:lpstr>الشرط الرابع : ألا يكون حربياً</vt:lpstr>
      <vt:lpstr>تصح الوصية بالمنقول فقط مع اختلاف الدين , وتصح به مع اختلاف الجنسية بشرط المقابلة بالمثل </vt:lpstr>
      <vt:lpstr>الوصية بين المسلم وغير المسلم </vt:lpstr>
      <vt:lpstr>الوصية مع اختلاف الجنسية </vt:lpstr>
      <vt:lpstr>الوصية للوارث</vt:lpstr>
      <vt:lpstr>تجوز الوصية للوارث وغير الوارث في ثلث التركة , و لا تنفذ فيما جاوز الثلث إلا بإجازة الورثة </vt:lpstr>
      <vt:lpstr>الجواب  الوصية باطلة لان الوصية مع اختلاف الجنسية تصح بالمنقول وهي هنا بعقار بالتخصيص</vt:lpstr>
      <vt:lpstr>سؤال  اذا اوصى عراقي لصديقه المصري بخمسة ملايين دينار 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2018-02-20T05:49:37Z</dcterms:created>
  <dcterms:modified xsi:type="dcterms:W3CDTF">2018-02-20T07:43:12Z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