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85" r:id="rId14"/>
    <p:sldId id="288" r:id="rId15"/>
    <p:sldId id="291" r:id="rId16"/>
    <p:sldId id="290" r:id="rId17"/>
    <p:sldId id="294" r:id="rId18"/>
    <p:sldId id="292" r:id="rId19"/>
    <p:sldId id="272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Roboto Slab" charset="0"/>
      <p:regular r:id="rId27"/>
      <p:bold r:id="rId28"/>
    </p:embeddedFont>
    <p:embeddedFont>
      <p:font typeface="Roboto" charset="0"/>
      <p:regular r:id="rId29"/>
      <p:bold r:id="rId30"/>
      <p:italic r:id="rId31"/>
      <p:boldItalic r:id="rId32"/>
    </p:embeddedFont>
    <p:embeddedFont>
      <p:font typeface="Oxygen" charset="0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3A71944-9A95-401F-948D-CA08657BA7C3}">
  <a:tblStyle styleId="{13A71944-9A95-401F-948D-CA08657BA7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7650" y="3501375"/>
            <a:ext cx="9144000" cy="25155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719175" y="3951150"/>
            <a:ext cx="65982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5687975"/>
            <a:ext cx="9197400" cy="1177900"/>
            <a:chOff x="0" y="5687975"/>
            <a:chExt cx="9197400" cy="1177900"/>
          </a:xfrm>
        </p:grpSpPr>
        <p:sp>
          <p:nvSpPr>
            <p:cNvPr id="12" name="Shape 12"/>
            <p:cNvSpPr/>
            <p:nvPr/>
          </p:nvSpPr>
          <p:spPr>
            <a:xfrm>
              <a:off x="0" y="5948175"/>
              <a:ext cx="9197400" cy="91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772200" y="5687975"/>
              <a:ext cx="703500" cy="3363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ky)">
  <p:cSld name="TITLE_AND_TWO_COLUMNS_1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689EE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Shape 74" descr="Flat land, big sky, Wicken Fen"/>
          <p:cNvPicPr preferRelativeResize="0"/>
          <p:nvPr/>
        </p:nvPicPr>
        <p:blipFill rotWithShape="1">
          <a:blip r:embed="rId2">
            <a:alphaModFix/>
          </a:blip>
          <a:srcRect l="17543" t="27744" r="33752" b="32456"/>
          <a:stretch/>
        </p:blipFill>
        <p:spPr>
          <a:xfrm>
            <a:off x="-118825" y="859450"/>
            <a:ext cx="2061925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257426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414202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3"/>
          </p:nvPr>
        </p:nvSpPr>
        <p:spPr>
          <a:xfrm>
            <a:off x="6570979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45"/>
            <a:ext cx="8229600" cy="67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leaf)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261900" y="277350"/>
            <a:ext cx="8620200" cy="6303300"/>
          </a:xfrm>
          <a:prstGeom prst="rect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ky)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261900" y="277350"/>
            <a:ext cx="8620200" cy="6303300"/>
          </a:xfrm>
          <a:prstGeom prst="rect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ea)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261900" y="277350"/>
            <a:ext cx="8620200" cy="63033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7650" y="2331875"/>
            <a:ext cx="9159300" cy="4526125"/>
          </a:xfrm>
          <a:custGeom>
            <a:avLst/>
            <a:gdLst/>
            <a:ahLst/>
            <a:cxnLst/>
            <a:rect l="0" t="0" r="0" b="0"/>
            <a:pathLst>
              <a:path w="366372" h="181045" extrusionOk="0">
                <a:moveTo>
                  <a:pt x="0" y="0"/>
                </a:moveTo>
                <a:lnTo>
                  <a:pt x="0" y="181045"/>
                </a:lnTo>
                <a:lnTo>
                  <a:pt x="366372" y="181045"/>
                </a:lnTo>
                <a:lnTo>
                  <a:pt x="366372" y="0"/>
                </a:lnTo>
                <a:lnTo>
                  <a:pt x="59329" y="0"/>
                </a:lnTo>
                <a:lnTo>
                  <a:pt x="45720" y="13609"/>
                </a:lnTo>
                <a:lnTo>
                  <a:pt x="32264" y="1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884073" y="2888416"/>
            <a:ext cx="56601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884073" y="4243950"/>
            <a:ext cx="5660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leaf)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8EC64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2257425" y="2278854"/>
            <a:ext cx="6153300" cy="4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◍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28" name="Shape 28" descr="File:Green leaf leaves.jpg"/>
          <p:cNvPicPr preferRelativeResize="0"/>
          <p:nvPr/>
        </p:nvPicPr>
        <p:blipFill rotWithShape="1">
          <a:blip r:embed="rId2">
            <a:alphaModFix/>
          </a:blip>
          <a:srcRect l="23060" t="43020" r="25498" b="19584"/>
          <a:stretch/>
        </p:blipFill>
        <p:spPr>
          <a:xfrm rot="10800000">
            <a:off x="-118827" y="859451"/>
            <a:ext cx="2061927" cy="112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ea)">
  <p:cSld name="TITLE_AND_BODY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539E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257425" y="2278854"/>
            <a:ext cx="6153300" cy="4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539EB9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3" name="Shape 33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0"/>
            <a:ext cx="2061925" cy="11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ky)">
  <p:cSld name="TITLE_AND_BODY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689EE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257425" y="2278854"/>
            <a:ext cx="6153300" cy="4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8" name="Shape 38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0"/>
            <a:ext cx="2061925" cy="11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 descr="Flat land, big sky, Wicken Fen"/>
          <p:cNvPicPr preferRelativeResize="0"/>
          <p:nvPr/>
        </p:nvPicPr>
        <p:blipFill rotWithShape="1">
          <a:blip r:embed="rId3">
            <a:alphaModFix/>
          </a:blip>
          <a:srcRect l="17543" t="27744" r="33752" b="32456"/>
          <a:stretch/>
        </p:blipFill>
        <p:spPr>
          <a:xfrm>
            <a:off x="-118825" y="859450"/>
            <a:ext cx="2061925" cy="112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leaf)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8EC64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Shape 42" descr="File:Green leaf leaves.jpg"/>
          <p:cNvPicPr preferRelativeResize="0"/>
          <p:nvPr/>
        </p:nvPicPr>
        <p:blipFill rotWithShape="1">
          <a:blip r:embed="rId2">
            <a:alphaModFix/>
          </a:blip>
          <a:srcRect l="23060" t="43020" r="25498" b="19584"/>
          <a:stretch/>
        </p:blipFill>
        <p:spPr>
          <a:xfrm rot="10800000">
            <a:off x="-118827" y="859451"/>
            <a:ext cx="2061927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ea)">
  <p:cSld name="TITLE_AND_TWO_COLUMNS_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539E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Shape 48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0"/>
            <a:ext cx="2061925" cy="11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539EB9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539EB9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ky)">
  <p:cSld name="TITLE_AND_TWO_COLUMNS_2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689EE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Shape 54" descr="Flat land, big sky, Wicken Fen"/>
          <p:cNvPicPr preferRelativeResize="0"/>
          <p:nvPr/>
        </p:nvPicPr>
        <p:blipFill rotWithShape="1">
          <a:blip r:embed="rId2">
            <a:alphaModFix/>
          </a:blip>
          <a:srcRect l="17543" t="27744" r="33752" b="32456"/>
          <a:stretch/>
        </p:blipFill>
        <p:spPr>
          <a:xfrm>
            <a:off x="-118825" y="859450"/>
            <a:ext cx="2061925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ea)">
  <p:cSld name="TITLE_AND_TWO_COLUMNS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539E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Shape 67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0"/>
            <a:ext cx="2061925" cy="11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257426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539EB9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414202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539EB9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6570979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539EB9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ts val="2400"/>
              <a:buFont typeface="Roboto Slab"/>
              <a:buNone/>
              <a:defRPr sz="2400" b="1">
                <a:solidFill>
                  <a:srgbClr val="8EC64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8EC641"/>
              </a:buClr>
              <a:buSzPts val="3000"/>
              <a:buFont typeface="Roboto"/>
              <a:buChar char="◍"/>
              <a:defRPr sz="3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ts val="2400"/>
              <a:buFont typeface="Roboto"/>
              <a:buChar char="○"/>
              <a:def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ts val="2400"/>
              <a:buFont typeface="Roboto"/>
              <a:buChar char="■"/>
              <a:def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ts val="1800"/>
              <a:buFont typeface="Roboto"/>
              <a:buChar char="●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ts val="1800"/>
              <a:buFont typeface="Roboto"/>
              <a:buChar char="○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■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○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■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719175" y="3951150"/>
            <a:ext cx="65982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8800" dirty="0" smtClean="0"/>
              <a:t>شروط</a:t>
            </a:r>
            <a:r>
              <a:rPr lang="ar-IQ" dirty="0" smtClean="0"/>
              <a:t> </a:t>
            </a:r>
            <a:r>
              <a:rPr lang="ar-IQ" sz="8000" dirty="0" smtClean="0"/>
              <a:t>الموصي </a:t>
            </a:r>
            <a:endParaRPr sz="8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44"/>
            <a:ext cx="8229600" cy="9941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dirty="0" smtClean="0"/>
              <a:t>يجب ان يكون الموصي </a:t>
            </a:r>
            <a:r>
              <a:rPr lang="ar-IQ" sz="3600" dirty="0" err="1" smtClean="0"/>
              <a:t>عاقلا </a:t>
            </a:r>
            <a:r>
              <a:rPr lang="ar-IQ" sz="3600" dirty="0" smtClean="0"/>
              <a:t>(فلا تصح وصيـة</a:t>
            </a:r>
            <a:r>
              <a:rPr lang="ar-IQ" sz="3600" dirty="0" err="1" smtClean="0"/>
              <a:t>)</a:t>
            </a:r>
            <a:endParaRPr sz="3600" dirty="0"/>
          </a:p>
        </p:txBody>
      </p:sp>
      <p:sp>
        <p:nvSpPr>
          <p:cNvPr id="168" name="Shape 168"/>
          <p:cNvSpPr/>
          <p:nvPr/>
        </p:nvSpPr>
        <p:spPr>
          <a:xfrm>
            <a:off x="3190800" y="2066850"/>
            <a:ext cx="2724300" cy="2724300"/>
          </a:xfrm>
          <a:prstGeom prst="ellipse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4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المعتوه</a:t>
            </a:r>
            <a:endParaRPr sz="4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755576" y="2060848"/>
            <a:ext cx="2724300" cy="2724300"/>
          </a:xfrm>
          <a:prstGeom prst="ellipse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4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غير المميز</a:t>
            </a:r>
            <a:endParaRPr sz="4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5724128" y="2060848"/>
            <a:ext cx="2724300" cy="2724300"/>
          </a:xfrm>
          <a:prstGeom prst="ellipse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المجنون </a:t>
            </a:r>
            <a:endParaRPr sz="4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400" dirty="0" smtClean="0"/>
              <a:t>ما حكم </a:t>
            </a:r>
            <a:r>
              <a:rPr lang="ar-IQ" sz="4400" dirty="0" err="1" smtClean="0"/>
              <a:t>وصية  ؟</a:t>
            </a:r>
            <a:endParaRPr sz="4400" dirty="0"/>
          </a:p>
        </p:txBody>
      </p:sp>
      <p:graphicFrame>
        <p:nvGraphicFramePr>
          <p:cNvPr id="176" name="Shape 176"/>
          <p:cNvGraphicFramePr/>
          <p:nvPr/>
        </p:nvGraphicFramePr>
        <p:xfrm>
          <a:off x="952500" y="2085975"/>
          <a:ext cx="7239000" cy="3955999"/>
        </p:xfrm>
        <a:graphic>
          <a:graphicData uri="http://schemas.openxmlformats.org/drawingml/2006/table">
            <a:tbl>
              <a:tblPr>
                <a:noFill/>
                <a:tableStyleId>{13A71944-9A95-401F-948D-CA08657BA7C3}</a:tableStyleId>
              </a:tblPr>
              <a:tblGrid>
                <a:gridCol w="451148"/>
                <a:gridCol w="2736304"/>
                <a:gridCol w="3816424"/>
                <a:gridCol w="235124"/>
              </a:tblGrid>
              <a:tr h="57783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43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3200" dirty="0" smtClean="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غير المميز</a:t>
                      </a:r>
                      <a:endParaRPr sz="3200" dirty="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43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2800" dirty="0" smtClean="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المجنون</a:t>
                      </a:r>
                      <a:endParaRPr sz="2800" dirty="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43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430"/>
                    </a:solidFill>
                  </a:tcPr>
                </a:tc>
              </a:tr>
              <a:tr h="1019872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6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3600" b="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السفيه </a:t>
                      </a:r>
                      <a:endParaRPr sz="3600" b="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6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3200" b="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المجنون</a:t>
                      </a:r>
                      <a:r>
                        <a:rPr lang="ar-IQ" sz="3200" b="1" baseline="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المطبق</a:t>
                      </a:r>
                      <a:endParaRPr sz="3200" b="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6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641"/>
                    </a:solidFill>
                  </a:tcPr>
                </a:tc>
              </a:tr>
              <a:tr h="1687762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6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4000" b="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المغفل</a:t>
                      </a:r>
                      <a:endParaRPr sz="4000" b="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6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2800" b="1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المجنون غير المطبق</a:t>
                      </a:r>
                      <a:endParaRPr sz="2800" b="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6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641"/>
                    </a:solidFill>
                  </a:tcPr>
                </a:tc>
              </a:tr>
              <a:tr h="577835">
                <a:tc>
                  <a:txBody>
                    <a:bodyPr/>
                    <a:lstStyle/>
                    <a:p>
                      <a:endParaRPr lang="ar-IQ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641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IQ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6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6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64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 idx="4294967295"/>
          </p:nvPr>
        </p:nvSpPr>
        <p:spPr>
          <a:xfrm>
            <a:off x="1262100" y="1958725"/>
            <a:ext cx="66198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400" dirty="0" smtClean="0">
                <a:solidFill>
                  <a:srgbClr val="FFFFFF"/>
                </a:solidFill>
              </a:rPr>
              <a:t>المادة 2/109 </a:t>
            </a:r>
            <a:br>
              <a:rPr lang="ar-IQ" sz="4400" dirty="0" smtClean="0">
                <a:solidFill>
                  <a:srgbClr val="FFFFFF"/>
                </a:solidFill>
              </a:rPr>
            </a:br>
            <a:r>
              <a:rPr lang="ar-IQ" sz="4400" dirty="0" smtClean="0">
                <a:solidFill>
                  <a:srgbClr val="FFFFFF"/>
                </a:solidFill>
              </a:rPr>
              <a:t>من القانون </a:t>
            </a:r>
            <a:r>
              <a:rPr lang="ar-IQ" sz="4800" dirty="0" smtClean="0">
                <a:solidFill>
                  <a:srgbClr val="FFFFFF"/>
                </a:solidFill>
              </a:rPr>
              <a:t>المدني العراقي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4294967295"/>
          </p:nvPr>
        </p:nvSpPr>
        <p:spPr>
          <a:xfrm>
            <a:off x="1262100" y="3634346"/>
            <a:ext cx="6619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4400" dirty="0" smtClean="0">
                <a:solidFill>
                  <a:srgbClr val="FFFFFF"/>
                </a:solidFill>
              </a:rPr>
              <a:t>تصح وصايا السفيه بثلث ماله</a:t>
            </a:r>
            <a:endParaRPr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 descr="bird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body" idx="4294967295"/>
          </p:nvPr>
        </p:nvSpPr>
        <p:spPr>
          <a:xfrm>
            <a:off x="1331640" y="2057400"/>
            <a:ext cx="6624736" cy="2743200"/>
          </a:xfrm>
          <a:prstGeom prst="rect">
            <a:avLst/>
          </a:prstGeom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6600" dirty="0" smtClean="0">
                <a:solidFill>
                  <a:srgbClr val="FFFFFF"/>
                </a:solidFill>
              </a:rPr>
              <a:t>ان يكون بالغـــــــاً</a:t>
            </a:r>
            <a:endParaRPr sz="6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44"/>
            <a:ext cx="8229600" cy="12821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dirty="0" smtClean="0"/>
              <a:t>يجب ان يكون الموصي ممتلكاً لأهلية الاداء</a:t>
            </a:r>
            <a:endParaRPr sz="3600" dirty="0"/>
          </a:p>
        </p:txBody>
      </p:sp>
      <p:sp>
        <p:nvSpPr>
          <p:cNvPr id="168" name="Shape 168"/>
          <p:cNvSpPr/>
          <p:nvPr/>
        </p:nvSpPr>
        <p:spPr>
          <a:xfrm>
            <a:off x="3190800" y="2066850"/>
            <a:ext cx="2724300" cy="2724300"/>
          </a:xfrm>
          <a:prstGeom prst="ellipse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4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الصبي</a:t>
            </a:r>
            <a:endParaRPr sz="4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899592" y="2060848"/>
            <a:ext cx="2724300" cy="2724300"/>
          </a:xfrm>
          <a:prstGeom prst="ellipse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4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البالغ</a:t>
            </a:r>
            <a:endParaRPr sz="4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5724128" y="2060848"/>
            <a:ext cx="2724300" cy="2724300"/>
          </a:xfrm>
          <a:prstGeom prst="ellipse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الصغير </a:t>
            </a:r>
            <a:endParaRPr sz="4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1259632" y="2564904"/>
            <a:ext cx="2051700" cy="35283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ar-IQ" sz="2800" dirty="0" smtClean="0"/>
              <a:t>وصية من بلغ الخامسة عشر وتزوج للضرورة </a:t>
            </a:r>
            <a:endParaRPr lang="ar-IQ" sz="2800" dirty="0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2"/>
          </p:nvPr>
        </p:nvSpPr>
        <p:spPr>
          <a:xfrm>
            <a:off x="3851920" y="2492896"/>
            <a:ext cx="2051700" cy="35352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ar-IQ" sz="2800" dirty="0" smtClean="0"/>
              <a:t>وصية من اتم الخامسة عشر وتزوج</a:t>
            </a:r>
            <a:endParaRPr lang="ar-IQ" sz="2800" dirty="0"/>
          </a:p>
        </p:txBody>
      </p:sp>
      <p:sp>
        <p:nvSpPr>
          <p:cNvPr id="10" name="عنصر نائب للنص 9"/>
          <p:cNvSpPr>
            <a:spLocks noGrp="1"/>
          </p:cNvSpPr>
          <p:nvPr>
            <p:ph type="body" idx="3"/>
          </p:nvPr>
        </p:nvSpPr>
        <p:spPr>
          <a:xfrm>
            <a:off x="6570979" y="2486025"/>
            <a:ext cx="2051700" cy="34632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ar-IQ" sz="2800" dirty="0" smtClean="0"/>
              <a:t>وصية من اتم الخامسة عشر وأذن له وليه بالتجارة</a:t>
            </a:r>
            <a:endParaRPr lang="ar-IQ" sz="2800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z="4400" dirty="0" smtClean="0"/>
              <a:t>حالات خاصة من الوصية</a:t>
            </a:r>
            <a:endParaRPr lang="ar-IQ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 descr="bird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body" idx="4294967295"/>
          </p:nvPr>
        </p:nvSpPr>
        <p:spPr>
          <a:xfrm>
            <a:off x="1331640" y="2057400"/>
            <a:ext cx="6624736" cy="2743200"/>
          </a:xfrm>
          <a:prstGeom prst="rect">
            <a:avLst/>
          </a:prstGeom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6600" dirty="0" smtClean="0">
                <a:solidFill>
                  <a:srgbClr val="FFFFFF"/>
                </a:solidFill>
              </a:rPr>
              <a:t>ان يكون مختــــارا</a:t>
            </a:r>
            <a:endParaRPr sz="6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44"/>
            <a:ext cx="8229600" cy="12821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dirty="0" smtClean="0"/>
              <a:t>يجب ان تكون ارادة الموصي </a:t>
            </a:r>
            <a:r>
              <a:rPr lang="ar-IQ" sz="3600" dirty="0" err="1" smtClean="0"/>
              <a:t>حرة </a:t>
            </a:r>
            <a:r>
              <a:rPr lang="ar-IQ" sz="3600" dirty="0" smtClean="0"/>
              <a:t>( فلا تصح وصية</a:t>
            </a:r>
            <a:r>
              <a:rPr lang="ar-IQ" sz="3600" dirty="0" err="1" smtClean="0"/>
              <a:t>)</a:t>
            </a:r>
            <a:endParaRPr sz="3600" dirty="0"/>
          </a:p>
        </p:txBody>
      </p:sp>
      <p:sp>
        <p:nvSpPr>
          <p:cNvPr id="168" name="Shape 168"/>
          <p:cNvSpPr/>
          <p:nvPr/>
        </p:nvSpPr>
        <p:spPr>
          <a:xfrm>
            <a:off x="3190800" y="2066850"/>
            <a:ext cx="2724300" cy="2724300"/>
          </a:xfrm>
          <a:prstGeom prst="ellipse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4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السكران</a:t>
            </a:r>
            <a:endParaRPr sz="4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683568" y="2060848"/>
            <a:ext cx="2940324" cy="2724300"/>
          </a:xfrm>
          <a:prstGeom prst="ellipse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4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الهازل او المخطئ</a:t>
            </a:r>
            <a:endParaRPr sz="4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5724128" y="2060848"/>
            <a:ext cx="2724300" cy="2724300"/>
          </a:xfrm>
          <a:prstGeom prst="ellipse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المكره </a:t>
            </a:r>
            <a:endParaRPr sz="4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 descr="bird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body" idx="4294967295"/>
          </p:nvPr>
        </p:nvSpPr>
        <p:spPr>
          <a:xfrm>
            <a:off x="1331640" y="2057400"/>
            <a:ext cx="6624736" cy="2743200"/>
          </a:xfrm>
          <a:prstGeom prst="rect">
            <a:avLst/>
          </a:prstGeom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6600" dirty="0" smtClean="0">
                <a:solidFill>
                  <a:srgbClr val="FFFFFF"/>
                </a:solidFill>
              </a:rPr>
              <a:t>ان يكون مالكا لما اوصى </a:t>
            </a:r>
            <a:r>
              <a:rPr lang="ar-IQ" sz="6600" dirty="0" err="1" smtClean="0">
                <a:solidFill>
                  <a:srgbClr val="FFFFFF"/>
                </a:solidFill>
              </a:rPr>
              <a:t>به</a:t>
            </a:r>
            <a:endParaRPr sz="6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45"/>
            <a:ext cx="8229600" cy="6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مراجعة سريعة لشروط الموصي</a:t>
            </a:r>
            <a:endParaRPr dirty="0"/>
          </a:p>
        </p:txBody>
      </p:sp>
      <p:sp>
        <p:nvSpPr>
          <p:cNvPr id="211" name="Shape 211"/>
          <p:cNvSpPr txBox="1"/>
          <p:nvPr/>
        </p:nvSpPr>
        <p:spPr>
          <a:xfrm>
            <a:off x="2699792" y="1196752"/>
            <a:ext cx="3744900" cy="778200"/>
          </a:xfrm>
          <a:prstGeom prst="rect">
            <a:avLst/>
          </a:prstGeom>
          <a:noFill/>
          <a:ln w="152400" cap="rnd" cmpd="sng">
            <a:solidFill>
              <a:srgbClr val="8EC64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000" b="1" dirty="0" smtClean="0">
                <a:solidFill>
                  <a:srgbClr val="8EC641"/>
                </a:solidFill>
                <a:latin typeface="Roboto"/>
                <a:ea typeface="Roboto"/>
                <a:cs typeface="Roboto"/>
                <a:sym typeface="Roboto"/>
              </a:rPr>
              <a:t>الشرط الاول</a:t>
            </a:r>
            <a:endParaRPr sz="3000" b="1" dirty="0">
              <a:solidFill>
                <a:srgbClr val="8EC64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2699792" y="2420888"/>
            <a:ext cx="3744900" cy="778200"/>
          </a:xfrm>
          <a:prstGeom prst="rect">
            <a:avLst/>
          </a:prstGeom>
          <a:noFill/>
          <a:ln w="152400" cap="rnd" cmpd="sng">
            <a:solidFill>
              <a:srgbClr val="539E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000" b="1" dirty="0" smtClean="0">
                <a:solidFill>
                  <a:srgbClr val="539EB9"/>
                </a:solidFill>
                <a:latin typeface="Roboto"/>
                <a:ea typeface="Roboto"/>
                <a:cs typeface="Roboto"/>
                <a:sym typeface="Roboto"/>
              </a:rPr>
              <a:t>الشرط الثاني</a:t>
            </a:r>
            <a:endParaRPr sz="3000" b="1" dirty="0">
              <a:solidFill>
                <a:srgbClr val="539E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2699550" y="5209150"/>
            <a:ext cx="3744900" cy="778200"/>
          </a:xfrm>
          <a:prstGeom prst="rect">
            <a:avLst/>
          </a:prstGeom>
          <a:noFill/>
          <a:ln w="152400" cap="rnd" cmpd="sng">
            <a:solidFill>
              <a:srgbClr val="689EE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000" b="1" dirty="0" smtClean="0">
                <a:solidFill>
                  <a:srgbClr val="689EE1"/>
                </a:solidFill>
                <a:latin typeface="Roboto"/>
                <a:ea typeface="Roboto"/>
                <a:cs typeface="Roboto"/>
                <a:sym typeface="Roboto"/>
              </a:rPr>
              <a:t>الشرط الرابع</a:t>
            </a:r>
            <a:endParaRPr sz="3000" b="1" dirty="0">
              <a:solidFill>
                <a:srgbClr val="689EE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4" name="Shape 214"/>
          <p:cNvCxnSpPr>
            <a:stCxn id="211" idx="2"/>
          </p:cNvCxnSpPr>
          <p:nvPr/>
        </p:nvCxnSpPr>
        <p:spPr>
          <a:xfrm flipH="1">
            <a:off x="4572000" y="1974952"/>
            <a:ext cx="242" cy="373928"/>
          </a:xfrm>
          <a:prstGeom prst="straightConnector1">
            <a:avLst/>
          </a:prstGeom>
          <a:noFill/>
          <a:ln w="28575" cap="rnd" cmpd="sng">
            <a:solidFill>
              <a:srgbClr val="CCCCCC"/>
            </a:solidFill>
            <a:prstDash val="solid"/>
            <a:round/>
            <a:headEnd type="oval" w="sm" len="sm"/>
            <a:tailEnd type="triangle" w="sm" len="sm"/>
          </a:ln>
        </p:spPr>
      </p:cxnSp>
      <p:cxnSp>
        <p:nvCxnSpPr>
          <p:cNvPr id="215" name="Shape 215"/>
          <p:cNvCxnSpPr/>
          <p:nvPr/>
        </p:nvCxnSpPr>
        <p:spPr>
          <a:xfrm>
            <a:off x="4572000" y="3284984"/>
            <a:ext cx="0" cy="576064"/>
          </a:xfrm>
          <a:prstGeom prst="straightConnector1">
            <a:avLst/>
          </a:prstGeom>
          <a:noFill/>
          <a:ln w="28575" cap="rnd" cmpd="sng">
            <a:solidFill>
              <a:srgbClr val="CCCCCC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3" name="Shape 212"/>
          <p:cNvSpPr txBox="1"/>
          <p:nvPr/>
        </p:nvSpPr>
        <p:spPr>
          <a:xfrm>
            <a:off x="2699792" y="3789040"/>
            <a:ext cx="3744900" cy="778200"/>
          </a:xfrm>
          <a:prstGeom prst="rect">
            <a:avLst/>
          </a:prstGeom>
          <a:noFill/>
          <a:ln w="152400" cap="rnd" cmpd="sng">
            <a:solidFill>
              <a:srgbClr val="539E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000" b="1" dirty="0" smtClean="0">
                <a:solidFill>
                  <a:srgbClr val="539EB9"/>
                </a:solidFill>
                <a:latin typeface="Roboto"/>
                <a:ea typeface="Roboto"/>
                <a:cs typeface="Roboto"/>
                <a:sym typeface="Roboto"/>
              </a:rPr>
              <a:t>الشرط الثالث</a:t>
            </a:r>
            <a:endParaRPr sz="3000" b="1" dirty="0">
              <a:solidFill>
                <a:srgbClr val="539E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" name="Shape 215"/>
          <p:cNvCxnSpPr/>
          <p:nvPr/>
        </p:nvCxnSpPr>
        <p:spPr>
          <a:xfrm>
            <a:off x="4499992" y="4653136"/>
            <a:ext cx="0" cy="576064"/>
          </a:xfrm>
          <a:prstGeom prst="straightConnector1">
            <a:avLst/>
          </a:prstGeom>
          <a:noFill/>
          <a:ln w="28575" cap="rnd" cmpd="sng">
            <a:solidFill>
              <a:srgbClr val="CCCCCC"/>
            </a:solidFill>
            <a:prstDash val="solid"/>
            <a:round/>
            <a:headEnd type="oval" w="sm" len="sm"/>
            <a:tailEnd type="triangle" w="sm" len="sm"/>
          </a:ln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5400" dirty="0" smtClean="0"/>
              <a:t>مفردات المحاضرة</a:t>
            </a:r>
            <a:endParaRPr sz="5400" dirty="0"/>
          </a:p>
        </p:txBody>
      </p:sp>
      <p:sp>
        <p:nvSpPr>
          <p:cNvPr id="102" name="Shape 102"/>
          <p:cNvSpPr txBox="1"/>
          <p:nvPr/>
        </p:nvSpPr>
        <p:spPr>
          <a:xfrm>
            <a:off x="1259632" y="2347874"/>
            <a:ext cx="7427120" cy="381742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spcBef>
                <a:spcPts val="600"/>
              </a:spcBef>
              <a:buFontTx/>
              <a:buChar char="-"/>
            </a:pPr>
            <a:r>
              <a:rPr lang="ar-IQ" sz="3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تعريف الموصي</a:t>
            </a:r>
          </a:p>
          <a:p>
            <a:pPr lvl="0" algn="r">
              <a:spcBef>
                <a:spcPts val="600"/>
              </a:spcBef>
              <a:buFontTx/>
              <a:buChar char="-"/>
            </a:pPr>
            <a:r>
              <a:rPr lang="ar-IQ" sz="3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المادة القانونية التي نظمت شروط الموصي</a:t>
            </a:r>
          </a:p>
          <a:p>
            <a:pPr lvl="0" algn="r">
              <a:spcBef>
                <a:spcPts val="600"/>
              </a:spcBef>
              <a:buFontTx/>
              <a:buChar char="-"/>
            </a:pPr>
            <a:r>
              <a:rPr lang="ar-IQ" sz="3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تحديد شروط الموصي</a:t>
            </a:r>
          </a:p>
          <a:p>
            <a:pPr lvl="0" algn="r">
              <a:spcBef>
                <a:spcPts val="600"/>
              </a:spcBef>
              <a:buFontTx/>
              <a:buChar char="-"/>
            </a:pPr>
            <a:r>
              <a:rPr lang="ar-IQ" sz="3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امثلة لتعزيز الشروط</a:t>
            </a:r>
          </a:p>
          <a:p>
            <a:pPr lvl="0" algn="r">
              <a:spcBef>
                <a:spcPts val="600"/>
              </a:spcBef>
              <a:buFontTx/>
              <a:buChar char="-"/>
            </a:pPr>
            <a:r>
              <a:rPr lang="ar-IQ" sz="3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 اسئلة اثرائية </a:t>
            </a:r>
            <a:endParaRPr sz="3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899592" y="692696"/>
            <a:ext cx="2766776" cy="5551776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1043608" y="1124744"/>
            <a:ext cx="2529000" cy="44748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 smtClean="0">
                <a:solidFill>
                  <a:srgbClr val="999999"/>
                </a:solidFill>
              </a:rPr>
              <a:t>الجواب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 smtClean="0">
                <a:solidFill>
                  <a:srgbClr val="999999"/>
                </a:solidFill>
              </a:rPr>
              <a:t>الوصية باطلة لان المشرع العراقي يعتبرها مازالت قاصرة ومن شروط الموصي ان يكون بالغا</a:t>
            </a:r>
            <a:endParaRPr sz="2800" dirty="0">
              <a:solidFill>
                <a:srgbClr val="999999"/>
              </a:solidFill>
            </a:endParaRPr>
          </a:p>
        </p:txBody>
      </p:sp>
      <p:sp>
        <p:nvSpPr>
          <p:cNvPr id="5" name="Shape 254"/>
          <p:cNvSpPr txBox="1">
            <a:spLocks/>
          </p:cNvSpPr>
          <p:nvPr/>
        </p:nvSpPr>
        <p:spPr>
          <a:xfrm>
            <a:off x="4283968" y="692696"/>
            <a:ext cx="4004740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C641"/>
              </a:buClr>
              <a:buSzPts val="3000"/>
              <a:buFont typeface="Roboto"/>
              <a:buNone/>
              <a:tabLst/>
              <a:defRPr/>
            </a:pPr>
            <a:r>
              <a:rPr kumimoji="0" lang="ar-IQ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سؤال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C641"/>
              </a:buClr>
              <a:buSzPts val="3000"/>
              <a:buFont typeface="Roboto"/>
              <a:buNone/>
              <a:tabLst/>
              <a:defRPr/>
            </a:pPr>
            <a:r>
              <a:rPr kumimoji="0" lang="ar-IQ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اذا اوصت فتاة تبلغ السابعة عشر ومتزوجة باذن ابيها دون القاضي  بربع تركتها لصديقتها ؟</a:t>
            </a:r>
            <a:endParaRPr kumimoji="0" lang="ar-IQ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755576" y="548680"/>
            <a:ext cx="2843789" cy="5904656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971600" y="1412776"/>
            <a:ext cx="2419832" cy="4176464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 smtClean="0">
                <a:solidFill>
                  <a:srgbClr val="999999"/>
                </a:solidFill>
              </a:rPr>
              <a:t>الجواب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 smtClean="0">
                <a:solidFill>
                  <a:srgbClr val="999999"/>
                </a:solidFill>
              </a:rPr>
              <a:t>الوصية باطلة لان من شروط الموصي ان يكون عاقلا من لحظة كتابة الوصية وحتى مماته</a:t>
            </a:r>
            <a:endParaRPr sz="2800" dirty="0">
              <a:solidFill>
                <a:srgbClr val="999999"/>
              </a:solidFill>
            </a:endParaRPr>
          </a:p>
        </p:txBody>
      </p:sp>
      <p:sp>
        <p:nvSpPr>
          <p:cNvPr id="5" name="Shape 262"/>
          <p:cNvSpPr txBox="1">
            <a:spLocks/>
          </p:cNvSpPr>
          <p:nvPr/>
        </p:nvSpPr>
        <p:spPr>
          <a:xfrm>
            <a:off x="4427984" y="620688"/>
            <a:ext cx="4004740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C641"/>
              </a:buClr>
              <a:buSzPts val="3000"/>
              <a:buFont typeface="Roboto"/>
              <a:buNone/>
              <a:tabLst/>
              <a:defRPr/>
            </a:pPr>
            <a:r>
              <a:rPr kumimoji="0" lang="ar-IQ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سؤال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C641"/>
              </a:buClr>
              <a:buSzPts val="3000"/>
              <a:buFont typeface="Roboto"/>
              <a:buNone/>
              <a:tabLst/>
              <a:defRPr/>
            </a:pPr>
            <a:r>
              <a:rPr kumimoji="0" lang="ar-IQ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اذا اوصى رجل لصديقه بخمس تركته ومات عند صدور حكم بالحجر عليه لاصابته بالعته ؟</a:t>
            </a:r>
            <a:endParaRPr kumimoji="0" lang="ar-IQ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467544" y="692696"/>
            <a:ext cx="3839439" cy="5717969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755576" y="1268760"/>
            <a:ext cx="3331800" cy="4594516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400" dirty="0" smtClean="0">
                <a:solidFill>
                  <a:srgbClr val="999999"/>
                </a:solidFill>
              </a:rPr>
              <a:t>الجواب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400" dirty="0" smtClean="0">
                <a:solidFill>
                  <a:srgbClr val="999999"/>
                </a:solidFill>
              </a:rPr>
              <a:t>الوصية باطلة لان المشرع العراقي اشترط ان يكون الموصي مالكا لما اوصى </a:t>
            </a:r>
            <a:r>
              <a:rPr lang="ar-IQ" sz="2400" dirty="0" err="1" smtClean="0">
                <a:solidFill>
                  <a:srgbClr val="999999"/>
                </a:solidFill>
              </a:rPr>
              <a:t>به</a:t>
            </a:r>
            <a:r>
              <a:rPr lang="ar-IQ" sz="2400" dirty="0" smtClean="0">
                <a:solidFill>
                  <a:srgbClr val="999999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400" dirty="0" smtClean="0">
                <a:solidFill>
                  <a:srgbClr val="999999"/>
                </a:solidFill>
              </a:rPr>
              <a:t>وفي القانون لا تنتقل ملكية الارض </a:t>
            </a:r>
            <a:r>
              <a:rPr lang="ar-IQ" sz="2400" dirty="0" err="1" smtClean="0">
                <a:solidFill>
                  <a:srgbClr val="999999"/>
                </a:solidFill>
              </a:rPr>
              <a:t>الا</a:t>
            </a:r>
            <a:r>
              <a:rPr lang="ar-IQ" sz="2400" dirty="0" smtClean="0">
                <a:solidFill>
                  <a:srgbClr val="999999"/>
                </a:solidFill>
              </a:rPr>
              <a:t> بتسجيلها في دائرة </a:t>
            </a:r>
            <a:r>
              <a:rPr lang="ar-IQ" sz="2800" dirty="0" smtClean="0">
                <a:solidFill>
                  <a:srgbClr val="999999"/>
                </a:solidFill>
              </a:rPr>
              <a:t>التسجيل العراقي اي ان الارض ليست ملكا للمرأة</a:t>
            </a:r>
            <a:endParaRPr sz="2800" dirty="0">
              <a:solidFill>
                <a:srgbClr val="999999"/>
              </a:solidFill>
            </a:endParaRPr>
          </a:p>
        </p:txBody>
      </p:sp>
      <p:sp>
        <p:nvSpPr>
          <p:cNvPr id="5" name="Shape 269"/>
          <p:cNvSpPr txBox="1">
            <a:spLocks/>
          </p:cNvSpPr>
          <p:nvPr/>
        </p:nvSpPr>
        <p:spPr>
          <a:xfrm>
            <a:off x="4572000" y="692696"/>
            <a:ext cx="3644700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C641"/>
              </a:buClr>
              <a:buSzPts val="3000"/>
              <a:buFont typeface="Roboto"/>
              <a:buNone/>
              <a:tabLst/>
              <a:defRPr/>
            </a:pPr>
            <a:r>
              <a:rPr kumimoji="0" lang="ar-IQ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سؤال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C641"/>
              </a:buClr>
              <a:buSzPts val="3000"/>
              <a:buFont typeface="Roboto"/>
              <a:buNone/>
              <a:tabLst/>
              <a:defRPr/>
            </a:pPr>
            <a:r>
              <a:rPr kumimoji="0" lang="ar-IQ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اذا اوصت امرأة لزوجها بأرض تعاقدت على شرائها وماتت قبل </a:t>
            </a:r>
            <a:r>
              <a:rPr kumimoji="0" lang="ar-IQ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تسجيلها ؟</a:t>
            </a:r>
            <a:endParaRPr kumimoji="0" lang="ar-IQ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395536" y="1988840"/>
            <a:ext cx="3893874" cy="3031425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611560" y="2132856"/>
            <a:ext cx="3574200" cy="22785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400" dirty="0" smtClean="0">
                <a:solidFill>
                  <a:srgbClr val="999999"/>
                </a:solidFill>
              </a:rPr>
              <a:t>الجواب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400" dirty="0" smtClean="0">
                <a:solidFill>
                  <a:srgbClr val="999999"/>
                </a:solidFill>
              </a:rPr>
              <a:t>الوصية صحيحة لان القضاء العراقي قاس المغفل على السفيه فأجاز وصيته بثلث تركته والوصية هنا بالربع والربع اقل من الثلث </a:t>
            </a:r>
            <a:endParaRPr sz="2400" dirty="0">
              <a:solidFill>
                <a:srgbClr val="999999"/>
              </a:solidFill>
            </a:endParaRPr>
          </a:p>
        </p:txBody>
      </p:sp>
      <p:sp>
        <p:nvSpPr>
          <p:cNvPr id="7" name="Shape 276"/>
          <p:cNvSpPr txBox="1">
            <a:spLocks/>
          </p:cNvSpPr>
          <p:nvPr/>
        </p:nvSpPr>
        <p:spPr>
          <a:xfrm>
            <a:off x="4860032" y="764704"/>
            <a:ext cx="364470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C641"/>
              </a:buClr>
              <a:buSzPts val="3000"/>
              <a:buFont typeface="Roboto"/>
              <a:buNone/>
              <a:tabLst/>
              <a:defRPr/>
            </a:pPr>
            <a:r>
              <a:rPr kumimoji="0" lang="ar-IQ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سؤال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C641"/>
              </a:buClr>
              <a:buSzPts val="3000"/>
              <a:buFont typeface="Roboto"/>
              <a:buNone/>
              <a:tabLst/>
              <a:defRPr/>
            </a:pPr>
            <a:r>
              <a:rPr kumimoji="0" lang="ar-IQ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اذا اوصى رجل مغفل لأخيه المعتوه بربع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kumimoji="0" lang="ar-IQ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تركته ؟</a:t>
            </a:r>
            <a:endParaRPr kumimoji="0" lang="ar-IQ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ctrTitle" idx="4294967295"/>
          </p:nvPr>
        </p:nvSpPr>
        <p:spPr>
          <a:xfrm>
            <a:off x="1275150" y="1162050"/>
            <a:ext cx="6593700" cy="9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FFFFF"/>
                </a:solidFill>
              </a:rPr>
              <a:t>thanks!</a:t>
            </a:r>
            <a:endParaRPr sz="3600" b="0">
              <a:solidFill>
                <a:srgbClr val="FFFFFF"/>
              </a:solidFill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subTitle" idx="4294967295"/>
          </p:nvPr>
        </p:nvSpPr>
        <p:spPr>
          <a:xfrm>
            <a:off x="1275150" y="1957950"/>
            <a:ext cx="6593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Any questions?</a:t>
            </a:r>
            <a:endParaRPr sz="4800"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body" idx="4294967295"/>
          </p:nvPr>
        </p:nvSpPr>
        <p:spPr>
          <a:xfrm>
            <a:off x="1275150" y="3819525"/>
            <a:ext cx="6593700" cy="25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You can find me at</a:t>
            </a:r>
            <a:r>
              <a:rPr lang="en" sz="2400" dirty="0" smtClean="0">
                <a:solidFill>
                  <a:srgbClr val="FFFFFF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Umkalthoomsabeeh-70@uomustansiriyah.edu.iq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 idx="4294967295"/>
          </p:nvPr>
        </p:nvSpPr>
        <p:spPr>
          <a:xfrm>
            <a:off x="1275150" y="1162050"/>
            <a:ext cx="6593700" cy="9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FFFFF"/>
                </a:solidFill>
              </a:rPr>
              <a:t>hello!</a:t>
            </a:r>
            <a:endParaRPr sz="3600" b="0">
              <a:solidFill>
                <a:srgbClr val="FFFFFF"/>
              </a:solidFill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4294967295"/>
          </p:nvPr>
        </p:nvSpPr>
        <p:spPr>
          <a:xfrm>
            <a:off x="1275150" y="1957950"/>
            <a:ext cx="6593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 am </a:t>
            </a:r>
            <a:r>
              <a:rPr lang="en-US" sz="4800" b="1" dirty="0" smtClean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U</a:t>
            </a:r>
            <a:r>
              <a:rPr lang="en-US" sz="4800" b="1" dirty="0" smtClean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 </a:t>
            </a:r>
            <a:r>
              <a:rPr lang="en-US" sz="4800" b="1" dirty="0" err="1" smtClean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kalthoom</a:t>
            </a:r>
            <a:r>
              <a:rPr lang="en-US" sz="4800" b="1" dirty="0" smtClean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Sabeeh</a:t>
            </a:r>
            <a:endParaRPr sz="4800" b="1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4294967295"/>
          </p:nvPr>
        </p:nvSpPr>
        <p:spPr>
          <a:xfrm>
            <a:off x="1275150" y="3819525"/>
            <a:ext cx="6593700" cy="25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I am here because I love to give presentations. 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FFFFFF"/>
                </a:solidFill>
              </a:rPr>
              <a:t>You </a:t>
            </a:r>
            <a:r>
              <a:rPr lang="en" sz="2400" dirty="0">
                <a:solidFill>
                  <a:srgbClr val="FFFFFF"/>
                </a:solidFill>
              </a:rPr>
              <a:t>can find me at</a:t>
            </a:r>
            <a:r>
              <a:rPr lang="en" sz="2400" dirty="0" smtClean="0">
                <a:solidFill>
                  <a:srgbClr val="FFFFFF"/>
                </a:solidFill>
              </a:rPr>
              <a:t>: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U</a:t>
            </a:r>
            <a:r>
              <a:rPr lang="en" sz="2400" dirty="0" smtClean="0">
                <a:solidFill>
                  <a:srgbClr val="FFFFFF"/>
                </a:solidFill>
              </a:rPr>
              <a:t>mkalthoomsabeeh-70@uomustansiriyah.edu.iq</a:t>
            </a: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1043608" y="2852936"/>
            <a:ext cx="7244276" cy="1512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000" dirty="0" smtClean="0"/>
              <a:t>لنبدأ المحاضرة </a:t>
            </a:r>
            <a:br>
              <a:rPr lang="ar-IQ" sz="6000" dirty="0" smtClean="0"/>
            </a:br>
            <a:r>
              <a:rPr lang="ar-IQ" sz="6000" dirty="0" smtClean="0"/>
              <a:t>بسم الله الرحمن الرحيم</a:t>
            </a:r>
            <a:endParaRPr sz="6000" dirty="0"/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1043608" y="4653136"/>
            <a:ext cx="5660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start with the first set of slides</a:t>
            </a:r>
            <a:endParaRPr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 idx="4294967295"/>
          </p:nvPr>
        </p:nvSpPr>
        <p:spPr>
          <a:xfrm>
            <a:off x="1747800" y="1930150"/>
            <a:ext cx="5648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800" dirty="0" smtClean="0">
                <a:solidFill>
                  <a:srgbClr val="FFFFFF"/>
                </a:solidFill>
              </a:rPr>
              <a:t>من هو الموصي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4294967295"/>
          </p:nvPr>
        </p:nvSpPr>
        <p:spPr>
          <a:xfrm>
            <a:off x="1747800" y="3529571"/>
            <a:ext cx="5648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4400" dirty="0" smtClean="0">
                <a:solidFill>
                  <a:srgbClr val="FFFFFF"/>
                </a:solidFill>
              </a:rPr>
              <a:t>يعد الموصي الطرف الرئيسي </a:t>
            </a:r>
            <a:r>
              <a:rPr lang="ar-IQ" sz="4400" dirty="0" err="1" smtClean="0">
                <a:solidFill>
                  <a:srgbClr val="FFFFFF"/>
                </a:solidFill>
              </a:rPr>
              <a:t>والاساسي</a:t>
            </a:r>
            <a:r>
              <a:rPr lang="ar-IQ" sz="4400" dirty="0" smtClean="0">
                <a:solidFill>
                  <a:srgbClr val="FFFFFF"/>
                </a:solidFill>
              </a:rPr>
              <a:t> في الوصية فبدونه لا وجود لها</a:t>
            </a:r>
            <a:endParaRPr sz="4400" dirty="0">
              <a:solidFill>
                <a:srgbClr val="FFFFFF"/>
              </a:solidFill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3797997" y="883935"/>
            <a:ext cx="1548004" cy="1547921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683568" y="2348880"/>
            <a:ext cx="3682925" cy="4215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FontTx/>
              <a:buChar char="-"/>
            </a:pPr>
            <a:r>
              <a:rPr lang="ar-IQ" sz="2800" dirty="0" smtClean="0"/>
              <a:t>هو الطرف الاول </a:t>
            </a:r>
            <a:r>
              <a:rPr lang="ar-IQ" sz="2800" dirty="0" smtClean="0"/>
              <a:t>في </a:t>
            </a:r>
            <a:endParaRPr lang="en-US" sz="2800" dirty="0" smtClean="0"/>
          </a:p>
          <a:p>
            <a:pPr marL="0" indent="0" algn="ctr">
              <a:buFontTx/>
              <a:buChar char="-"/>
            </a:pPr>
            <a:r>
              <a:rPr lang="en-US" sz="2800" dirty="0" smtClean="0"/>
              <a:t> </a:t>
            </a:r>
            <a:r>
              <a:rPr lang="ar-IQ" sz="2800" dirty="0" smtClean="0"/>
              <a:t> الوصية</a:t>
            </a:r>
          </a:p>
          <a:p>
            <a:pPr marL="0" indent="0" algn="ctr">
              <a:buFontTx/>
              <a:buChar char="-"/>
            </a:pPr>
            <a:r>
              <a:rPr lang="ar-IQ" sz="2800" dirty="0" smtClean="0"/>
              <a:t>- يعد اهم اطراف الوصية</a:t>
            </a:r>
          </a:p>
          <a:p>
            <a:pPr marL="0" indent="0" algn="ctr">
              <a:buFontTx/>
              <a:buChar char="-"/>
            </a:pPr>
            <a:r>
              <a:rPr lang="ar-IQ" sz="2800" dirty="0" smtClean="0"/>
              <a:t>- تدور الوصية وجودا وعدما مع ارادة الموصي</a:t>
            </a:r>
            <a:endParaRPr lang="ar-IQ" sz="2800" dirty="0" smtClean="0"/>
          </a:p>
          <a:p>
            <a:pPr marL="0" indent="0" algn="ctr">
              <a:buFontTx/>
              <a:buChar char="-"/>
            </a:pPr>
            <a:r>
              <a:rPr lang="ar-IQ" sz="2800" dirty="0" smtClean="0"/>
              <a:t>- لم </a:t>
            </a:r>
            <a:r>
              <a:rPr lang="ar-IQ" sz="2800" dirty="0" smtClean="0"/>
              <a:t>يعرف المشرع العراقي الموصي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3200" dirty="0" smtClean="0"/>
              <a:t>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2257425" y="764704"/>
            <a:ext cx="6153300" cy="13878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7200" dirty="0" smtClean="0"/>
              <a:t>تعريف الموصي</a:t>
            </a:r>
            <a:endParaRPr sz="7200" dirty="0"/>
          </a:p>
        </p:txBody>
      </p:sp>
      <p:sp>
        <p:nvSpPr>
          <p:cNvPr id="6" name="Shape 139"/>
          <p:cNvSpPr txBox="1">
            <a:spLocks/>
          </p:cNvSpPr>
          <p:nvPr/>
        </p:nvSpPr>
        <p:spPr>
          <a:xfrm>
            <a:off x="4572000" y="2348880"/>
            <a:ext cx="3408932" cy="42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800"/>
              <a:buFont typeface="Roboto"/>
              <a:buNone/>
              <a:tabLst/>
              <a:defRPr/>
            </a:pPr>
            <a:r>
              <a:rPr kumimoji="0" lang="ar-IQ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هو ذلك الشخص الطبيعي الذي يقرر بإرادته  نقل ملكية مال معين او مجموعة من امواله الى شخص اخر بعد وفاته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800"/>
              <a:buFont typeface="Roboto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800"/>
              <a:buFont typeface="Roboto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800"/>
              <a:buFont typeface="Roboto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800"/>
              <a:buFont typeface="Roboto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800"/>
              <a:buFont typeface="Roboto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3568" y="2420888"/>
            <a:ext cx="2483748" cy="4081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3200" b="1" u="sng" dirty="0" smtClean="0"/>
              <a:t>الشرط الثاني</a:t>
            </a:r>
          </a:p>
          <a:p>
            <a:pPr marL="0" indent="0" algn="r">
              <a:buNone/>
            </a:pPr>
            <a:r>
              <a:rPr lang="ar-IQ" sz="3200" b="1" dirty="0" smtClean="0"/>
              <a:t>ان يكون الموصي مالكا لما اوصى </a:t>
            </a:r>
            <a:r>
              <a:rPr lang="ar-IQ" sz="3200" b="1" dirty="0" err="1" smtClean="0"/>
              <a:t>به</a:t>
            </a:r>
            <a:endParaRPr lang="ar-IQ" sz="3200" b="1" dirty="0" smtClean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3200" b="1" dirty="0"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3491880" y="2420888"/>
            <a:ext cx="2469966" cy="4081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3200" b="1" u="sng" dirty="0" smtClean="0"/>
              <a:t>الشرط الاول 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3200" b="1" dirty="0" smtClean="0"/>
              <a:t>ان يكون الموصي اهلا للتبرع القانوني </a:t>
            </a:r>
            <a:endParaRPr lang="ar-IQ" sz="3200" b="1" dirty="0" smtClean="0"/>
          </a:p>
        </p:txBody>
      </p:sp>
      <p:sp>
        <p:nvSpPr>
          <p:cNvPr id="148" name="Shape 148"/>
          <p:cNvSpPr txBox="1">
            <a:spLocks noGrp="1"/>
          </p:cNvSpPr>
          <p:nvPr>
            <p:ph type="body" idx="3"/>
          </p:nvPr>
        </p:nvSpPr>
        <p:spPr>
          <a:xfrm>
            <a:off x="6372200" y="2348880"/>
            <a:ext cx="2339732" cy="4081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2800" dirty="0" smtClean="0"/>
              <a:t>نصت </a:t>
            </a:r>
            <a:r>
              <a:rPr lang="ar-IQ" sz="2800" dirty="0" err="1" smtClean="0"/>
              <a:t>المادة </a:t>
            </a:r>
            <a:r>
              <a:rPr lang="ar-IQ" sz="2800" dirty="0" smtClean="0"/>
              <a:t>(67) </a:t>
            </a:r>
            <a:r>
              <a:rPr lang="ar-IQ" sz="2800" dirty="0" err="1" smtClean="0"/>
              <a:t>على :</a:t>
            </a:r>
            <a:endParaRPr lang="ar-IQ" sz="2800" dirty="0" smtClean="0"/>
          </a:p>
          <a:p>
            <a:pPr marL="0" lvl="0" indent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2800" dirty="0" smtClean="0"/>
              <a:t>” يشترط فـــي الموصــــــــي </a:t>
            </a:r>
          </a:p>
          <a:p>
            <a:pPr marL="0" lvl="0" indent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2800" b="1" dirty="0" smtClean="0"/>
              <a:t>ان يكون اهلا للتبرع قانونا </a:t>
            </a:r>
            <a:r>
              <a:rPr lang="en-US" sz="2800" b="1" dirty="0" smtClean="0"/>
              <a:t> </a:t>
            </a:r>
            <a:r>
              <a:rPr lang="ar-IQ" sz="2800" b="1" dirty="0" smtClean="0"/>
              <a:t>مالكا لما اوصى </a:t>
            </a:r>
            <a:r>
              <a:rPr lang="ar-IQ" sz="2800" b="1" dirty="0" err="1" smtClean="0"/>
              <a:t>بــــــــــــــــه </a:t>
            </a:r>
            <a:r>
              <a:rPr lang="ar-IQ" sz="2800" dirty="0" err="1" smtClean="0"/>
              <a:t>“</a:t>
            </a:r>
            <a:endParaRPr sz="2800" dirty="0"/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000" dirty="0" smtClean="0"/>
              <a:t>شروط الموصي في قانون الاحوال الشخصية العراقي</a:t>
            </a:r>
            <a:endParaRPr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5219700" y="1183300"/>
            <a:ext cx="31908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200" dirty="0" smtClean="0"/>
              <a:t>الشروط اللازم توافرها في الموصي</a:t>
            </a:r>
            <a:endParaRPr sz="3200" dirty="0"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5219700" y="2278853"/>
            <a:ext cx="3190800" cy="4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2800" dirty="0" smtClean="0"/>
              <a:t>من خلال نص المادة 67 من قانون الاحوال الشخصية العراقي 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2800" dirty="0" smtClean="0"/>
              <a:t>لابد ان تتوافر في الموصي لكي تصح الوصية  مجموعة من الشروط 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2800" dirty="0" err="1" smtClean="0"/>
              <a:t>وكالأتي :</a:t>
            </a:r>
            <a:r>
              <a:rPr lang="ar-IQ" sz="2800" dirty="0" smtClean="0"/>
              <a:t> </a:t>
            </a:r>
            <a:endParaRPr sz="2800" dirty="0"/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l="18053" t="12360" r="12641" b="12496"/>
          <a:stretch/>
        </p:blipFill>
        <p:spPr>
          <a:xfrm>
            <a:off x="0" y="852488"/>
            <a:ext cx="4752975" cy="515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 descr="bird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body" idx="4294967295"/>
          </p:nvPr>
        </p:nvSpPr>
        <p:spPr>
          <a:xfrm>
            <a:off x="1331640" y="2057400"/>
            <a:ext cx="6624736" cy="2743200"/>
          </a:xfrm>
          <a:prstGeom prst="rect">
            <a:avLst/>
          </a:prstGeom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6600" dirty="0" smtClean="0">
                <a:solidFill>
                  <a:srgbClr val="FFFFFF"/>
                </a:solidFill>
              </a:rPr>
              <a:t>ان يكون عاقلا مميزاً</a:t>
            </a:r>
            <a:endParaRPr sz="6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461</Words>
  <Application>Microsoft Office PowerPoint</Application>
  <PresentationFormat>عرض على الشاشة (3:4)‏</PresentationFormat>
  <Paragraphs>95</Paragraphs>
  <Slides>24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9" baseType="lpstr">
      <vt:lpstr>Arial</vt:lpstr>
      <vt:lpstr>Roboto Slab</vt:lpstr>
      <vt:lpstr>Roboto</vt:lpstr>
      <vt:lpstr>Oxygen</vt:lpstr>
      <vt:lpstr>Ariel template</vt:lpstr>
      <vt:lpstr>شروط الموصي </vt:lpstr>
      <vt:lpstr>مفردات المحاضرة</vt:lpstr>
      <vt:lpstr>hello!</vt:lpstr>
      <vt:lpstr>لنبدأ المحاضرة  بسم الله الرحمن الرحيم</vt:lpstr>
      <vt:lpstr>من هو الموصي</vt:lpstr>
      <vt:lpstr>تعريف الموصي</vt:lpstr>
      <vt:lpstr>شروط الموصي في قانون الاحوال الشخصية العراقي</vt:lpstr>
      <vt:lpstr>الشروط اللازم توافرها في الموصي</vt:lpstr>
      <vt:lpstr>الشريحة 9</vt:lpstr>
      <vt:lpstr>يجب ان يكون الموصي عاقلا (فلا تصح وصيـة)</vt:lpstr>
      <vt:lpstr>ما حكم وصية  ؟</vt:lpstr>
      <vt:lpstr>المادة 2/109  من القانون المدني العراقي</vt:lpstr>
      <vt:lpstr>الشريحة 13</vt:lpstr>
      <vt:lpstr>يجب ان يكون الموصي ممتلكاً لأهلية الاداء</vt:lpstr>
      <vt:lpstr>حالات خاصة من الوصية</vt:lpstr>
      <vt:lpstr>الشريحة 16</vt:lpstr>
      <vt:lpstr>يجب ان تكون ارادة الموصي حرة ( فلا تصح وصية)</vt:lpstr>
      <vt:lpstr>الشريحة 18</vt:lpstr>
      <vt:lpstr>مراجعة سريعة لشروط الموصي</vt:lpstr>
      <vt:lpstr>الشريحة 20</vt:lpstr>
      <vt:lpstr>الشريحة 21</vt:lpstr>
      <vt:lpstr>الشريحة 22</vt:lpstr>
      <vt:lpstr>الشريحة 23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شروط الموصي </dc:title>
  <cp:lastModifiedBy>مختبر الحاسبات</cp:lastModifiedBy>
  <cp:revision>12</cp:revision>
  <dcterms:modified xsi:type="dcterms:W3CDTF">2018-02-20T05:43:35Z</dcterms:modified>
</cp:coreProperties>
</file>