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5CB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4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1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ar-IQ" dirty="0" smtClean="0"/>
          </a:p>
          <a:p>
            <a:pPr rtl="0"/>
            <a:r>
              <a:rPr lang="en-US" dirty="0" smtClean="0"/>
              <a:t>First semester</a:t>
            </a:r>
          </a:p>
          <a:p>
            <a:pPr rtl="0"/>
            <a:endParaRPr lang="en-US" dirty="0" smtClean="0"/>
          </a:p>
          <a:p>
            <a:pPr rtl="0"/>
            <a:r>
              <a:rPr lang="en-US" dirty="0" smtClean="0"/>
              <a:t>Lecture </a:t>
            </a:r>
            <a:r>
              <a:rPr lang="en-US" dirty="0" smtClean="0"/>
              <a:t>#9</a:t>
            </a:r>
            <a:endParaRPr lang="en-US" dirty="0" smtClean="0"/>
          </a:p>
          <a:p>
            <a:pPr rtl="0"/>
            <a:endParaRPr lang="en-US" dirty="0" smtClean="0"/>
          </a:p>
          <a:p>
            <a:pPr rtl="0"/>
            <a:r>
              <a:rPr lang="en-US" dirty="0" smtClean="0"/>
              <a:t>Chapter </a:t>
            </a:r>
            <a:r>
              <a:rPr lang="en-US" dirty="0" err="1" smtClean="0"/>
              <a:t>TWO:International</a:t>
            </a:r>
            <a:r>
              <a:rPr lang="en-US" dirty="0" smtClean="0"/>
              <a:t> Sales … continued</a:t>
            </a:r>
          </a:p>
          <a:p>
            <a:pPr rtl="0"/>
            <a:r>
              <a:rPr lang="en-US" dirty="0" smtClean="0"/>
              <a:t>Focus on incoterms</a:t>
            </a:r>
          </a:p>
          <a:p>
            <a:endParaRPr lang="en-US" dirty="0" smtClean="0"/>
          </a:p>
          <a:p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College of Law, Al-</a:t>
            </a:r>
            <a:r>
              <a:rPr lang="en-US" sz="2800" dirty="0" err="1" smtClean="0"/>
              <a:t>Mustansiriyah</a:t>
            </a:r>
            <a:r>
              <a:rPr lang="en-US" sz="2800" dirty="0" smtClean="0"/>
              <a:t> U.</a:t>
            </a:r>
            <a:br>
              <a:rPr lang="en-US" sz="2800" dirty="0" smtClean="0"/>
            </a:br>
            <a:r>
              <a:rPr lang="en-US" sz="2800" dirty="0" smtClean="0"/>
              <a:t> Fourth Year Course in Mercantile Contracts</a:t>
            </a:r>
            <a:br>
              <a:rPr lang="en-US" sz="2800" dirty="0" smtClean="0"/>
            </a:br>
            <a:r>
              <a:rPr lang="en-US" sz="2800" dirty="0" smtClean="0"/>
              <a:t> 2016-2017 </a:t>
            </a:r>
            <a:endParaRPr lang="ar-IQ" sz="2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9875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Variance in seller and buyer duties and obligations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l" rtl="0">
              <a:buFont typeface="Wingdings" pitchFamily="2" charset="2"/>
              <a:buChar char="v"/>
            </a:pPr>
            <a:r>
              <a:rPr lang="en-US" dirty="0" smtClean="0"/>
              <a:t> The duties and obligations for the seller and buyer are different in each incoterm according to its requirements. </a:t>
            </a:r>
          </a:p>
          <a:p>
            <a:pPr algn="l" rtl="0">
              <a:buNone/>
            </a:pPr>
            <a:endParaRPr lang="en-US" dirty="0" smtClean="0"/>
          </a:p>
          <a:p>
            <a:pPr lvl="0" algn="l" rtl="0"/>
            <a:r>
              <a:rPr lang="en-US" dirty="0" smtClean="0"/>
              <a:t>In C &amp; F the seller pays cost and freight, and risk is transferred to the buyer after goods pass the ship's rail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CIF requires the seller to procure insurance against risk and damage.</a:t>
            </a:r>
          </a:p>
          <a:p>
            <a:pPr lvl="0" algn="l" rtl="0"/>
            <a:endParaRPr lang="en-US" dirty="0" smtClean="0"/>
          </a:p>
          <a:p>
            <a:pPr lvl="0" algn="l" rtl="0">
              <a:buNone/>
            </a:pPr>
            <a:endParaRPr lang="en-US" dirty="0" smtClean="0"/>
          </a:p>
          <a:p>
            <a:pPr lvl="0" algn="l" rtl="0"/>
            <a:endParaRPr lang="en-US" dirty="0" smtClean="0"/>
          </a:p>
          <a:p>
            <a:pPr algn="l" rtl="0">
              <a:buSzPct val="100000"/>
              <a:buFont typeface="Arial" pitchFamily="34" charset="0"/>
              <a:buChar char="•"/>
            </a:pPr>
            <a:endParaRPr lang="en-US" dirty="0" smtClean="0"/>
          </a:p>
          <a:p>
            <a:pPr lvl="0" algn="l" rtl="0">
              <a:buNone/>
            </a:pPr>
            <a:endParaRPr lang="en-US" b="1" dirty="0" smtClean="0"/>
          </a:p>
          <a:p>
            <a:pPr algn="l" rtl="0"/>
            <a:endParaRPr lang="ar-IQ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Term, word and phrase meaning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b="1" i="1" dirty="0" smtClean="0"/>
              <a:t>Freight, </a:t>
            </a:r>
            <a:r>
              <a:rPr lang="en-US" b="1" i="1" dirty="0" smtClean="0"/>
              <a:t> </a:t>
            </a:r>
          </a:p>
          <a:p>
            <a:pPr algn="l" rtl="0"/>
            <a:r>
              <a:rPr lang="en-US" b="1" i="1" dirty="0" smtClean="0"/>
              <a:t>damage</a:t>
            </a:r>
            <a:r>
              <a:rPr lang="en-US" b="1" i="1" dirty="0" smtClean="0"/>
              <a:t>, </a:t>
            </a:r>
            <a:endParaRPr lang="en-US" b="1" i="1" dirty="0" smtClean="0"/>
          </a:p>
          <a:p>
            <a:pPr algn="l" rtl="0"/>
            <a:r>
              <a:rPr lang="en-US" b="1" i="1" dirty="0" smtClean="0"/>
              <a:t>cost</a:t>
            </a:r>
            <a:r>
              <a:rPr lang="en-US" b="1" i="1" dirty="0" smtClean="0"/>
              <a:t>, </a:t>
            </a:r>
            <a:endParaRPr lang="en-US" b="1" i="1" dirty="0" smtClean="0"/>
          </a:p>
          <a:p>
            <a:pPr algn="l" rtl="0"/>
            <a:r>
              <a:rPr lang="en-US" b="1" i="1" dirty="0" smtClean="0"/>
              <a:t>insurance</a:t>
            </a:r>
            <a:r>
              <a:rPr lang="en-US" b="1" i="1" dirty="0" smtClean="0"/>
              <a:t>, </a:t>
            </a:r>
            <a:endParaRPr lang="en-US" b="1" i="1" dirty="0" smtClean="0"/>
          </a:p>
          <a:p>
            <a:pPr algn="l" rtl="0"/>
            <a:r>
              <a:rPr lang="en-US" b="1" i="1" dirty="0" smtClean="0"/>
              <a:t>premium</a:t>
            </a:r>
            <a:r>
              <a:rPr lang="en-US" b="1" i="1" dirty="0" smtClean="0"/>
              <a:t>, </a:t>
            </a:r>
            <a:endParaRPr lang="en-US" b="1" i="1" dirty="0" smtClean="0"/>
          </a:p>
          <a:p>
            <a:pPr algn="l" rtl="0"/>
            <a:r>
              <a:rPr lang="en-US" b="1" i="1" dirty="0" smtClean="0"/>
              <a:t>procure</a:t>
            </a:r>
            <a:r>
              <a:rPr lang="en-US" b="1" i="1" dirty="0" smtClean="0"/>
              <a:t>, </a:t>
            </a:r>
            <a:endParaRPr lang="en-US" b="1" i="1" dirty="0" smtClean="0"/>
          </a:p>
          <a:p>
            <a:pPr algn="l" rtl="0"/>
            <a:r>
              <a:rPr lang="en-US" b="1" i="1" dirty="0" smtClean="0"/>
              <a:t>marine</a:t>
            </a:r>
            <a:r>
              <a:rPr lang="en-US" b="1" i="1" dirty="0" smtClean="0"/>
              <a:t>, </a:t>
            </a:r>
            <a:endParaRPr lang="en-US" b="1" i="1" dirty="0" smtClean="0"/>
          </a:p>
          <a:p>
            <a:pPr algn="l" rtl="0"/>
            <a:r>
              <a:rPr lang="en-US" b="1" i="1" dirty="0" smtClean="0"/>
              <a:t>insurance</a:t>
            </a:r>
            <a:r>
              <a:rPr lang="en-US" b="1" i="1" dirty="0" smtClean="0"/>
              <a:t>, </a:t>
            </a:r>
            <a:endParaRPr lang="en-US" b="1" i="1" dirty="0" smtClean="0"/>
          </a:p>
          <a:p>
            <a:pPr algn="l" rtl="0"/>
            <a:r>
              <a:rPr lang="en-US" b="1" i="1" dirty="0" smtClean="0"/>
              <a:t>carriage</a:t>
            </a:r>
            <a:r>
              <a:rPr lang="en-US" b="1" i="1" dirty="0" smtClean="0"/>
              <a:t>, </a:t>
            </a:r>
            <a:endParaRPr lang="en-US" b="1" i="1" dirty="0" smtClean="0"/>
          </a:p>
          <a:p>
            <a:pPr algn="l" rtl="0"/>
            <a:r>
              <a:rPr lang="en-US" b="1" i="1" smtClean="0"/>
              <a:t>contracts </a:t>
            </a:r>
            <a:r>
              <a:rPr lang="en-US" b="1" i="1" dirty="0" smtClean="0"/>
              <a:t>with</a:t>
            </a:r>
            <a:r>
              <a:rPr lang="en-US" b="1" i="1" smtClean="0"/>
              <a:t>, </a:t>
            </a:r>
            <a:endParaRPr lang="en-US" b="1" i="1" smtClean="0"/>
          </a:p>
          <a:p>
            <a:pPr algn="l" rtl="0"/>
            <a:r>
              <a:rPr lang="en-US" b="1" i="1" smtClean="0"/>
              <a:t>insurer</a:t>
            </a:r>
            <a:r>
              <a:rPr lang="en-US" b="1" i="1" dirty="0" smtClean="0"/>
              <a:t>.</a:t>
            </a:r>
            <a:endParaRPr lang="en-US" b="1" i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204</TotalTime>
  <Words>106</Words>
  <Application>Microsoft Office PowerPoint</Application>
  <PresentationFormat>On-screen Show (4:3)</PresentationFormat>
  <Paragraphs>29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Civic</vt:lpstr>
      <vt:lpstr>College of Law, Al-Mustansiriyah U.  Fourth Year Course in Mercantile Contracts  2016-2017 </vt:lpstr>
      <vt:lpstr>  Variance in seller and buyer duties and obligations</vt:lpstr>
      <vt:lpstr>Term, word and phrase meaning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of Law, Al-Mustansiriyah U. Course in: Mercantile Contracts  Fourth Year 2016-2017</dc:title>
  <dc:creator>Mein hp</dc:creator>
  <cp:lastModifiedBy>F1</cp:lastModifiedBy>
  <cp:revision>221</cp:revision>
  <dcterms:created xsi:type="dcterms:W3CDTF">2006-08-16T00:00:00Z</dcterms:created>
  <dcterms:modified xsi:type="dcterms:W3CDTF">2018-02-20T19:29:27Z</dcterms:modified>
</cp:coreProperties>
</file>