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05CB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varScale="1">
        <p:scale>
          <a:sx n="65" d="100"/>
          <a:sy n="65" d="100"/>
        </p:scale>
        <p:origin x="-145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02/20/2018</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02/20/2018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02/20/2018</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02/20/2018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02/20/2018</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D8BD707-D9CF-40AE-B4C6-C98DA3205C09}" type="datetimeFigureOut">
              <a:rPr lang="en-US" smtClean="0"/>
              <a:pPr/>
              <a:t>02/20/2018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02/20/2018</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02/20/2018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D8BD707-D9CF-40AE-B4C6-C98DA3205C09}" type="datetimeFigureOut">
              <a:rPr lang="en-US" smtClean="0"/>
              <a:pPr/>
              <a:t>02/20/2018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02/20/2018</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D8BD707-D9CF-40AE-B4C6-C98DA3205C09}" type="datetimeFigureOut">
              <a:rPr lang="en-US" smtClean="0"/>
              <a:pPr/>
              <a:t>02/20/2018</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D8BD707-D9CF-40AE-B4C6-C98DA3205C09}" type="datetimeFigureOut">
              <a:rPr lang="en-US" smtClean="0"/>
              <a:pPr/>
              <a:t>02/20/2018</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lnSpcReduction="10000"/>
          </a:bodyPr>
          <a:lstStyle/>
          <a:p>
            <a:endParaRPr lang="ar-IQ" dirty="0" smtClean="0"/>
          </a:p>
          <a:p>
            <a:pPr rtl="0"/>
            <a:r>
              <a:rPr lang="en-US" dirty="0" smtClean="0"/>
              <a:t>First semester</a:t>
            </a:r>
          </a:p>
          <a:p>
            <a:pPr rtl="0"/>
            <a:endParaRPr lang="en-US" dirty="0" smtClean="0"/>
          </a:p>
          <a:p>
            <a:pPr rtl="0"/>
            <a:r>
              <a:rPr lang="en-US" dirty="0" smtClean="0"/>
              <a:t>Lecture #3</a:t>
            </a:r>
          </a:p>
          <a:p>
            <a:pPr rtl="0"/>
            <a:endParaRPr lang="en-US" dirty="0" smtClean="0"/>
          </a:p>
          <a:p>
            <a:pPr rtl="0"/>
            <a:r>
              <a:rPr lang="en-US" dirty="0" smtClean="0"/>
              <a:t>Chapter </a:t>
            </a:r>
            <a:r>
              <a:rPr lang="en-US" dirty="0" err="1" smtClean="0"/>
              <a:t>TWO:International</a:t>
            </a:r>
            <a:r>
              <a:rPr lang="en-US" dirty="0" smtClean="0"/>
              <a:t> Sales</a:t>
            </a:r>
          </a:p>
          <a:p>
            <a:endParaRPr lang="en-US" dirty="0" smtClean="0"/>
          </a:p>
          <a:p>
            <a:endParaRPr lang="ar-IQ" dirty="0"/>
          </a:p>
        </p:txBody>
      </p:sp>
      <p:sp>
        <p:nvSpPr>
          <p:cNvPr id="2" name="Title 1"/>
          <p:cNvSpPr>
            <a:spLocks noGrp="1"/>
          </p:cNvSpPr>
          <p:nvPr>
            <p:ph type="ctrTitle"/>
          </p:nvPr>
        </p:nvSpPr>
        <p:spPr/>
        <p:txBody>
          <a:bodyPr>
            <a:normAutofit/>
          </a:bodyPr>
          <a:lstStyle/>
          <a:p>
            <a:r>
              <a:rPr lang="en-US" sz="2800" dirty="0" smtClean="0"/>
              <a:t>College of Law, Al-</a:t>
            </a:r>
            <a:r>
              <a:rPr lang="en-US" sz="2800" dirty="0" err="1" smtClean="0"/>
              <a:t>Mustansiriyah</a:t>
            </a:r>
            <a:r>
              <a:rPr lang="en-US" sz="2800" dirty="0" smtClean="0"/>
              <a:t> U.</a:t>
            </a:r>
            <a:br>
              <a:rPr lang="en-US" sz="2800" dirty="0" smtClean="0"/>
            </a:br>
            <a:r>
              <a:rPr lang="en-US" sz="2800" dirty="0" smtClean="0"/>
              <a:t> Fourth Year Course in Mercantile Contracts</a:t>
            </a:r>
            <a:br>
              <a:rPr lang="en-US" sz="2800" dirty="0" smtClean="0"/>
            </a:br>
            <a:r>
              <a:rPr lang="en-US" sz="2800" dirty="0" smtClean="0"/>
              <a:t> 2016-2017 </a:t>
            </a:r>
            <a:endParaRPr lang="ar-IQ" sz="2800"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dirty="0" smtClean="0"/>
              <a:t>Chapter Contents</a:t>
            </a:r>
            <a:endParaRPr lang="ar-IQ" dirty="0"/>
          </a:p>
        </p:txBody>
      </p:sp>
      <p:sp>
        <p:nvSpPr>
          <p:cNvPr id="3" name="Content Placeholder 2"/>
          <p:cNvSpPr>
            <a:spLocks noGrp="1"/>
          </p:cNvSpPr>
          <p:nvPr>
            <p:ph sz="quarter" idx="1"/>
          </p:nvPr>
        </p:nvSpPr>
        <p:spPr/>
        <p:txBody>
          <a:bodyPr>
            <a:normAutofit fontScale="92500" lnSpcReduction="10000"/>
          </a:bodyPr>
          <a:lstStyle/>
          <a:p>
            <a:pPr lvl="0" algn="just" rtl="0">
              <a:buClr>
                <a:srgbClr val="FF0000"/>
              </a:buClr>
              <a:buFont typeface="Wingdings" pitchFamily="2" charset="2"/>
              <a:buChar char="v"/>
            </a:pPr>
            <a:r>
              <a:rPr lang="en-US" dirty="0" smtClean="0"/>
              <a:t> Introduction to the concept of international sales contracts as well as variations in obligations across different countries.</a:t>
            </a:r>
          </a:p>
          <a:p>
            <a:pPr lvl="0" algn="just" rtl="0">
              <a:buClr>
                <a:srgbClr val="FF0000"/>
              </a:buClr>
              <a:buFont typeface="Wingdings" pitchFamily="2" charset="2"/>
              <a:buChar char="v"/>
            </a:pPr>
            <a:endParaRPr lang="en-US" dirty="0" smtClean="0"/>
          </a:p>
          <a:p>
            <a:pPr algn="just" rtl="0">
              <a:buClr>
                <a:srgbClr val="FF0000"/>
              </a:buClr>
              <a:buFont typeface="Wingdings" pitchFamily="2" charset="2"/>
              <a:buChar char="v"/>
            </a:pPr>
            <a:r>
              <a:rPr lang="en-US" i="1" dirty="0" smtClean="0"/>
              <a:t> Ad Idem: </a:t>
            </a:r>
          </a:p>
          <a:p>
            <a:pPr algn="just" rtl="0">
              <a:buClr>
                <a:srgbClr val="FF0000"/>
              </a:buClr>
              <a:buFont typeface="Wingdings" pitchFamily="2" charset="2"/>
              <a:buChar char="v"/>
            </a:pPr>
            <a:endParaRPr lang="en-US" i="1" dirty="0" smtClean="0"/>
          </a:p>
          <a:p>
            <a:pPr algn="just" rtl="0">
              <a:buClr>
                <a:srgbClr val="FF0000"/>
              </a:buClr>
              <a:buFont typeface="Wingdings" pitchFamily="2" charset="2"/>
              <a:buChar char="v"/>
            </a:pPr>
            <a:r>
              <a:rPr lang="en-US" dirty="0" smtClean="0"/>
              <a:t> Freedom of Contract</a:t>
            </a:r>
          </a:p>
          <a:p>
            <a:pPr algn="just" rtl="0">
              <a:buClr>
                <a:srgbClr val="FF0000"/>
              </a:buClr>
              <a:buFont typeface="Wingdings" pitchFamily="2" charset="2"/>
              <a:buChar char="v"/>
            </a:pPr>
            <a:endParaRPr lang="en-US" dirty="0" smtClean="0"/>
          </a:p>
          <a:p>
            <a:pPr algn="just" rtl="0">
              <a:buClr>
                <a:srgbClr val="FF0000"/>
              </a:buClr>
              <a:buFont typeface="Wingdings" pitchFamily="2" charset="2"/>
              <a:buChar char="v"/>
            </a:pPr>
            <a:r>
              <a:rPr lang="en-US" dirty="0" smtClean="0"/>
              <a:t>Shorthand Transaction </a:t>
            </a:r>
          </a:p>
          <a:p>
            <a:pPr algn="just" rtl="0">
              <a:buClr>
                <a:srgbClr val="FF0000"/>
              </a:buClr>
              <a:buFont typeface="Wingdings" pitchFamily="2" charset="2"/>
              <a:buChar char="v"/>
            </a:pPr>
            <a:endParaRPr lang="en-US" dirty="0" smtClean="0"/>
          </a:p>
          <a:p>
            <a:pPr algn="just" rtl="0">
              <a:buClr>
                <a:srgbClr val="FF0000"/>
              </a:buClr>
              <a:buFont typeface="Wingdings" pitchFamily="2" charset="2"/>
              <a:buChar char="v"/>
            </a:pPr>
            <a:r>
              <a:rPr lang="en-US" dirty="0" smtClean="0"/>
              <a:t>Incoterms: duties and obligations</a:t>
            </a:r>
          </a:p>
          <a:p>
            <a:pPr algn="just" rtl="0">
              <a:buClr>
                <a:srgbClr val="FF0000"/>
              </a:buClr>
              <a:buNone/>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edg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edg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edg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edge">
                                      <p:cBhvr>
                                        <p:cTn id="22" dur="20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0"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wedge">
                                      <p:cBhvr>
                                        <p:cTn id="2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sz="quarter" idx="1"/>
          </p:nvPr>
        </p:nvSpPr>
        <p:spPr/>
        <p:txBody>
          <a:bodyPr/>
          <a:lstStyle/>
          <a:p>
            <a:pPr lvl="0" algn="l" rtl="0"/>
            <a:r>
              <a:rPr lang="en-US" dirty="0" smtClean="0"/>
              <a:t>This chapter introduces the subject of international sales </a:t>
            </a:r>
            <a:r>
              <a:rPr lang="en-US" dirty="0" smtClean="0"/>
              <a:t>contracts.</a:t>
            </a:r>
          </a:p>
          <a:p>
            <a:pPr lvl="0" algn="l" rtl="0"/>
            <a:endParaRPr lang="en-US" dirty="0" smtClean="0"/>
          </a:p>
          <a:p>
            <a:pPr lvl="0" algn="l" rtl="0"/>
            <a:r>
              <a:rPr lang="en-US" dirty="0" smtClean="0"/>
              <a:t>It is important to know that there are variations </a:t>
            </a:r>
            <a:r>
              <a:rPr lang="en-US" dirty="0" smtClean="0"/>
              <a:t>in obligations across different countries</a:t>
            </a:r>
            <a:r>
              <a:rPr lang="en-US" dirty="0" smtClean="0"/>
              <a:t>.</a:t>
            </a:r>
          </a:p>
          <a:p>
            <a:pPr lvl="0" algn="l" rtl="0"/>
            <a:endParaRPr lang="en-US" dirty="0" smtClean="0"/>
          </a:p>
          <a:p>
            <a:pPr algn="l" rtl="0"/>
            <a:r>
              <a:rPr lang="en-US" dirty="0" smtClean="0"/>
              <a:t>The concept of freedom of contract </a:t>
            </a:r>
            <a:r>
              <a:rPr lang="en-US" dirty="0" smtClean="0"/>
              <a:t>means that parties are free to decide among themselves how to execute a contract, who will be responsible for which risk, etc.</a:t>
            </a:r>
            <a:endParaRPr lang="en-US" dirty="0" smtClean="0"/>
          </a:p>
          <a:p>
            <a:pPr lvl="0" algn="l" rtl="0"/>
            <a:endParaRPr lang="en-US" dirty="0" smtClean="0"/>
          </a:p>
          <a:p>
            <a:pPr algn="l" rtl="0"/>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
          </p:nvPr>
        </p:nvSpPr>
        <p:spPr/>
        <p:txBody>
          <a:bodyPr/>
          <a:lstStyle/>
          <a:p>
            <a:pPr algn="l" rtl="0"/>
            <a:endParaRPr lang="en-US" dirty="0" smtClean="0"/>
          </a:p>
          <a:p>
            <a:pPr algn="l" rtl="0"/>
            <a:endParaRPr lang="en-US" dirty="0" smtClean="0"/>
          </a:p>
          <a:p>
            <a:pPr algn="l" rtl="0"/>
            <a:r>
              <a:rPr lang="en-US" dirty="0" smtClean="0"/>
              <a:t>The term ‘shorthand transactions’ refers to transactions that specify time, place and price.</a:t>
            </a:r>
          </a:p>
          <a:p>
            <a:pPr algn="l" rtl="0"/>
            <a:endParaRPr lang="en-US" dirty="0" smtClean="0"/>
          </a:p>
          <a:p>
            <a:pPr algn="l" rtl="0"/>
            <a:endParaRPr lang="en-US" dirty="0" smtClean="0"/>
          </a:p>
          <a:p>
            <a:pPr algn="l" rtl="0"/>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 word and phrase meaning</a:t>
            </a:r>
            <a:endParaRPr lang="ar-IQ" dirty="0"/>
          </a:p>
        </p:txBody>
      </p:sp>
      <p:sp>
        <p:nvSpPr>
          <p:cNvPr id="3" name="Content Placeholder 2"/>
          <p:cNvSpPr>
            <a:spLocks noGrp="1"/>
          </p:cNvSpPr>
          <p:nvPr>
            <p:ph sz="quarter" idx="1"/>
          </p:nvPr>
        </p:nvSpPr>
        <p:spPr/>
        <p:txBody>
          <a:bodyPr/>
          <a:lstStyle/>
          <a:p>
            <a:pPr lvl="0" algn="l" rtl="0"/>
            <a:r>
              <a:rPr lang="en-US" dirty="0" smtClean="0"/>
              <a:t>Students also provide meaning for the different terms, words and phrases that appear throughout the material. They also discuss differences and similarities and try to relate synonyms and antonyms that they have studied during this course:</a:t>
            </a:r>
          </a:p>
          <a:p>
            <a:pPr algn="l" rtl="0"/>
            <a:r>
              <a:rPr lang="en-US" dirty="0" smtClean="0"/>
              <a:t>Universal, terms, established, bound, </a:t>
            </a:r>
          </a:p>
          <a:p>
            <a:pPr algn="l" rtl="0"/>
            <a:r>
              <a:rPr lang="en-US" dirty="0" smtClean="0"/>
              <a:t>National laws, valid, as idem, fulfilled, handled, support, freedom of contract, observed, increase, shorthand transactions, </a:t>
            </a:r>
            <a:r>
              <a:rPr lang="en-US" dirty="0" smtClean="0"/>
              <a:t>specify</a:t>
            </a:r>
            <a:r>
              <a:rPr lang="en-US" dirty="0" smtClean="0"/>
              <a:t>.</a:t>
            </a:r>
          </a:p>
          <a:p>
            <a:pPr algn="l" rtl="0"/>
            <a:endParaRPr lang="ar-IQ"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179</TotalTime>
  <Words>204</Words>
  <Application>Microsoft Office PowerPoint</Application>
  <PresentationFormat>On-screen Show (4:3)</PresentationFormat>
  <Paragraphs>30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Civic</vt:lpstr>
      <vt:lpstr>College of Law, Al-Mustansiriyah U.  Fourth Year Course in Mercantile Contracts  2016-2017 </vt:lpstr>
      <vt:lpstr>Chapter Contents</vt:lpstr>
      <vt:lpstr>Slide 3</vt:lpstr>
      <vt:lpstr>Slide 4</vt:lpstr>
      <vt:lpstr>Term, word and phrase meaning</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of Law, Al-Mustansiriyah U. Course in: Mercantile Contracts  Fourth Year 2016-2017  </dc:title>
  <dc:creator>Mein hp</dc:creator>
  <cp:lastModifiedBy>F1</cp:lastModifiedBy>
  <cp:revision>185</cp:revision>
  <dcterms:created xsi:type="dcterms:W3CDTF">2006-08-16T00:00:00Z</dcterms:created>
  <dcterms:modified xsi:type="dcterms:W3CDTF">2018-02-20T18:53:21Z</dcterms:modified>
</cp:coreProperties>
</file>