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5C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8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D9A218-01CC-4171-8885-53856DBDF26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FA6F7B17-73A3-42CD-B91C-4D4F75D40996}">
      <dgm:prSet phldrT="[Text]"/>
      <dgm:spPr/>
      <dgm:t>
        <a:bodyPr/>
        <a:lstStyle/>
        <a:p>
          <a:pPr rtl="1"/>
          <a:r>
            <a:rPr lang="en-US" dirty="0" smtClean="0"/>
            <a:t>Error</a:t>
          </a:r>
          <a:endParaRPr lang="ar-IQ" dirty="0"/>
        </a:p>
      </dgm:t>
    </dgm:pt>
    <dgm:pt modelId="{33AAEC41-FD93-4AEB-9330-AB2E5776096D}" type="parTrans" cxnId="{1ED2D782-5AB4-4C70-A82D-8059FC7ED6A4}">
      <dgm:prSet/>
      <dgm:spPr/>
      <dgm:t>
        <a:bodyPr/>
        <a:lstStyle/>
        <a:p>
          <a:pPr rtl="1"/>
          <a:endParaRPr lang="ar-IQ"/>
        </a:p>
      </dgm:t>
    </dgm:pt>
    <dgm:pt modelId="{1FDF0F75-5153-4E3D-ACA9-5EB20D1D3A26}" type="sibTrans" cxnId="{1ED2D782-5AB4-4C70-A82D-8059FC7ED6A4}">
      <dgm:prSet/>
      <dgm:spPr/>
      <dgm:t>
        <a:bodyPr/>
        <a:lstStyle/>
        <a:p>
          <a:pPr rtl="1"/>
          <a:endParaRPr lang="ar-IQ"/>
        </a:p>
      </dgm:t>
    </dgm:pt>
    <dgm:pt modelId="{F45AF21C-A790-4864-A48E-18871C2D7201}">
      <dgm:prSet phldrT="[Text]"/>
      <dgm:spPr/>
      <dgm:t>
        <a:bodyPr/>
        <a:lstStyle/>
        <a:p>
          <a:pPr rtl="1"/>
          <a:r>
            <a:rPr lang="en-US" dirty="0" smtClean="0"/>
            <a:t>Violence</a:t>
          </a:r>
          <a:endParaRPr lang="ar-IQ" dirty="0"/>
        </a:p>
      </dgm:t>
    </dgm:pt>
    <dgm:pt modelId="{DE621F63-6C1C-4A79-9096-A45C451B3605}" type="parTrans" cxnId="{A4A34297-D371-46A1-BF8B-73997E2FDC46}">
      <dgm:prSet/>
      <dgm:spPr/>
      <dgm:t>
        <a:bodyPr/>
        <a:lstStyle/>
        <a:p>
          <a:pPr rtl="1"/>
          <a:endParaRPr lang="ar-IQ"/>
        </a:p>
      </dgm:t>
    </dgm:pt>
    <dgm:pt modelId="{162A0690-5D4E-464A-98D5-4ADFA6423685}" type="sibTrans" cxnId="{A4A34297-D371-46A1-BF8B-73997E2FDC46}">
      <dgm:prSet/>
      <dgm:spPr/>
      <dgm:t>
        <a:bodyPr/>
        <a:lstStyle/>
        <a:p>
          <a:pPr rtl="1"/>
          <a:endParaRPr lang="ar-IQ"/>
        </a:p>
      </dgm:t>
    </dgm:pt>
    <dgm:pt modelId="{8B0257BB-E438-491B-9B9F-81E128FB99F1}">
      <dgm:prSet phldrT="[Text]"/>
      <dgm:spPr/>
      <dgm:t>
        <a:bodyPr/>
        <a:lstStyle/>
        <a:p>
          <a:pPr rtl="1"/>
          <a:r>
            <a:rPr lang="en-US" dirty="0" smtClean="0"/>
            <a:t>Fraud and Lesion</a:t>
          </a:r>
          <a:endParaRPr lang="ar-IQ" dirty="0"/>
        </a:p>
      </dgm:t>
    </dgm:pt>
    <dgm:pt modelId="{94FD4008-ECB2-4112-B02C-635BD1E468B7}" type="parTrans" cxnId="{2EFD0937-3D6B-4317-96B4-E8E791F0380D}">
      <dgm:prSet/>
      <dgm:spPr/>
      <dgm:t>
        <a:bodyPr/>
        <a:lstStyle/>
        <a:p>
          <a:pPr rtl="1"/>
          <a:endParaRPr lang="ar-IQ"/>
        </a:p>
      </dgm:t>
    </dgm:pt>
    <dgm:pt modelId="{EF1A6906-BDE6-4908-84C4-56D157069684}" type="sibTrans" cxnId="{2EFD0937-3D6B-4317-96B4-E8E791F0380D}">
      <dgm:prSet/>
      <dgm:spPr/>
      <dgm:t>
        <a:bodyPr/>
        <a:lstStyle/>
        <a:p>
          <a:pPr rtl="1"/>
          <a:endParaRPr lang="ar-IQ"/>
        </a:p>
      </dgm:t>
    </dgm:pt>
    <dgm:pt modelId="{7C0FDA73-BA13-4C9A-AAE3-8C11E2F6F4D9}">
      <dgm:prSet phldrT="[Text]"/>
      <dgm:spPr/>
      <dgm:t>
        <a:bodyPr/>
        <a:lstStyle/>
        <a:p>
          <a:pPr rtl="1"/>
          <a:r>
            <a:rPr lang="en-US" dirty="0" smtClean="0"/>
            <a:t>Exploitation</a:t>
          </a:r>
          <a:endParaRPr lang="ar-IQ" dirty="0"/>
        </a:p>
      </dgm:t>
    </dgm:pt>
    <dgm:pt modelId="{7ABED03C-8E43-46A1-9CBB-B4E26C2155CC}" type="parTrans" cxnId="{506DAF08-C927-4711-8203-DFA0C7E57FC1}">
      <dgm:prSet/>
      <dgm:spPr/>
      <dgm:t>
        <a:bodyPr/>
        <a:lstStyle/>
        <a:p>
          <a:pPr rtl="1"/>
          <a:endParaRPr lang="ar-IQ"/>
        </a:p>
      </dgm:t>
    </dgm:pt>
    <dgm:pt modelId="{8BB92741-60B0-43F0-BB08-23D34E065400}" type="sibTrans" cxnId="{506DAF08-C927-4711-8203-DFA0C7E57FC1}">
      <dgm:prSet/>
      <dgm:spPr/>
      <dgm:t>
        <a:bodyPr/>
        <a:lstStyle/>
        <a:p>
          <a:pPr rtl="1"/>
          <a:endParaRPr lang="ar-IQ"/>
        </a:p>
      </dgm:t>
    </dgm:pt>
    <dgm:pt modelId="{CE5BE915-12CF-4E55-8749-AAD817A122DD}" type="pres">
      <dgm:prSet presAssocID="{F6D9A218-01CC-4171-8885-53856DBDF265}" presName="diagram" presStyleCnt="0">
        <dgm:presLayoutVars>
          <dgm:dir/>
          <dgm:resizeHandles val="exact"/>
        </dgm:presLayoutVars>
      </dgm:prSet>
      <dgm:spPr/>
    </dgm:pt>
    <dgm:pt modelId="{1A2741B0-7769-4329-B2C7-C8E5F3664239}" type="pres">
      <dgm:prSet presAssocID="{FA6F7B17-73A3-42CD-B91C-4D4F75D4099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FAF81319-E187-4F8F-9ED6-1E8E6811E02D}" type="pres">
      <dgm:prSet presAssocID="{1FDF0F75-5153-4E3D-ACA9-5EB20D1D3A26}" presName="sibTrans" presStyleCnt="0"/>
      <dgm:spPr/>
    </dgm:pt>
    <dgm:pt modelId="{21A11485-CFA1-4486-B476-A6EC8B63BC1E}" type="pres">
      <dgm:prSet presAssocID="{F45AF21C-A790-4864-A48E-18871C2D7201}" presName="node" presStyleLbl="node1" presStyleIdx="1" presStyleCnt="4">
        <dgm:presLayoutVars>
          <dgm:bulletEnabled val="1"/>
        </dgm:presLayoutVars>
      </dgm:prSet>
      <dgm:spPr/>
    </dgm:pt>
    <dgm:pt modelId="{A454458B-1F56-44A6-B3E4-6F6566630AC3}" type="pres">
      <dgm:prSet presAssocID="{162A0690-5D4E-464A-98D5-4ADFA6423685}" presName="sibTrans" presStyleCnt="0"/>
      <dgm:spPr/>
    </dgm:pt>
    <dgm:pt modelId="{0761A637-05DF-4198-A840-5417BDD73289}" type="pres">
      <dgm:prSet presAssocID="{8B0257BB-E438-491B-9B9F-81E128FB99F1}" presName="node" presStyleLbl="node1" presStyleIdx="2" presStyleCnt="4">
        <dgm:presLayoutVars>
          <dgm:bulletEnabled val="1"/>
        </dgm:presLayoutVars>
      </dgm:prSet>
      <dgm:spPr/>
    </dgm:pt>
    <dgm:pt modelId="{CBC217DD-2B86-43BE-96D7-A9D4E85C1446}" type="pres">
      <dgm:prSet presAssocID="{EF1A6906-BDE6-4908-84C4-56D157069684}" presName="sibTrans" presStyleCnt="0"/>
      <dgm:spPr/>
    </dgm:pt>
    <dgm:pt modelId="{C2F7561C-5D0E-4357-9EC2-577A45156D93}" type="pres">
      <dgm:prSet presAssocID="{7C0FDA73-BA13-4C9A-AAE3-8C11E2F6F4D9}" presName="node" presStyleLbl="node1" presStyleIdx="3" presStyleCnt="4">
        <dgm:presLayoutVars>
          <dgm:bulletEnabled val="1"/>
        </dgm:presLayoutVars>
      </dgm:prSet>
      <dgm:spPr/>
    </dgm:pt>
  </dgm:ptLst>
  <dgm:cxnLst>
    <dgm:cxn modelId="{ED153FD7-EA80-47F9-94AE-A938747D6B20}" type="presOf" srcId="{F6D9A218-01CC-4171-8885-53856DBDF265}" destId="{CE5BE915-12CF-4E55-8749-AAD817A122DD}" srcOrd="0" destOrd="0" presId="urn:microsoft.com/office/officeart/2005/8/layout/default"/>
    <dgm:cxn modelId="{1ED2D782-5AB4-4C70-A82D-8059FC7ED6A4}" srcId="{F6D9A218-01CC-4171-8885-53856DBDF265}" destId="{FA6F7B17-73A3-42CD-B91C-4D4F75D40996}" srcOrd="0" destOrd="0" parTransId="{33AAEC41-FD93-4AEB-9330-AB2E5776096D}" sibTransId="{1FDF0F75-5153-4E3D-ACA9-5EB20D1D3A26}"/>
    <dgm:cxn modelId="{4071511D-46DA-40B7-A922-C722EC23DB61}" type="presOf" srcId="{FA6F7B17-73A3-42CD-B91C-4D4F75D40996}" destId="{1A2741B0-7769-4329-B2C7-C8E5F3664239}" srcOrd="0" destOrd="0" presId="urn:microsoft.com/office/officeart/2005/8/layout/default"/>
    <dgm:cxn modelId="{3EF2B3A9-0C5D-4FED-A76F-6FAD5317A408}" type="presOf" srcId="{7C0FDA73-BA13-4C9A-AAE3-8C11E2F6F4D9}" destId="{C2F7561C-5D0E-4357-9EC2-577A45156D93}" srcOrd="0" destOrd="0" presId="urn:microsoft.com/office/officeart/2005/8/layout/default"/>
    <dgm:cxn modelId="{A4A34297-D371-46A1-BF8B-73997E2FDC46}" srcId="{F6D9A218-01CC-4171-8885-53856DBDF265}" destId="{F45AF21C-A790-4864-A48E-18871C2D7201}" srcOrd="1" destOrd="0" parTransId="{DE621F63-6C1C-4A79-9096-A45C451B3605}" sibTransId="{162A0690-5D4E-464A-98D5-4ADFA6423685}"/>
    <dgm:cxn modelId="{2EFD0937-3D6B-4317-96B4-E8E791F0380D}" srcId="{F6D9A218-01CC-4171-8885-53856DBDF265}" destId="{8B0257BB-E438-491B-9B9F-81E128FB99F1}" srcOrd="2" destOrd="0" parTransId="{94FD4008-ECB2-4112-B02C-635BD1E468B7}" sibTransId="{EF1A6906-BDE6-4908-84C4-56D157069684}"/>
    <dgm:cxn modelId="{506DAF08-C927-4711-8203-DFA0C7E57FC1}" srcId="{F6D9A218-01CC-4171-8885-53856DBDF265}" destId="{7C0FDA73-BA13-4C9A-AAE3-8C11E2F6F4D9}" srcOrd="3" destOrd="0" parTransId="{7ABED03C-8E43-46A1-9CBB-B4E26C2155CC}" sibTransId="{8BB92741-60B0-43F0-BB08-23D34E065400}"/>
    <dgm:cxn modelId="{6EEBA925-542D-4B24-B5BF-2EA522D0D9FA}" type="presOf" srcId="{F45AF21C-A790-4864-A48E-18871C2D7201}" destId="{21A11485-CFA1-4486-B476-A6EC8B63BC1E}" srcOrd="0" destOrd="0" presId="urn:microsoft.com/office/officeart/2005/8/layout/default"/>
    <dgm:cxn modelId="{702E5957-6C1C-4B22-8E0C-FC343AE45C6C}" type="presOf" srcId="{8B0257BB-E438-491B-9B9F-81E128FB99F1}" destId="{0761A637-05DF-4198-A840-5417BDD73289}" srcOrd="0" destOrd="0" presId="urn:microsoft.com/office/officeart/2005/8/layout/default"/>
    <dgm:cxn modelId="{3413F88D-9D5A-4F41-B245-0389153B2B7F}" type="presParOf" srcId="{CE5BE915-12CF-4E55-8749-AAD817A122DD}" destId="{1A2741B0-7769-4329-B2C7-C8E5F3664239}" srcOrd="0" destOrd="0" presId="urn:microsoft.com/office/officeart/2005/8/layout/default"/>
    <dgm:cxn modelId="{8A6B341C-B3BD-4D5E-927C-D388A315556A}" type="presParOf" srcId="{CE5BE915-12CF-4E55-8749-AAD817A122DD}" destId="{FAF81319-E187-4F8F-9ED6-1E8E6811E02D}" srcOrd="1" destOrd="0" presId="urn:microsoft.com/office/officeart/2005/8/layout/default"/>
    <dgm:cxn modelId="{5D7FE5FE-0FCC-431D-8F21-91264B49A1A8}" type="presParOf" srcId="{CE5BE915-12CF-4E55-8749-AAD817A122DD}" destId="{21A11485-CFA1-4486-B476-A6EC8B63BC1E}" srcOrd="2" destOrd="0" presId="urn:microsoft.com/office/officeart/2005/8/layout/default"/>
    <dgm:cxn modelId="{6570C93B-4B39-4F2D-A5F5-016286CA67D3}" type="presParOf" srcId="{CE5BE915-12CF-4E55-8749-AAD817A122DD}" destId="{A454458B-1F56-44A6-B3E4-6F6566630AC3}" srcOrd="3" destOrd="0" presId="urn:microsoft.com/office/officeart/2005/8/layout/default"/>
    <dgm:cxn modelId="{6AAD8C44-D8B1-4F0A-AB86-24073429AAF7}" type="presParOf" srcId="{CE5BE915-12CF-4E55-8749-AAD817A122DD}" destId="{0761A637-05DF-4198-A840-5417BDD73289}" srcOrd="4" destOrd="0" presId="urn:microsoft.com/office/officeart/2005/8/layout/default"/>
    <dgm:cxn modelId="{C9030068-1F29-4CEE-AD95-AB6B63E8A4C8}" type="presParOf" srcId="{CE5BE915-12CF-4E55-8749-AAD817A122DD}" destId="{CBC217DD-2B86-43BE-96D7-A9D4E85C1446}" srcOrd="5" destOrd="0" presId="urn:microsoft.com/office/officeart/2005/8/layout/default"/>
    <dgm:cxn modelId="{E2D45009-0B28-4C28-8051-A5C2A21F6AEF}" type="presParOf" srcId="{CE5BE915-12CF-4E55-8749-AAD817A122DD}" destId="{C2F7561C-5D0E-4357-9EC2-577A45156D93}" srcOrd="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ar-IQ" dirty="0" smtClean="0"/>
          </a:p>
          <a:p>
            <a:pPr rtl="0"/>
            <a:r>
              <a:rPr lang="en-US" dirty="0" smtClean="0"/>
              <a:t>First semester</a:t>
            </a:r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Lecture </a:t>
            </a:r>
            <a:r>
              <a:rPr lang="en-US" dirty="0" smtClean="0"/>
              <a:t>#2</a:t>
            </a:r>
            <a:endParaRPr lang="en-US" dirty="0" smtClean="0"/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Cont. Chapter </a:t>
            </a:r>
            <a:r>
              <a:rPr lang="en-US" dirty="0" smtClean="0"/>
              <a:t>One: Contracts </a:t>
            </a:r>
          </a:p>
          <a:p>
            <a:endParaRPr lang="en-US" dirty="0" smtClean="0"/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College of Law, Al-</a:t>
            </a:r>
            <a:r>
              <a:rPr lang="en-US" sz="2800" dirty="0" err="1" smtClean="0"/>
              <a:t>Mustansiriyah</a:t>
            </a:r>
            <a:r>
              <a:rPr lang="en-US" sz="2800" dirty="0" smtClean="0"/>
              <a:t> U.</a:t>
            </a:r>
            <a:br>
              <a:rPr lang="en-US" sz="2800" dirty="0" smtClean="0"/>
            </a:br>
            <a:r>
              <a:rPr lang="en-US" sz="2800" dirty="0" smtClean="0"/>
              <a:t> Fourth Year Course in Mercantile Contracts</a:t>
            </a:r>
            <a:br>
              <a:rPr lang="en-US" sz="2800" dirty="0" smtClean="0"/>
            </a:br>
            <a:r>
              <a:rPr lang="en-US" sz="2800" dirty="0" smtClean="0"/>
              <a:t> 2016-2017 </a:t>
            </a:r>
            <a:endParaRPr lang="ar-IQ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Vices of Consent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0">
              <a:buClr>
                <a:srgbClr val="FF0000"/>
              </a:buClr>
              <a:buNone/>
            </a:pPr>
            <a:r>
              <a:rPr lang="en-US" dirty="0" smtClean="0"/>
              <a:t>Vices </a:t>
            </a:r>
            <a:r>
              <a:rPr lang="en-US" dirty="0" smtClean="0"/>
              <a:t>of </a:t>
            </a:r>
            <a:r>
              <a:rPr lang="en-US" dirty="0" smtClean="0"/>
              <a:t>consent may be classified with respect to their effect as follows.</a:t>
            </a:r>
          </a:p>
          <a:p>
            <a:pPr marL="0" indent="0" algn="just" rtl="0">
              <a:buClr>
                <a:srgbClr val="FF0000"/>
              </a:buClr>
              <a:buNone/>
            </a:pPr>
            <a:endParaRPr lang="en-US" dirty="0" smtClean="0"/>
          </a:p>
          <a:p>
            <a:pPr marL="0" indent="0" algn="just" rtl="0">
              <a:buClr>
                <a:srgbClr val="FF0000"/>
              </a:buClr>
              <a:buNone/>
            </a:pPr>
            <a:endParaRPr lang="en-US" dirty="0" smtClean="0"/>
          </a:p>
          <a:p>
            <a:pPr algn="just" rtl="0"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  <a:p>
            <a:pPr algn="just" rtl="0"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600200" y="2514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2741B0-7769-4329-B2C7-C8E5F3664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1A2741B0-7769-4329-B2C7-C8E5F3664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1A2741B0-7769-4329-B2C7-C8E5F3664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A11485-CFA1-4486-B476-A6EC8B63B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21A11485-CFA1-4486-B476-A6EC8B63B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21A11485-CFA1-4486-B476-A6EC8B63B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61A637-05DF-4198-A840-5417BDD732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0761A637-05DF-4198-A840-5417BDD732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0761A637-05DF-4198-A840-5417BDD732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F7561C-5D0E-4357-9EC2-577A45156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C2F7561C-5D0E-4357-9EC2-577A45156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C2F7561C-5D0E-4357-9EC2-577A45156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The object in contracts and in obligation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endParaRPr lang="en-US" dirty="0" smtClean="0"/>
          </a:p>
          <a:p>
            <a:pPr algn="just" rtl="0">
              <a:buClr>
                <a:srgbClr val="FF0000"/>
              </a:buClr>
              <a:buNone/>
            </a:pPr>
            <a:r>
              <a:rPr lang="en-US" dirty="0" smtClean="0"/>
              <a:t>Conditions as to the object are:</a:t>
            </a:r>
          </a:p>
          <a:p>
            <a:pPr algn="just" rtl="0">
              <a:buClr>
                <a:srgbClr val="FF0000"/>
              </a:buClr>
              <a:buNone/>
            </a:pPr>
            <a:endParaRPr lang="en-US" dirty="0" smtClean="0"/>
          </a:p>
          <a:p>
            <a:pPr algn="just" rtl="0">
              <a:buClr>
                <a:srgbClr val="FF0000"/>
              </a:buClr>
              <a:buNone/>
            </a:pPr>
            <a:r>
              <a:rPr lang="en-US" dirty="0" smtClean="0"/>
              <a:t>1- it must exist</a:t>
            </a:r>
          </a:p>
          <a:p>
            <a:pPr algn="just" rtl="0">
              <a:buClr>
                <a:srgbClr val="FF0000"/>
              </a:buClr>
              <a:buNone/>
            </a:pPr>
            <a:endParaRPr lang="en-US" dirty="0" smtClean="0"/>
          </a:p>
          <a:p>
            <a:pPr algn="just" rtl="0">
              <a:buClr>
                <a:srgbClr val="FF0000"/>
              </a:buClr>
              <a:buNone/>
            </a:pPr>
            <a:r>
              <a:rPr lang="en-US" dirty="0" smtClean="0"/>
              <a:t>2- it must be determinate</a:t>
            </a:r>
          </a:p>
          <a:p>
            <a:pPr algn="just" rtl="0">
              <a:buClr>
                <a:srgbClr val="FF0000"/>
              </a:buClr>
              <a:buNone/>
            </a:pPr>
            <a:endParaRPr lang="en-US" dirty="0" smtClean="0"/>
          </a:p>
          <a:p>
            <a:pPr algn="just" rtl="0">
              <a:buClr>
                <a:srgbClr val="FF0000"/>
              </a:buClr>
              <a:buNone/>
            </a:pPr>
            <a:r>
              <a:rPr lang="en-US" dirty="0" smtClean="0"/>
              <a:t>3- it must be susceptible to private ownership.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9080" y="1527048"/>
            <a:ext cx="8503920" cy="4572000"/>
          </a:xfrm>
        </p:spPr>
        <p:txBody>
          <a:bodyPr/>
          <a:lstStyle/>
          <a:p>
            <a:pPr marL="0" lvl="0" indent="0" algn="l" rtl="0">
              <a:buNone/>
            </a:pPr>
            <a:r>
              <a:rPr lang="en-US" dirty="0" smtClean="0"/>
              <a:t>There </a:t>
            </a:r>
            <a:r>
              <a:rPr lang="en-US" dirty="0" smtClean="0"/>
              <a:t>are certain reasons due to which a </a:t>
            </a:r>
            <a:r>
              <a:rPr lang="en-US" dirty="0" smtClean="0"/>
              <a:t>cause becomes illicit:</a:t>
            </a:r>
          </a:p>
          <a:p>
            <a:pPr marL="0" lvl="0" indent="0" algn="l" rtl="0">
              <a:buNone/>
            </a:pPr>
            <a:endParaRPr lang="en-US" dirty="0" smtClean="0"/>
          </a:p>
          <a:p>
            <a:pPr marL="0" lvl="0" indent="0" algn="l" rtl="0">
              <a:buNone/>
            </a:pPr>
            <a:r>
              <a:rPr lang="en-US" dirty="0" smtClean="0"/>
              <a:t>1- when it is prohibited by the law, </a:t>
            </a:r>
          </a:p>
          <a:p>
            <a:pPr marL="0" lvl="0" indent="0" algn="l" rtl="0">
              <a:buNone/>
            </a:pPr>
            <a:endParaRPr lang="en-US" dirty="0" smtClean="0"/>
          </a:p>
          <a:p>
            <a:pPr marL="0" lvl="0" indent="0" algn="l" rtl="0">
              <a:buNone/>
            </a:pPr>
            <a:r>
              <a:rPr lang="en-US" dirty="0" smtClean="0"/>
              <a:t>2- when it is contrary to public order or morals.</a:t>
            </a:r>
            <a:endParaRPr lang="en-US" dirty="0" smtClean="0"/>
          </a:p>
          <a:p>
            <a:pPr algn="just" rtl="0">
              <a:buClr>
                <a:srgbClr val="FF0000"/>
              </a:buClr>
              <a:buNone/>
            </a:pPr>
            <a:endParaRPr lang="en-US" dirty="0" smtClean="0"/>
          </a:p>
          <a:p>
            <a:pPr algn="just" rtl="0">
              <a:buClr>
                <a:srgbClr val="FF0000"/>
              </a:buClr>
              <a:buNone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effects of contracts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Contracts may affect the universal and, sometimes, the singular successors of the contracting parties. Hence, their effect may be as follows: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A- Effects on the parties to a contract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B- </a:t>
            </a:r>
            <a:r>
              <a:rPr lang="en-US" dirty="0" smtClean="0"/>
              <a:t>Effects on </a:t>
            </a:r>
            <a:r>
              <a:rPr lang="en-US" dirty="0" smtClean="0"/>
              <a:t>persons not parties to a contract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C- Stipulations for the benefit of a third party.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Term, word and phrase meaning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/>
          </a:bodyPr>
          <a:lstStyle/>
          <a:p>
            <a:pPr lvl="0" algn="just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civil status, sufficient, entail, rescission, impression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exposing, threaten, due, creditor, debtor, victim, theft, prosecution, fraudulent, artifices, deceive, surprise,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susceptible</a:t>
            </a:r>
            <a:r>
              <a:rPr lang="en-US" dirty="0" smtClean="0"/>
              <a:t>, ownership, illicit, prohibited, contrary to, benefit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74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charRg st="174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charRg st="174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161</TotalTime>
  <Words>215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College of Law, Al-Mustansiriyah U.  Fourth Year Course in Mercantile Contracts  2016-2017 </vt:lpstr>
      <vt:lpstr>Vices of Consent</vt:lpstr>
      <vt:lpstr>The object in contracts and in obligation</vt:lpstr>
      <vt:lpstr>Cause</vt:lpstr>
      <vt:lpstr>The effects of contracts</vt:lpstr>
      <vt:lpstr>Term, word and phrase meaning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  </dc:title>
  <dc:creator>Mein hp</dc:creator>
  <cp:lastModifiedBy>F1</cp:lastModifiedBy>
  <cp:revision>164</cp:revision>
  <dcterms:created xsi:type="dcterms:W3CDTF">2006-08-16T00:00:00Z</dcterms:created>
  <dcterms:modified xsi:type="dcterms:W3CDTF">2017-12-08T17:22:31Z</dcterms:modified>
</cp:coreProperties>
</file>