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7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70" r:id="rId13"/>
    <p:sldId id="271" r:id="rId14"/>
    <p:sldId id="279" r:id="rId15"/>
  </p:sldIdLst>
  <p:sldSz cx="9144000" cy="6858000" type="screen4x3"/>
  <p:notesSz cx="6858000" cy="9144000"/>
  <p:embeddedFontLst>
    <p:embeddedFont>
      <p:font typeface="Cousine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BD6FC52F-FD84-423E-8FAC-ABADB57A5752}">
  <a:tblStyle styleId="{BD6FC52F-FD84-423E-8FAC-ABADB57A575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Shape 2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2" name="Shape 2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914400" y="4279286"/>
            <a:ext cx="7212600" cy="1546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5000"/>
              <a:buNone/>
              <a:defRPr sz="5000" b="1"/>
            </a:lvl1pPr>
            <a:lvl2pPr lvl="1">
              <a:spcBef>
                <a:spcPts val="0"/>
              </a:spcBef>
              <a:spcAft>
                <a:spcPts val="0"/>
              </a:spcAft>
              <a:buSzPts val="5000"/>
              <a:buNone/>
              <a:defRPr sz="5000" b="1"/>
            </a:lvl2pPr>
            <a:lvl3pPr lvl="2">
              <a:spcBef>
                <a:spcPts val="0"/>
              </a:spcBef>
              <a:spcAft>
                <a:spcPts val="0"/>
              </a:spcAft>
              <a:buSzPts val="5000"/>
              <a:buNone/>
              <a:defRPr sz="5000" b="1"/>
            </a:lvl3pPr>
            <a:lvl4pPr lvl="3">
              <a:spcBef>
                <a:spcPts val="0"/>
              </a:spcBef>
              <a:spcAft>
                <a:spcPts val="0"/>
              </a:spcAft>
              <a:buSzPts val="5000"/>
              <a:buNone/>
              <a:defRPr sz="5000" b="1"/>
            </a:lvl4pPr>
            <a:lvl5pPr lvl="4">
              <a:spcBef>
                <a:spcPts val="0"/>
              </a:spcBef>
              <a:spcAft>
                <a:spcPts val="0"/>
              </a:spcAft>
              <a:buSzPts val="5000"/>
              <a:buNone/>
              <a:defRPr sz="5000" b="1"/>
            </a:lvl5pPr>
            <a:lvl6pPr lvl="5">
              <a:spcBef>
                <a:spcPts val="0"/>
              </a:spcBef>
              <a:spcAft>
                <a:spcPts val="0"/>
              </a:spcAft>
              <a:buSzPts val="5000"/>
              <a:buNone/>
              <a:defRPr sz="5000" b="1"/>
            </a:lvl6pPr>
            <a:lvl7pPr lvl="6">
              <a:spcBef>
                <a:spcPts val="0"/>
              </a:spcBef>
              <a:spcAft>
                <a:spcPts val="0"/>
              </a:spcAft>
              <a:buSzPts val="5000"/>
              <a:buNone/>
              <a:defRPr sz="5000" b="1"/>
            </a:lvl7pPr>
            <a:lvl8pPr lvl="7">
              <a:spcBef>
                <a:spcPts val="0"/>
              </a:spcBef>
              <a:spcAft>
                <a:spcPts val="0"/>
              </a:spcAft>
              <a:buSzPts val="5000"/>
              <a:buNone/>
              <a:defRPr sz="5000" b="1"/>
            </a:lvl8pPr>
            <a:lvl9pPr lvl="8">
              <a:spcBef>
                <a:spcPts val="0"/>
              </a:spcBef>
              <a:spcAft>
                <a:spcPts val="0"/>
              </a:spcAft>
              <a:buSzPts val="5000"/>
              <a:buNone/>
              <a:defRPr sz="5000" b="1"/>
            </a:lvl9pPr>
          </a:lstStyle>
          <a:p>
            <a:endParaRPr/>
          </a:p>
        </p:txBody>
      </p:sp>
      <p:sp>
        <p:nvSpPr>
          <p:cNvPr id="12" name="Shape 12"/>
          <p:cNvSpPr/>
          <p:nvPr/>
        </p:nvSpPr>
        <p:spPr>
          <a:xfrm rot="5400000">
            <a:off x="4511746" y="2218169"/>
            <a:ext cx="123450" cy="7106862"/>
          </a:xfrm>
          <a:custGeom>
            <a:avLst/>
            <a:gdLst/>
            <a:ahLst/>
            <a:cxnLst/>
            <a:rect l="0" t="0" r="0" b="0"/>
            <a:pathLst>
              <a:path w="4938" h="91029" extrusionOk="0">
                <a:moveTo>
                  <a:pt x="0" y="0"/>
                </a:moveTo>
                <a:lnTo>
                  <a:pt x="4938" y="0"/>
                </a:lnTo>
                <a:lnTo>
                  <a:pt x="4938" y="91029"/>
                </a:lnTo>
                <a:lnTo>
                  <a:pt x="0" y="91029"/>
                </a:lnTo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3" name="Shape 13"/>
          <p:cNvSpPr/>
          <p:nvPr/>
        </p:nvSpPr>
        <p:spPr>
          <a:xfrm rot="10800000">
            <a:off x="671075" y="4860025"/>
            <a:ext cx="1326900" cy="1326900"/>
          </a:xfrm>
          <a:prstGeom prst="arc">
            <a:avLst>
              <a:gd name="adj1" fmla="val 16200000"/>
              <a:gd name="adj2" fmla="val 0"/>
            </a:avLst>
          </a:prstGeom>
          <a:noFill/>
          <a:ln w="9525" cap="flat" cmpd="sng">
            <a:solidFill>
              <a:srgbClr val="FFFFFF"/>
            </a:solidFill>
            <a:prstDash val="dash"/>
            <a:round/>
            <a:headEnd type="triangle" w="sm" len="sm"/>
            <a:tailEnd type="triangl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4" name="Shape 14"/>
          <p:cNvCxnSpPr/>
          <p:nvPr/>
        </p:nvCxnSpPr>
        <p:spPr>
          <a:xfrm>
            <a:off x="8365300" y="3066475"/>
            <a:ext cx="0" cy="276690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triangle" w="sm" len="sm"/>
            <a:tailEnd type="triangle" w="sm" len="sm"/>
          </a:ln>
        </p:spPr>
      </p:cxnSp>
      <p:sp>
        <p:nvSpPr>
          <p:cNvPr id="15" name="Shape 15"/>
          <p:cNvSpPr/>
          <p:nvPr/>
        </p:nvSpPr>
        <p:spPr>
          <a:xfrm rot="-5400000">
            <a:off x="4510271" y="-439081"/>
            <a:ext cx="123450" cy="7106862"/>
          </a:xfrm>
          <a:custGeom>
            <a:avLst/>
            <a:gdLst/>
            <a:ahLst/>
            <a:cxnLst/>
            <a:rect l="0" t="0" r="0" b="0"/>
            <a:pathLst>
              <a:path w="4938" h="91029" extrusionOk="0">
                <a:moveTo>
                  <a:pt x="0" y="0"/>
                </a:moveTo>
                <a:lnTo>
                  <a:pt x="4938" y="0"/>
                </a:lnTo>
                <a:lnTo>
                  <a:pt x="4938" y="91029"/>
                </a:lnTo>
                <a:lnTo>
                  <a:pt x="0" y="91029"/>
                </a:lnTo>
              </a:path>
            </a:pathLst>
          </a:custGeom>
          <a:noFill/>
          <a:ln w="9525" cap="flat" cmpd="sng">
            <a:solidFill>
              <a:srgbClr val="FFFFFF"/>
            </a:solidFill>
            <a:prstDash val="dashDot"/>
            <a:miter lim="8000"/>
            <a:headEnd type="none" w="med" len="med"/>
            <a:tailEnd type="none" w="med" len="med"/>
          </a:ln>
        </p:spPr>
      </p:sp>
      <p:sp>
        <p:nvSpPr>
          <p:cNvPr id="16" name="Shape 16"/>
          <p:cNvSpPr/>
          <p:nvPr/>
        </p:nvSpPr>
        <p:spPr>
          <a:xfrm>
            <a:off x="7039675" y="2497866"/>
            <a:ext cx="1714200" cy="1714200"/>
          </a:xfrm>
          <a:prstGeom prst="arc">
            <a:avLst>
              <a:gd name="adj1" fmla="val 16200000"/>
              <a:gd name="adj2" fmla="val 0"/>
            </a:avLst>
          </a:prstGeom>
          <a:noFill/>
          <a:ln w="9525" cap="flat" cmpd="sng">
            <a:solidFill>
              <a:srgbClr val="FFFFFF"/>
            </a:solidFill>
            <a:prstDash val="dash"/>
            <a:round/>
            <a:headEnd type="triangle" w="sm" len="sm"/>
            <a:tailEnd type="triangl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 rot="5400000">
            <a:off x="4511746" y="450463"/>
            <a:ext cx="123450" cy="7106862"/>
          </a:xfrm>
          <a:custGeom>
            <a:avLst/>
            <a:gdLst/>
            <a:ahLst/>
            <a:cxnLst/>
            <a:rect l="0" t="0" r="0" b="0"/>
            <a:pathLst>
              <a:path w="4938" h="91029" extrusionOk="0">
                <a:moveTo>
                  <a:pt x="0" y="0"/>
                </a:moveTo>
                <a:lnTo>
                  <a:pt x="4938" y="0"/>
                </a:lnTo>
                <a:lnTo>
                  <a:pt x="4938" y="91029"/>
                </a:lnTo>
                <a:lnTo>
                  <a:pt x="0" y="91029"/>
                </a:lnTo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9" name="Shape 19"/>
          <p:cNvSpPr/>
          <p:nvPr/>
        </p:nvSpPr>
        <p:spPr>
          <a:xfrm rot="-5400000">
            <a:off x="663525" y="1362719"/>
            <a:ext cx="1326900" cy="1326900"/>
          </a:xfrm>
          <a:prstGeom prst="arc">
            <a:avLst>
              <a:gd name="adj1" fmla="val 16200000"/>
              <a:gd name="adj2" fmla="val 0"/>
            </a:avLst>
          </a:prstGeom>
          <a:noFill/>
          <a:ln w="9525" cap="flat" cmpd="sng">
            <a:solidFill>
              <a:srgbClr val="FFFFFF"/>
            </a:solidFill>
            <a:prstDash val="dash"/>
            <a:round/>
            <a:headEnd type="triangle" w="sm" len="sm"/>
            <a:tailEnd type="triangl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0" name="Shape 20"/>
          <p:cNvCxnSpPr/>
          <p:nvPr/>
        </p:nvCxnSpPr>
        <p:spPr>
          <a:xfrm>
            <a:off x="8365300" y="1793734"/>
            <a:ext cx="0" cy="226230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triangle" w="sm" len="sm"/>
            <a:tailEnd type="triangle" w="sm" len="sm"/>
          </a:ln>
        </p:spPr>
      </p:cxnSp>
      <p:sp>
        <p:nvSpPr>
          <p:cNvPr id="21" name="Shape 21"/>
          <p:cNvSpPr/>
          <p:nvPr/>
        </p:nvSpPr>
        <p:spPr>
          <a:xfrm rot="-5400000">
            <a:off x="4510271" y="-1711822"/>
            <a:ext cx="123450" cy="7106862"/>
          </a:xfrm>
          <a:custGeom>
            <a:avLst/>
            <a:gdLst/>
            <a:ahLst/>
            <a:cxnLst/>
            <a:rect l="0" t="0" r="0" b="0"/>
            <a:pathLst>
              <a:path w="4938" h="91029" extrusionOk="0">
                <a:moveTo>
                  <a:pt x="0" y="0"/>
                </a:moveTo>
                <a:lnTo>
                  <a:pt x="4938" y="0"/>
                </a:lnTo>
                <a:lnTo>
                  <a:pt x="4938" y="91029"/>
                </a:lnTo>
                <a:lnTo>
                  <a:pt x="0" y="91029"/>
                </a:lnTo>
              </a:path>
            </a:pathLst>
          </a:custGeom>
          <a:noFill/>
          <a:ln w="9525" cap="flat" cmpd="sng">
            <a:solidFill>
              <a:srgbClr val="FFFFFF"/>
            </a:solidFill>
            <a:prstDash val="dashDot"/>
            <a:miter lim="8000"/>
            <a:headEnd type="none" w="med" len="med"/>
            <a:tailEnd type="none" w="med" len="med"/>
          </a:ln>
        </p:spPr>
      </p:sp>
      <p:sp>
        <p:nvSpPr>
          <p:cNvPr id="22" name="Shape 22"/>
          <p:cNvSpPr/>
          <p:nvPr/>
        </p:nvSpPr>
        <p:spPr>
          <a:xfrm rot="5400000">
            <a:off x="6661378" y="3883740"/>
            <a:ext cx="1714200" cy="1714200"/>
          </a:xfrm>
          <a:prstGeom prst="arc">
            <a:avLst>
              <a:gd name="adj1" fmla="val 16200000"/>
              <a:gd name="adj2" fmla="val 0"/>
            </a:avLst>
          </a:prstGeom>
          <a:noFill/>
          <a:ln w="9525" cap="flat" cmpd="sng">
            <a:solidFill>
              <a:srgbClr val="FFFFFF"/>
            </a:solidFill>
            <a:prstDash val="dash"/>
            <a:round/>
            <a:headEnd type="triangle" w="sm" len="sm"/>
            <a:tailEnd type="triangl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921200" y="2012275"/>
            <a:ext cx="7205700" cy="1546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 b="1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4698564" y="4145091"/>
            <a:ext cx="35424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1413600" y="3187200"/>
            <a:ext cx="6316800" cy="1093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81000" algn="ctr" rtl="0">
              <a:spcBef>
                <a:spcPts val="600"/>
              </a:spcBef>
              <a:spcAft>
                <a:spcPts val="0"/>
              </a:spcAft>
              <a:buSzPts val="2400"/>
              <a:buChar char="▪"/>
              <a:defRPr sz="2400" b="1"/>
            </a:lvl1pPr>
            <a:lvl2pPr marL="914400" lvl="1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▫"/>
              <a:defRPr b="1"/>
            </a:lvl2pPr>
            <a:lvl3pPr marL="1371600" lvl="2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 b="1"/>
            </a:lvl3pPr>
            <a:lvl4pPr marL="1828800" lvl="3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 b="1"/>
            </a:lvl4pPr>
            <a:lvl5pPr marL="2286000" lvl="4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 b="1"/>
            </a:lvl5pPr>
            <a:lvl6pPr marL="2743200" lvl="5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 b="1"/>
            </a:lvl6pPr>
            <a:lvl7pPr marL="3200400" lvl="6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 b="1"/>
            </a:lvl7pPr>
            <a:lvl8pPr marL="3657600" lvl="7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 b="1"/>
            </a:lvl8pPr>
            <a:lvl9pPr marL="4114800" lvl="8" indent="-38100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 b="1"/>
            </a:lvl9pPr>
          </a:lstStyle>
          <a:p>
            <a:endParaRPr/>
          </a:p>
        </p:txBody>
      </p:sp>
      <p:grpSp>
        <p:nvGrpSpPr>
          <p:cNvPr id="27" name="Shape 27"/>
          <p:cNvGrpSpPr/>
          <p:nvPr/>
        </p:nvGrpSpPr>
        <p:grpSpPr>
          <a:xfrm>
            <a:off x="3770056" y="1437725"/>
            <a:ext cx="1580939" cy="1544725"/>
            <a:chOff x="3754950" y="1132925"/>
            <a:chExt cx="1580939" cy="1544725"/>
          </a:xfrm>
        </p:grpSpPr>
        <p:sp>
          <p:nvSpPr>
            <p:cNvPr id="28" name="Shape 28"/>
            <p:cNvSpPr/>
            <p:nvPr/>
          </p:nvSpPr>
          <p:spPr>
            <a:xfrm>
              <a:off x="3907350" y="1285321"/>
              <a:ext cx="1329300" cy="1329300"/>
            </a:xfrm>
            <a:prstGeom prst="ellipse">
              <a:avLst/>
            </a:prstGeom>
            <a:noFill/>
            <a:ln w="9525" cap="flat" cmpd="sng">
              <a:solidFill>
                <a:srgbClr val="FFFFFF"/>
              </a:solidFill>
              <a:prstDash val="dot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 rot="-5400000">
              <a:off x="3754950" y="1132925"/>
              <a:ext cx="1480500" cy="1480500"/>
            </a:xfrm>
            <a:prstGeom prst="arc">
              <a:avLst>
                <a:gd name="adj1" fmla="val 16200000"/>
                <a:gd name="adj2" fmla="val 0"/>
              </a:avLst>
            </a:prstGeom>
            <a:noFill/>
            <a:ln w="9525" cap="flat" cmpd="sng">
              <a:solidFill>
                <a:srgbClr val="FFFFFF"/>
              </a:solidFill>
              <a:prstDash val="dash"/>
              <a:round/>
              <a:headEnd type="triangle" w="sm" len="sm"/>
              <a:tailEnd type="triangl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0" name="Shape 30"/>
            <p:cNvCxnSpPr>
              <a:endCxn id="28" idx="1"/>
            </p:cNvCxnSpPr>
            <p:nvPr/>
          </p:nvCxnSpPr>
          <p:spPr>
            <a:xfrm>
              <a:off x="3890221" y="1268193"/>
              <a:ext cx="211800" cy="211800"/>
            </a:xfrm>
            <a:prstGeom prst="straightConnector1">
              <a:avLst/>
            </a:prstGeom>
            <a:noFill/>
            <a:ln w="9525" cap="flat" cmpd="sng">
              <a:solidFill>
                <a:srgbClr val="FFFFFF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31" name="Shape 31"/>
            <p:cNvCxnSpPr/>
            <p:nvPr/>
          </p:nvCxnSpPr>
          <p:spPr>
            <a:xfrm>
              <a:off x="5335889" y="1276425"/>
              <a:ext cx="0" cy="1393500"/>
            </a:xfrm>
            <a:prstGeom prst="straightConnector1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triangle" w="sm" len="sm"/>
              <a:tailEnd type="triangle" w="sm" len="sm"/>
            </a:ln>
          </p:spPr>
        </p:cxnSp>
        <p:sp>
          <p:nvSpPr>
            <p:cNvPr id="32" name="Shape 32"/>
            <p:cNvSpPr/>
            <p:nvPr/>
          </p:nvSpPr>
          <p:spPr>
            <a:xfrm>
              <a:off x="4222975" y="1683233"/>
              <a:ext cx="698050" cy="549925"/>
            </a:xfrm>
            <a:prstGeom prst="rect">
              <a:avLst/>
            </a:prstGeom>
          </p:spPr>
          <p:txBody>
            <a:bodyPr>
              <a:prstTxWarp prst="textPlain">
                <a:avLst/>
              </a:prstTxWarp>
            </a:bodyPr>
            <a:lstStyle/>
            <a:p>
              <a:pPr lvl="0" algn="ctr"/>
              <a:r>
                <a:rPr b="1" i="0">
                  <a:ln w="19050" cap="flat" cmpd="sng">
                    <a:solidFill>
                      <a:srgbClr val="FFFFFF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noFill/>
                  <a:latin typeface="Arial"/>
                </a:rPr>
                <a:t>“</a:t>
              </a:r>
            </a:p>
          </p:txBody>
        </p:sp>
        <p:cxnSp>
          <p:nvCxnSpPr>
            <p:cNvPr id="33" name="Shape 33"/>
            <p:cNvCxnSpPr>
              <a:stCxn id="28" idx="5"/>
            </p:cNvCxnSpPr>
            <p:nvPr/>
          </p:nvCxnSpPr>
          <p:spPr>
            <a:xfrm>
              <a:off x="5041979" y="2419950"/>
              <a:ext cx="253800" cy="257700"/>
            </a:xfrm>
            <a:prstGeom prst="straightConnector1">
              <a:avLst/>
            </a:prstGeom>
            <a:noFill/>
            <a:ln w="9525" cap="flat" cmpd="sng">
              <a:solidFill>
                <a:srgbClr val="FFFFFF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34" name="Shape 34"/>
            <p:cNvCxnSpPr/>
            <p:nvPr/>
          </p:nvCxnSpPr>
          <p:spPr>
            <a:xfrm>
              <a:off x="4244700" y="1591869"/>
              <a:ext cx="654600" cy="0"/>
            </a:xfrm>
            <a:prstGeom prst="straightConnector1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triangle" w="sm" len="sm"/>
              <a:tailEnd type="triangle" w="sm" len="sm"/>
            </a:ln>
          </p:spPr>
        </p:cxn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04330" y="658442"/>
            <a:ext cx="8229600" cy="551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343225" y="1500000"/>
            <a:ext cx="8290800" cy="4851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▪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04330" y="658442"/>
            <a:ext cx="8229600" cy="551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420778" y="1653070"/>
            <a:ext cx="39945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731381" y="1653070"/>
            <a:ext cx="39945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04330" y="658442"/>
            <a:ext cx="8229600" cy="551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645524"/>
            <a:ext cx="2631900" cy="4464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2"/>
          </p:nvPr>
        </p:nvSpPr>
        <p:spPr>
          <a:xfrm>
            <a:off x="3223964" y="1645524"/>
            <a:ext cx="2631900" cy="4464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3"/>
          </p:nvPr>
        </p:nvSpPr>
        <p:spPr>
          <a:xfrm>
            <a:off x="5990727" y="1645524"/>
            <a:ext cx="2631900" cy="4464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04330" y="658442"/>
            <a:ext cx="8229600" cy="551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3D85C6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hape 6" descr="blueprint.png"/>
          <p:cNvPicPr preferRelativeResize="0"/>
          <p:nvPr/>
        </p:nvPicPr>
        <p:blipFill rotWithShape="1">
          <a:blip r:embed="rId10">
            <a:alphaModFix/>
          </a:blip>
          <a:srcRect r="3297" b="3297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hape 7"/>
          <p:cNvSpPr/>
          <p:nvPr/>
        </p:nvSpPr>
        <p:spPr>
          <a:xfrm>
            <a:off x="128400" y="128397"/>
            <a:ext cx="8889600" cy="65937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404330" y="658442"/>
            <a:ext cx="8229600" cy="55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Cousine"/>
              <a:buNone/>
              <a:defRPr sz="2200">
                <a:solidFill>
                  <a:srgbClr val="FFFFFF"/>
                </a:solidFill>
                <a:latin typeface="Cousine"/>
                <a:ea typeface="Cousine"/>
                <a:cs typeface="Cousine"/>
                <a:sym typeface="Cousi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Cousine"/>
              <a:buNone/>
              <a:defRPr sz="2200">
                <a:solidFill>
                  <a:srgbClr val="FFFFFF"/>
                </a:solidFill>
                <a:latin typeface="Cousine"/>
                <a:ea typeface="Cousine"/>
                <a:cs typeface="Cousine"/>
                <a:sym typeface="Cousi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Cousine"/>
              <a:buNone/>
              <a:defRPr sz="2200">
                <a:solidFill>
                  <a:srgbClr val="FFFFFF"/>
                </a:solidFill>
                <a:latin typeface="Cousine"/>
                <a:ea typeface="Cousine"/>
                <a:cs typeface="Cousine"/>
                <a:sym typeface="Cousi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Cousine"/>
              <a:buNone/>
              <a:defRPr sz="2200">
                <a:solidFill>
                  <a:srgbClr val="FFFFFF"/>
                </a:solidFill>
                <a:latin typeface="Cousine"/>
                <a:ea typeface="Cousine"/>
                <a:cs typeface="Cousine"/>
                <a:sym typeface="Cousi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Cousine"/>
              <a:buNone/>
              <a:defRPr sz="2200">
                <a:solidFill>
                  <a:srgbClr val="FFFFFF"/>
                </a:solidFill>
                <a:latin typeface="Cousine"/>
                <a:ea typeface="Cousine"/>
                <a:cs typeface="Cousine"/>
                <a:sym typeface="Cousi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Cousine"/>
              <a:buNone/>
              <a:defRPr sz="2200">
                <a:solidFill>
                  <a:srgbClr val="FFFFFF"/>
                </a:solidFill>
                <a:latin typeface="Cousine"/>
                <a:ea typeface="Cousine"/>
                <a:cs typeface="Cousine"/>
                <a:sym typeface="Cousi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Cousine"/>
              <a:buNone/>
              <a:defRPr sz="2200">
                <a:solidFill>
                  <a:srgbClr val="FFFFFF"/>
                </a:solidFill>
                <a:latin typeface="Cousine"/>
                <a:ea typeface="Cousine"/>
                <a:cs typeface="Cousine"/>
                <a:sym typeface="Cousi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Cousine"/>
              <a:buNone/>
              <a:defRPr sz="2200">
                <a:solidFill>
                  <a:srgbClr val="FFFFFF"/>
                </a:solidFill>
                <a:latin typeface="Cousine"/>
                <a:ea typeface="Cousine"/>
                <a:cs typeface="Cousine"/>
                <a:sym typeface="Cousi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Cousine"/>
              <a:buNone/>
              <a:defRPr sz="2200">
                <a:solidFill>
                  <a:srgbClr val="FFFFFF"/>
                </a:solidFill>
                <a:latin typeface="Cousine"/>
                <a:ea typeface="Cousine"/>
                <a:cs typeface="Cousine"/>
                <a:sym typeface="Cousine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457200" y="1500000"/>
            <a:ext cx="8229600" cy="48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ousine"/>
              <a:buChar char="▪"/>
              <a:defRPr sz="3000">
                <a:solidFill>
                  <a:srgbClr val="FFFFFF"/>
                </a:solidFill>
                <a:latin typeface="Cousine"/>
                <a:ea typeface="Cousine"/>
                <a:cs typeface="Cousine"/>
                <a:sym typeface="Cousine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ousine"/>
              <a:buChar char="▫"/>
              <a:defRPr sz="2400">
                <a:solidFill>
                  <a:srgbClr val="FFFFFF"/>
                </a:solidFill>
                <a:latin typeface="Cousine"/>
                <a:ea typeface="Cousine"/>
                <a:cs typeface="Cousine"/>
                <a:sym typeface="Cousine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ousine"/>
              <a:buChar char="■"/>
              <a:defRPr sz="2400">
                <a:solidFill>
                  <a:srgbClr val="FFFFFF"/>
                </a:solidFill>
                <a:latin typeface="Cousine"/>
                <a:ea typeface="Cousine"/>
                <a:cs typeface="Cousine"/>
                <a:sym typeface="Cousine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ousine"/>
              <a:buChar char="●"/>
              <a:defRPr sz="1800">
                <a:solidFill>
                  <a:srgbClr val="FFFFFF"/>
                </a:solidFill>
                <a:latin typeface="Cousine"/>
                <a:ea typeface="Cousine"/>
                <a:cs typeface="Cousine"/>
                <a:sym typeface="Cousine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ousine"/>
              <a:buChar char="○"/>
              <a:defRPr sz="1800">
                <a:solidFill>
                  <a:srgbClr val="FFFFFF"/>
                </a:solidFill>
                <a:latin typeface="Cousine"/>
                <a:ea typeface="Cousine"/>
                <a:cs typeface="Cousine"/>
                <a:sym typeface="Cousine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ousine"/>
              <a:buChar char="■"/>
              <a:defRPr sz="1800">
                <a:solidFill>
                  <a:srgbClr val="FFFFFF"/>
                </a:solidFill>
                <a:latin typeface="Cousine"/>
                <a:ea typeface="Cousine"/>
                <a:cs typeface="Cousine"/>
                <a:sym typeface="Cousine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ousine"/>
              <a:buChar char="●"/>
              <a:defRPr sz="1800">
                <a:solidFill>
                  <a:srgbClr val="FFFFFF"/>
                </a:solidFill>
                <a:latin typeface="Cousine"/>
                <a:ea typeface="Cousine"/>
                <a:cs typeface="Cousine"/>
                <a:sym typeface="Cousine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ousine"/>
              <a:buChar char="○"/>
              <a:defRPr sz="1800">
                <a:solidFill>
                  <a:srgbClr val="FFFFFF"/>
                </a:solidFill>
                <a:latin typeface="Cousine"/>
                <a:ea typeface="Cousine"/>
                <a:cs typeface="Cousine"/>
                <a:sym typeface="Cousine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ousine"/>
              <a:buChar char="■"/>
              <a:defRPr sz="1800">
                <a:solidFill>
                  <a:srgbClr val="FFFFFF"/>
                </a:solidFill>
                <a:latin typeface="Cousine"/>
                <a:ea typeface="Cousine"/>
                <a:cs typeface="Cousine"/>
                <a:sym typeface="Cousin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ctrTitle"/>
          </p:nvPr>
        </p:nvSpPr>
        <p:spPr>
          <a:xfrm>
            <a:off x="914400" y="4279286"/>
            <a:ext cx="7212600" cy="154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ar-IQ" dirty="0" smtClean="0"/>
              <a:t>شروط الموصى </a:t>
            </a:r>
            <a:r>
              <a:rPr lang="ar-IQ" dirty="0" err="1" smtClean="0"/>
              <a:t>به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محل الوصية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404330" y="658442"/>
            <a:ext cx="8229600" cy="55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IQ" sz="3600" dirty="0" smtClean="0"/>
              <a:t>ان يكون مالا </a:t>
            </a:r>
            <a:r>
              <a:rPr lang="ar-IQ" sz="3600" dirty="0" err="1" smtClean="0"/>
              <a:t>متقوما</a:t>
            </a:r>
            <a:endParaRPr sz="3600" dirty="0"/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426350" y="1577050"/>
            <a:ext cx="3924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ar-IQ" sz="4000" dirty="0" smtClean="0"/>
              <a:t>- الاموال التي حرمت الشريعـــــــة </a:t>
            </a:r>
            <a:endParaRPr lang="en-US" sz="4000" dirty="0" smtClean="0"/>
          </a:p>
          <a:p>
            <a:pPr marL="0" lvl="0" indent="0" algn="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ar-IQ" sz="4000" dirty="0" smtClean="0"/>
              <a:t>الاسلامية التعامل </a:t>
            </a:r>
            <a:r>
              <a:rPr lang="ar-IQ" sz="4000" dirty="0" err="1" smtClean="0"/>
              <a:t>فيها .</a:t>
            </a:r>
            <a:endParaRPr lang="ar-IQ" sz="4000" dirty="0" smtClean="0"/>
          </a:p>
          <a:p>
            <a:pPr marL="0" lvl="0" indent="0" algn="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ar-IQ" sz="4000" dirty="0" smtClean="0"/>
              <a:t>- الاموال التي حرم القانون التعامل فيها</a:t>
            </a:r>
            <a:endParaRPr sz="4000" dirty="0"/>
          </a:p>
        </p:txBody>
      </p:sp>
      <p:grpSp>
        <p:nvGrpSpPr>
          <p:cNvPr id="136" name="Shape 136"/>
          <p:cNvGrpSpPr/>
          <p:nvPr/>
        </p:nvGrpSpPr>
        <p:grpSpPr>
          <a:xfrm rot="5400000">
            <a:off x="4976066" y="1581847"/>
            <a:ext cx="3945636" cy="3790142"/>
            <a:chOff x="5708850" y="3417450"/>
            <a:chExt cx="2931161" cy="2815646"/>
          </a:xfrm>
        </p:grpSpPr>
        <p:sp>
          <p:nvSpPr>
            <p:cNvPr id="137" name="Shape 137"/>
            <p:cNvSpPr/>
            <p:nvPr/>
          </p:nvSpPr>
          <p:spPr>
            <a:xfrm>
              <a:off x="6102011" y="3942011"/>
              <a:ext cx="2283300" cy="2283300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dash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Shape 138"/>
            <p:cNvSpPr/>
            <p:nvPr/>
          </p:nvSpPr>
          <p:spPr>
            <a:xfrm>
              <a:off x="8516561" y="3942000"/>
              <a:ext cx="123450" cy="2275725"/>
            </a:xfrm>
            <a:custGeom>
              <a:avLst/>
              <a:gdLst/>
              <a:ahLst/>
              <a:cxnLst/>
              <a:rect l="0" t="0" r="0" b="0"/>
              <a:pathLst>
                <a:path w="4938" h="91029" extrusionOk="0">
                  <a:moveTo>
                    <a:pt x="0" y="0"/>
                  </a:moveTo>
                  <a:lnTo>
                    <a:pt x="4938" y="0"/>
                  </a:lnTo>
                  <a:lnTo>
                    <a:pt x="4938" y="91029"/>
                  </a:lnTo>
                  <a:lnTo>
                    <a:pt x="0" y="91029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miter lim="8000"/>
              <a:headEnd type="none" w="med" len="med"/>
              <a:tailEnd type="none" w="med" len="med"/>
            </a:ln>
          </p:spPr>
        </p:sp>
        <p:sp>
          <p:nvSpPr>
            <p:cNvPr id="139" name="Shape 139"/>
            <p:cNvSpPr/>
            <p:nvPr/>
          </p:nvSpPr>
          <p:spPr>
            <a:xfrm rot="-5400000">
              <a:off x="7180125" y="2605525"/>
              <a:ext cx="123450" cy="2275725"/>
            </a:xfrm>
            <a:custGeom>
              <a:avLst/>
              <a:gdLst/>
              <a:ahLst/>
              <a:cxnLst/>
              <a:rect l="0" t="0" r="0" b="0"/>
              <a:pathLst>
                <a:path w="4938" h="91029" extrusionOk="0">
                  <a:moveTo>
                    <a:pt x="0" y="0"/>
                  </a:moveTo>
                  <a:lnTo>
                    <a:pt x="4938" y="0"/>
                  </a:lnTo>
                  <a:lnTo>
                    <a:pt x="4938" y="91029"/>
                  </a:lnTo>
                  <a:lnTo>
                    <a:pt x="0" y="91029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miter lim="8000"/>
              <a:headEnd type="none" w="med" len="med"/>
              <a:tailEnd type="none" w="med" len="med"/>
            </a:ln>
          </p:spPr>
        </p:sp>
        <p:sp>
          <p:nvSpPr>
            <p:cNvPr id="140" name="Shape 140"/>
            <p:cNvSpPr/>
            <p:nvPr/>
          </p:nvSpPr>
          <p:spPr>
            <a:xfrm rot="-5400000">
              <a:off x="5708850" y="3417450"/>
              <a:ext cx="1326900" cy="1326900"/>
            </a:xfrm>
            <a:prstGeom prst="arc">
              <a:avLst>
                <a:gd name="adj1" fmla="val 16200000"/>
                <a:gd name="adj2" fmla="val 0"/>
              </a:avLst>
            </a:prstGeom>
            <a:noFill/>
            <a:ln w="9525" cap="flat" cmpd="sng">
              <a:solidFill>
                <a:srgbClr val="FFFFFF"/>
              </a:solidFill>
              <a:prstDash val="dash"/>
              <a:round/>
              <a:headEnd type="triangle" w="sm" len="sm"/>
              <a:tailEnd type="triangl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1" name="Shape 141"/>
            <p:cNvCxnSpPr/>
            <p:nvPr/>
          </p:nvCxnSpPr>
          <p:spPr>
            <a:xfrm>
              <a:off x="6109725" y="3957425"/>
              <a:ext cx="2268000" cy="2268000"/>
            </a:xfrm>
            <a:prstGeom prst="straightConnector1">
              <a:avLst/>
            </a:prstGeom>
            <a:noFill/>
            <a:ln w="9525" cap="flat" cmpd="sng">
              <a:solidFill>
                <a:srgbClr val="FFFFFF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42" name="Shape 142"/>
            <p:cNvCxnSpPr/>
            <p:nvPr/>
          </p:nvCxnSpPr>
          <p:spPr>
            <a:xfrm flipH="1">
              <a:off x="6102050" y="3941996"/>
              <a:ext cx="2291100" cy="2291100"/>
            </a:xfrm>
            <a:prstGeom prst="straightConnector1">
              <a:avLst/>
            </a:prstGeom>
            <a:noFill/>
            <a:ln w="9525" cap="flat" cmpd="sng">
              <a:solidFill>
                <a:srgbClr val="FFFFFF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43" name="Shape 143"/>
            <p:cNvCxnSpPr/>
            <p:nvPr/>
          </p:nvCxnSpPr>
          <p:spPr>
            <a:xfrm>
              <a:off x="5978575" y="3949725"/>
              <a:ext cx="0" cy="2283300"/>
            </a:xfrm>
            <a:prstGeom prst="straightConnector1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triangle" w="sm" len="sm"/>
              <a:tailEnd type="triangle" w="sm" len="sm"/>
            </a:ln>
          </p:spPr>
        </p:cxnSp>
      </p:grpSp>
      <p:pic>
        <p:nvPicPr>
          <p:cNvPr id="144" name="Shape 144" descr="coffee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55975" y="2238400"/>
            <a:ext cx="2682025" cy="2682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404330" y="658442"/>
            <a:ext cx="8229600" cy="8983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ar-IQ" sz="3600" b="1" dirty="0" smtClean="0"/>
              <a:t>ان يكون موجودا في ملك الموصي عند كتابة الوصية</a:t>
            </a:r>
            <a:endParaRPr sz="3600" b="1" dirty="0"/>
          </a:p>
        </p:txBody>
      </p:sp>
      <p:sp>
        <p:nvSpPr>
          <p:cNvPr id="155" name="Shape 155"/>
          <p:cNvSpPr/>
          <p:nvPr/>
        </p:nvSpPr>
        <p:spPr>
          <a:xfrm>
            <a:off x="3190800" y="2057400"/>
            <a:ext cx="2724300" cy="2724300"/>
          </a:xfrm>
          <a:prstGeom prst="ellipse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ar-IQ" sz="4400" dirty="0" smtClean="0">
                <a:solidFill>
                  <a:srgbClr val="FFFFFF"/>
                </a:solidFill>
                <a:latin typeface="Cousine"/>
                <a:ea typeface="Cousine"/>
                <a:cs typeface="Cousine"/>
                <a:sym typeface="Cousine"/>
              </a:rPr>
              <a:t>مؤكد الوجود</a:t>
            </a:r>
            <a:endParaRPr sz="4400" dirty="0">
              <a:solidFill>
                <a:srgbClr val="FFFFFF"/>
              </a:solidFill>
              <a:latin typeface="Cousine"/>
              <a:ea typeface="Cousine"/>
              <a:cs typeface="Cousine"/>
              <a:sym typeface="Cousine"/>
            </a:endParaRPr>
          </a:p>
        </p:txBody>
      </p:sp>
      <p:sp>
        <p:nvSpPr>
          <p:cNvPr id="156" name="Shape 156"/>
          <p:cNvSpPr/>
          <p:nvPr/>
        </p:nvSpPr>
        <p:spPr>
          <a:xfrm>
            <a:off x="733350" y="2057400"/>
            <a:ext cx="2724300" cy="2724300"/>
          </a:xfrm>
          <a:prstGeom prst="ellipse">
            <a:avLst/>
          </a:prstGeom>
          <a:noFill/>
          <a:ln w="19050" cap="flat" cmpd="sng">
            <a:solidFill>
              <a:srgbClr val="FFFFFF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ar-IQ" sz="4400" dirty="0" smtClean="0">
                <a:solidFill>
                  <a:srgbClr val="FFFFFF"/>
                </a:solidFill>
                <a:latin typeface="Cousine"/>
                <a:ea typeface="Cousine"/>
                <a:cs typeface="Cousine"/>
                <a:sym typeface="Cousine"/>
              </a:rPr>
              <a:t>المال الشائع</a:t>
            </a:r>
            <a:endParaRPr sz="4400" dirty="0">
              <a:solidFill>
                <a:srgbClr val="FFFFFF"/>
              </a:solidFill>
              <a:latin typeface="Cousine"/>
              <a:ea typeface="Cousine"/>
              <a:cs typeface="Cousine"/>
              <a:sym typeface="Cousine"/>
            </a:endParaRPr>
          </a:p>
        </p:txBody>
      </p:sp>
      <p:sp>
        <p:nvSpPr>
          <p:cNvPr id="157" name="Shape 157"/>
          <p:cNvSpPr/>
          <p:nvPr/>
        </p:nvSpPr>
        <p:spPr>
          <a:xfrm>
            <a:off x="5686350" y="2057400"/>
            <a:ext cx="2724300" cy="2724300"/>
          </a:xfrm>
          <a:prstGeom prst="ellipse">
            <a:avLst/>
          </a:prstGeom>
          <a:noFill/>
          <a:ln w="19050" cap="flat" cmpd="sng">
            <a:solidFill>
              <a:srgbClr val="FFFFFF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ar-IQ" sz="3600" dirty="0" smtClean="0">
                <a:solidFill>
                  <a:srgbClr val="FFFFFF"/>
                </a:solidFill>
                <a:latin typeface="Cousine"/>
                <a:ea typeface="Cousine"/>
                <a:cs typeface="Cousine"/>
                <a:sym typeface="Cousine"/>
              </a:rPr>
              <a:t>محتمل الوجود</a:t>
            </a:r>
            <a:endParaRPr sz="3600" dirty="0">
              <a:solidFill>
                <a:srgbClr val="FFFFFF"/>
              </a:solidFill>
              <a:latin typeface="Cousine"/>
              <a:ea typeface="Cousine"/>
              <a:cs typeface="Cousine"/>
              <a:sym typeface="Cousine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subTitle" idx="4294967295"/>
          </p:nvPr>
        </p:nvSpPr>
        <p:spPr>
          <a:xfrm>
            <a:off x="1408950" y="4548750"/>
            <a:ext cx="6326100" cy="183257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ar-IQ" dirty="0" smtClean="0"/>
              <a:t>الجواب </a:t>
            </a: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ar-IQ" dirty="0" smtClean="0"/>
              <a:t>الوصية صحيحة لان الخمر يعتبر مالا </a:t>
            </a:r>
            <a:r>
              <a:rPr lang="ar-IQ" dirty="0" err="1" smtClean="0"/>
              <a:t>متقوما</a:t>
            </a:r>
            <a:r>
              <a:rPr lang="ar-IQ" dirty="0" smtClean="0"/>
              <a:t> في الديانة المسيحية فضلا عن توافر بقية الشروط</a:t>
            </a:r>
            <a:endParaRPr dirty="0"/>
          </a:p>
        </p:txBody>
      </p:sp>
      <p:grpSp>
        <p:nvGrpSpPr>
          <p:cNvPr id="206" name="Shape 206"/>
          <p:cNvGrpSpPr/>
          <p:nvPr/>
        </p:nvGrpSpPr>
        <p:grpSpPr>
          <a:xfrm>
            <a:off x="179512" y="836713"/>
            <a:ext cx="8496944" cy="3488932"/>
            <a:chOff x="744219" y="1064075"/>
            <a:chExt cx="7015214" cy="2888675"/>
          </a:xfrm>
        </p:grpSpPr>
        <p:sp>
          <p:nvSpPr>
            <p:cNvPr id="207" name="Shape 207"/>
            <p:cNvSpPr/>
            <p:nvPr/>
          </p:nvSpPr>
          <p:spPr>
            <a:xfrm>
              <a:off x="1361592" y="1665508"/>
              <a:ext cx="6099300" cy="2283300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dash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Shape 208"/>
            <p:cNvSpPr/>
            <p:nvPr/>
          </p:nvSpPr>
          <p:spPr>
            <a:xfrm>
              <a:off x="7623181" y="1661600"/>
              <a:ext cx="136252" cy="2275725"/>
            </a:xfrm>
            <a:custGeom>
              <a:avLst/>
              <a:gdLst/>
              <a:ahLst/>
              <a:cxnLst/>
              <a:rect l="0" t="0" r="0" b="0"/>
              <a:pathLst>
                <a:path w="4938" h="91029" extrusionOk="0">
                  <a:moveTo>
                    <a:pt x="0" y="0"/>
                  </a:moveTo>
                  <a:lnTo>
                    <a:pt x="4938" y="0"/>
                  </a:lnTo>
                  <a:lnTo>
                    <a:pt x="4938" y="91029"/>
                  </a:lnTo>
                  <a:lnTo>
                    <a:pt x="0" y="91029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miter lim="8000"/>
              <a:headEnd type="none" w="med" len="med"/>
              <a:tailEnd type="none" w="med" len="med"/>
            </a:ln>
          </p:spPr>
        </p:sp>
        <p:sp>
          <p:nvSpPr>
            <p:cNvPr id="209" name="Shape 209"/>
            <p:cNvSpPr/>
            <p:nvPr/>
          </p:nvSpPr>
          <p:spPr>
            <a:xfrm rot="-5400000">
              <a:off x="4334136" y="-1576459"/>
              <a:ext cx="123450" cy="6078917"/>
            </a:xfrm>
            <a:custGeom>
              <a:avLst/>
              <a:gdLst/>
              <a:ahLst/>
              <a:cxnLst/>
              <a:rect l="0" t="0" r="0" b="0"/>
              <a:pathLst>
                <a:path w="4938" h="91029" extrusionOk="0">
                  <a:moveTo>
                    <a:pt x="0" y="0"/>
                  </a:moveTo>
                  <a:lnTo>
                    <a:pt x="4938" y="0"/>
                  </a:lnTo>
                  <a:lnTo>
                    <a:pt x="4938" y="91029"/>
                  </a:lnTo>
                  <a:lnTo>
                    <a:pt x="0" y="91029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miter lim="8000"/>
              <a:headEnd type="none" w="med" len="med"/>
              <a:tailEnd type="none" w="med" len="med"/>
            </a:ln>
          </p:spPr>
        </p:sp>
        <p:sp>
          <p:nvSpPr>
            <p:cNvPr id="210" name="Shape 210"/>
            <p:cNvSpPr/>
            <p:nvPr/>
          </p:nvSpPr>
          <p:spPr>
            <a:xfrm rot="-5400000">
              <a:off x="744219" y="1064075"/>
              <a:ext cx="1326900" cy="1326900"/>
            </a:xfrm>
            <a:prstGeom prst="arc">
              <a:avLst>
                <a:gd name="adj1" fmla="val 16200000"/>
                <a:gd name="adj2" fmla="val 0"/>
              </a:avLst>
            </a:prstGeom>
            <a:noFill/>
            <a:ln w="9525" cap="flat" cmpd="sng">
              <a:solidFill>
                <a:srgbClr val="FFFFFF"/>
              </a:solidFill>
              <a:prstDash val="dash"/>
              <a:round/>
              <a:headEnd type="triangle" w="sm" len="sm"/>
              <a:tailEnd type="triangl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1" name="Shape 211"/>
            <p:cNvCxnSpPr/>
            <p:nvPr/>
          </p:nvCxnSpPr>
          <p:spPr>
            <a:xfrm flipH="1">
              <a:off x="6922735" y="1661528"/>
              <a:ext cx="548700" cy="219000"/>
            </a:xfrm>
            <a:prstGeom prst="straightConnector1">
              <a:avLst/>
            </a:prstGeom>
            <a:noFill/>
            <a:ln w="9525" cap="flat" cmpd="sng">
              <a:solidFill>
                <a:srgbClr val="FFFFFF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12" name="Shape 212"/>
            <p:cNvCxnSpPr/>
            <p:nvPr/>
          </p:nvCxnSpPr>
          <p:spPr>
            <a:xfrm>
              <a:off x="1021397" y="1669336"/>
              <a:ext cx="0" cy="2283300"/>
            </a:xfrm>
            <a:prstGeom prst="straightConnector1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triangle" w="sm" len="sm"/>
              <a:tailEnd type="triangle" w="sm" len="sm"/>
            </a:ln>
          </p:spPr>
        </p:cxnSp>
        <p:cxnSp>
          <p:nvCxnSpPr>
            <p:cNvPr id="213" name="Shape 213"/>
            <p:cNvCxnSpPr/>
            <p:nvPr/>
          </p:nvCxnSpPr>
          <p:spPr>
            <a:xfrm flipH="1">
              <a:off x="1350875" y="3761350"/>
              <a:ext cx="529800" cy="191400"/>
            </a:xfrm>
            <a:prstGeom prst="straightConnector1">
              <a:avLst/>
            </a:prstGeom>
            <a:noFill/>
            <a:ln w="9525" cap="flat" cmpd="sng">
              <a:solidFill>
                <a:srgbClr val="FFFFFF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14" name="Shape 214"/>
            <p:cNvCxnSpPr/>
            <p:nvPr/>
          </p:nvCxnSpPr>
          <p:spPr>
            <a:xfrm>
              <a:off x="6941635" y="3761350"/>
              <a:ext cx="529800" cy="191400"/>
            </a:xfrm>
            <a:prstGeom prst="straightConnector1">
              <a:avLst/>
            </a:prstGeom>
            <a:noFill/>
            <a:ln w="9525" cap="flat" cmpd="sng">
              <a:solidFill>
                <a:srgbClr val="FFFFFF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15" name="Shape 215"/>
            <p:cNvCxnSpPr/>
            <p:nvPr/>
          </p:nvCxnSpPr>
          <p:spPr>
            <a:xfrm>
              <a:off x="1350875" y="1661528"/>
              <a:ext cx="548700" cy="219000"/>
            </a:xfrm>
            <a:prstGeom prst="straightConnector1">
              <a:avLst/>
            </a:prstGeom>
            <a:noFill/>
            <a:ln w="9525" cap="flat" cmpd="sng">
              <a:solidFill>
                <a:srgbClr val="FFFFFF"/>
              </a:solidFill>
              <a:prstDash val="dash"/>
              <a:round/>
              <a:headEnd type="none" w="med" len="med"/>
              <a:tailEnd type="none" w="med" len="med"/>
            </a:ln>
          </p:spPr>
        </p:cxnSp>
      </p:grpSp>
      <p:sp>
        <p:nvSpPr>
          <p:cNvPr id="216" name="Shape 216"/>
          <p:cNvSpPr txBox="1">
            <a:spLocks noGrp="1"/>
          </p:cNvSpPr>
          <p:nvPr>
            <p:ph type="ctrTitle" idx="4294967295"/>
          </p:nvPr>
        </p:nvSpPr>
        <p:spPr>
          <a:xfrm>
            <a:off x="755576" y="1844824"/>
            <a:ext cx="7772400" cy="18345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IQ" sz="3600" b="1" dirty="0" smtClean="0"/>
              <a:t>سؤال</a:t>
            </a:r>
            <a:br>
              <a:rPr lang="ar-IQ" sz="3600" b="1" dirty="0" smtClean="0"/>
            </a:br>
            <a:r>
              <a:rPr lang="ar-IQ" sz="3600" b="1" dirty="0" smtClean="0"/>
              <a:t>اذا اوصى رجل مسيحي لزوجته بخمسين صندوق من الخمر مخزونة في محله </a:t>
            </a:r>
            <a:endParaRPr sz="36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subTitle" idx="4294967295"/>
          </p:nvPr>
        </p:nvSpPr>
        <p:spPr>
          <a:xfrm>
            <a:off x="683568" y="3861048"/>
            <a:ext cx="7453240" cy="273630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ar-IQ" sz="3600" dirty="0" smtClean="0"/>
              <a:t>الجواب </a:t>
            </a: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ar-IQ" sz="3600" dirty="0" smtClean="0"/>
              <a:t>الوصية باطلة لان من شروط المال الموصى </a:t>
            </a:r>
            <a:r>
              <a:rPr lang="ar-IQ" sz="3600" dirty="0" err="1" smtClean="0"/>
              <a:t>به</a:t>
            </a:r>
            <a:r>
              <a:rPr lang="ar-IQ" sz="3600" dirty="0" smtClean="0"/>
              <a:t> ان يكون موجودا من حين كتابة الوصية الى حين وفاة الموصي</a:t>
            </a:r>
            <a:endParaRPr sz="3600" dirty="0"/>
          </a:p>
        </p:txBody>
      </p:sp>
      <p:sp>
        <p:nvSpPr>
          <p:cNvPr id="226" name="Shape 226"/>
          <p:cNvSpPr txBox="1">
            <a:spLocks noGrp="1"/>
          </p:cNvSpPr>
          <p:nvPr>
            <p:ph type="subTitle" idx="4294967295"/>
          </p:nvPr>
        </p:nvSpPr>
        <p:spPr>
          <a:xfrm>
            <a:off x="395536" y="764704"/>
            <a:ext cx="7957296" cy="302433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ar-IQ" sz="3600" dirty="0" smtClean="0"/>
              <a:t>سؤال</a:t>
            </a:r>
          </a:p>
          <a:p>
            <a:pPr marL="0" lvl="0" indent="0" algn="ctr">
              <a:buNone/>
            </a:pPr>
            <a:r>
              <a:rPr lang="ar-IQ" sz="3600" dirty="0" smtClean="0"/>
              <a:t>اذا اوصت </a:t>
            </a:r>
            <a:r>
              <a:rPr lang="ar-IQ" sz="3600" dirty="0" err="1" smtClean="0"/>
              <a:t>امراة</a:t>
            </a:r>
            <a:r>
              <a:rPr lang="ar-IQ" sz="3600" dirty="0" smtClean="0"/>
              <a:t> </a:t>
            </a:r>
            <a:r>
              <a:rPr lang="ar-IQ" sz="3600" dirty="0" err="1" smtClean="0"/>
              <a:t>بسيارتها </a:t>
            </a:r>
            <a:r>
              <a:rPr lang="ar-IQ" sz="3600" dirty="0" smtClean="0"/>
              <a:t>(</a:t>
            </a:r>
            <a:r>
              <a:rPr lang="ar-IQ" sz="3600" dirty="0" err="1" smtClean="0"/>
              <a:t>الجاغوار</a:t>
            </a:r>
            <a:r>
              <a:rPr lang="ar-IQ" sz="3600" dirty="0" smtClean="0"/>
              <a:t>)لابن </a:t>
            </a:r>
            <a:r>
              <a:rPr lang="ar-IQ" sz="3600" dirty="0" err="1" smtClean="0"/>
              <a:t>اخيها </a:t>
            </a:r>
            <a:r>
              <a:rPr lang="ar-IQ" sz="3600" dirty="0" smtClean="0"/>
              <a:t>, </a:t>
            </a:r>
            <a:r>
              <a:rPr lang="ar-IQ" sz="3600" dirty="0" err="1" smtClean="0"/>
              <a:t>الا</a:t>
            </a:r>
            <a:r>
              <a:rPr lang="ar-IQ" sz="3600" dirty="0" smtClean="0"/>
              <a:t> انها اضطرت </a:t>
            </a:r>
            <a:r>
              <a:rPr lang="ar-IQ" sz="3600" dirty="0" smtClean="0"/>
              <a:t>لبيعها </a:t>
            </a:r>
            <a:r>
              <a:rPr lang="ar-IQ" sz="3600" dirty="0" smtClean="0"/>
              <a:t>نتيجة ضائقة </a:t>
            </a:r>
            <a:r>
              <a:rPr lang="ar-IQ" sz="3600" dirty="0" err="1" smtClean="0"/>
              <a:t>مالية </a:t>
            </a:r>
            <a:r>
              <a:rPr lang="ar-IQ" sz="3600" dirty="0" smtClean="0"/>
              <a:t>, وبعد تحسن اوضاعها المالية اشترت سيارة </a:t>
            </a:r>
            <a:r>
              <a:rPr lang="ar-IQ" sz="3600" dirty="0" err="1" smtClean="0"/>
              <a:t>جاغوار</a:t>
            </a:r>
            <a:r>
              <a:rPr lang="ar-IQ" sz="3600" dirty="0" smtClean="0"/>
              <a:t> قبل وفاتها بشهر </a:t>
            </a:r>
            <a:endParaRPr sz="3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>
            <a:spLocks noGrp="1"/>
          </p:cNvSpPr>
          <p:nvPr>
            <p:ph type="ctrTitle" idx="4294967295"/>
          </p:nvPr>
        </p:nvSpPr>
        <p:spPr>
          <a:xfrm>
            <a:off x="878657" y="3240834"/>
            <a:ext cx="7772400" cy="154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/>
              <a:t>Thanks!</a:t>
            </a:r>
            <a:endParaRPr sz="6000" b="1"/>
          </a:p>
        </p:txBody>
      </p:sp>
      <p:sp>
        <p:nvSpPr>
          <p:cNvPr id="295" name="Shape 295"/>
          <p:cNvSpPr txBox="1">
            <a:spLocks noGrp="1"/>
          </p:cNvSpPr>
          <p:nvPr>
            <p:ph type="subTitle" idx="4294967295"/>
          </p:nvPr>
        </p:nvSpPr>
        <p:spPr>
          <a:xfrm>
            <a:off x="878657" y="3970261"/>
            <a:ext cx="65937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600"/>
              <a:t>ANY QUESTIONS?</a:t>
            </a:r>
            <a:endParaRPr sz="3600"/>
          </a:p>
        </p:txBody>
      </p:sp>
      <p:sp>
        <p:nvSpPr>
          <p:cNvPr id="296" name="Shape 296"/>
          <p:cNvSpPr txBox="1">
            <a:spLocks noGrp="1"/>
          </p:cNvSpPr>
          <p:nvPr>
            <p:ph type="body" idx="4294967295"/>
          </p:nvPr>
        </p:nvSpPr>
        <p:spPr>
          <a:xfrm>
            <a:off x="909500" y="4924899"/>
            <a:ext cx="3711300" cy="12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sz="1800" dirty="0"/>
              <a:t>You can find me </a:t>
            </a:r>
            <a:r>
              <a:rPr lang="en" sz="1800" dirty="0" smtClean="0"/>
              <a:t>at:</a:t>
            </a:r>
            <a:r>
              <a:rPr lang="en-US" sz="1800" dirty="0" smtClean="0"/>
              <a:t>Umkalthoomsabeeh_70@uomustansiriyah.edu.iq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404330" y="658442"/>
            <a:ext cx="8229600" cy="55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IQ" sz="4000" dirty="0" smtClean="0"/>
              <a:t>مفردات المحاضرة </a:t>
            </a:r>
            <a:endParaRPr sz="4000" dirty="0"/>
          </a:p>
        </p:txBody>
      </p:sp>
      <p:sp>
        <p:nvSpPr>
          <p:cNvPr id="62" name="Shape 62"/>
          <p:cNvSpPr txBox="1"/>
          <p:nvPr/>
        </p:nvSpPr>
        <p:spPr>
          <a:xfrm>
            <a:off x="4860032" y="1484784"/>
            <a:ext cx="3776700" cy="22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600"/>
              </a:spcBef>
              <a:spcAft>
                <a:spcPts val="0"/>
              </a:spcAft>
            </a:pPr>
            <a:r>
              <a:rPr lang="ar-IQ" sz="3600" dirty="0" smtClean="0">
                <a:solidFill>
                  <a:srgbClr val="FFFFFF"/>
                </a:solidFill>
                <a:latin typeface="Cousine"/>
                <a:ea typeface="Cousine"/>
                <a:cs typeface="Cousine"/>
                <a:sym typeface="Cousine"/>
              </a:rPr>
              <a:t>- تعريف الموصى </a:t>
            </a:r>
            <a:r>
              <a:rPr lang="ar-IQ" sz="3600" dirty="0" err="1" smtClean="0">
                <a:solidFill>
                  <a:srgbClr val="FFFFFF"/>
                </a:solidFill>
                <a:latin typeface="Cousine"/>
                <a:ea typeface="Cousine"/>
                <a:cs typeface="Cousine"/>
                <a:sym typeface="Cousine"/>
              </a:rPr>
              <a:t>به</a:t>
            </a:r>
            <a:endParaRPr lang="ar-IQ" sz="3600" dirty="0" smtClean="0">
              <a:solidFill>
                <a:srgbClr val="FFFFFF"/>
              </a:solidFill>
              <a:latin typeface="Cousine"/>
              <a:ea typeface="Cousine"/>
              <a:cs typeface="Cousine"/>
              <a:sym typeface="Cousine"/>
            </a:endParaRPr>
          </a:p>
          <a:p>
            <a:pPr marL="0" lvl="0" indent="0" algn="r" rtl="0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ar-IQ" sz="3600" dirty="0" smtClean="0">
                <a:solidFill>
                  <a:srgbClr val="FFFFFF"/>
                </a:solidFill>
                <a:latin typeface="Cousine"/>
                <a:ea typeface="Cousine"/>
                <a:cs typeface="Cousine"/>
                <a:sym typeface="Cousine"/>
              </a:rPr>
              <a:t>- شروط الموصى </a:t>
            </a:r>
            <a:r>
              <a:rPr lang="ar-IQ" sz="3600" dirty="0" err="1" smtClean="0">
                <a:solidFill>
                  <a:srgbClr val="FFFFFF"/>
                </a:solidFill>
                <a:latin typeface="Cousine"/>
                <a:ea typeface="Cousine"/>
                <a:cs typeface="Cousine"/>
                <a:sym typeface="Cousine"/>
              </a:rPr>
              <a:t>به</a:t>
            </a:r>
            <a:endParaRPr lang="ar-IQ" sz="3600" dirty="0" smtClean="0">
              <a:solidFill>
                <a:srgbClr val="FFFFFF"/>
              </a:solidFill>
              <a:latin typeface="Cousine"/>
              <a:ea typeface="Cousine"/>
              <a:cs typeface="Cousine"/>
              <a:sym typeface="Cousine"/>
            </a:endParaRPr>
          </a:p>
          <a:p>
            <a:pPr marL="0" lvl="0" indent="0" algn="r" rtl="0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ar-IQ" sz="3600" dirty="0" smtClean="0">
                <a:solidFill>
                  <a:srgbClr val="FFFFFF"/>
                </a:solidFill>
                <a:latin typeface="Cousine"/>
                <a:ea typeface="Cousine"/>
                <a:cs typeface="Cousine"/>
                <a:sym typeface="Cousine"/>
              </a:rPr>
              <a:t>- اسئلة اثرائية </a:t>
            </a:r>
          </a:p>
          <a:p>
            <a:pPr marL="0" lvl="0" indent="0" algn="r" rtl="0">
              <a:spcBef>
                <a:spcPts val="600"/>
              </a:spcBef>
              <a:spcAft>
                <a:spcPts val="0"/>
              </a:spcAft>
              <a:buFontTx/>
              <a:buChar char="-"/>
            </a:pPr>
            <a:endParaRPr sz="3600" dirty="0">
              <a:solidFill>
                <a:srgbClr val="FFFFFF"/>
              </a:solidFill>
              <a:latin typeface="Cousine"/>
              <a:ea typeface="Cousine"/>
              <a:cs typeface="Cousine"/>
              <a:sym typeface="Cousin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Shape 69"/>
          <p:cNvGrpSpPr/>
          <p:nvPr/>
        </p:nvGrpSpPr>
        <p:grpSpPr>
          <a:xfrm>
            <a:off x="4788024" y="2924944"/>
            <a:ext cx="3851987" cy="3308152"/>
            <a:chOff x="5708850" y="3417450"/>
            <a:chExt cx="2931161" cy="2815646"/>
          </a:xfrm>
        </p:grpSpPr>
        <p:sp>
          <p:nvSpPr>
            <p:cNvPr id="70" name="Shape 70"/>
            <p:cNvSpPr/>
            <p:nvPr/>
          </p:nvSpPr>
          <p:spPr>
            <a:xfrm>
              <a:off x="6102011" y="3942011"/>
              <a:ext cx="2283300" cy="2283300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dash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Shape 71"/>
            <p:cNvSpPr/>
            <p:nvPr/>
          </p:nvSpPr>
          <p:spPr>
            <a:xfrm>
              <a:off x="8516561" y="3942000"/>
              <a:ext cx="123450" cy="2275725"/>
            </a:xfrm>
            <a:custGeom>
              <a:avLst/>
              <a:gdLst/>
              <a:ahLst/>
              <a:cxnLst/>
              <a:rect l="0" t="0" r="0" b="0"/>
              <a:pathLst>
                <a:path w="4938" h="91029" extrusionOk="0">
                  <a:moveTo>
                    <a:pt x="0" y="0"/>
                  </a:moveTo>
                  <a:lnTo>
                    <a:pt x="4938" y="0"/>
                  </a:lnTo>
                  <a:lnTo>
                    <a:pt x="4938" y="91029"/>
                  </a:lnTo>
                  <a:lnTo>
                    <a:pt x="0" y="91029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miter lim="8000"/>
              <a:headEnd type="none" w="med" len="med"/>
              <a:tailEnd type="none" w="med" len="med"/>
            </a:ln>
          </p:spPr>
        </p:sp>
        <p:sp>
          <p:nvSpPr>
            <p:cNvPr id="72" name="Shape 72"/>
            <p:cNvSpPr/>
            <p:nvPr/>
          </p:nvSpPr>
          <p:spPr>
            <a:xfrm rot="-5400000">
              <a:off x="7180125" y="2605525"/>
              <a:ext cx="123450" cy="2275725"/>
            </a:xfrm>
            <a:custGeom>
              <a:avLst/>
              <a:gdLst/>
              <a:ahLst/>
              <a:cxnLst/>
              <a:rect l="0" t="0" r="0" b="0"/>
              <a:pathLst>
                <a:path w="4938" h="91029" extrusionOk="0">
                  <a:moveTo>
                    <a:pt x="0" y="0"/>
                  </a:moveTo>
                  <a:lnTo>
                    <a:pt x="4938" y="0"/>
                  </a:lnTo>
                  <a:lnTo>
                    <a:pt x="4938" y="91029"/>
                  </a:lnTo>
                  <a:lnTo>
                    <a:pt x="0" y="91029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miter lim="8000"/>
              <a:headEnd type="none" w="med" len="med"/>
              <a:tailEnd type="none" w="med" len="med"/>
            </a:ln>
          </p:spPr>
        </p:sp>
        <p:sp>
          <p:nvSpPr>
            <p:cNvPr id="73" name="Shape 73"/>
            <p:cNvSpPr/>
            <p:nvPr/>
          </p:nvSpPr>
          <p:spPr>
            <a:xfrm rot="-5400000">
              <a:off x="5708850" y="3417450"/>
              <a:ext cx="1326900" cy="1326900"/>
            </a:xfrm>
            <a:prstGeom prst="arc">
              <a:avLst>
                <a:gd name="adj1" fmla="val 16200000"/>
                <a:gd name="adj2" fmla="val 0"/>
              </a:avLst>
            </a:prstGeom>
            <a:noFill/>
            <a:ln w="9525" cap="flat" cmpd="sng">
              <a:solidFill>
                <a:srgbClr val="FFFFFF"/>
              </a:solidFill>
              <a:prstDash val="dash"/>
              <a:round/>
              <a:headEnd type="triangle" w="sm" len="sm"/>
              <a:tailEnd type="triangl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4" name="Shape 74"/>
            <p:cNvCxnSpPr/>
            <p:nvPr/>
          </p:nvCxnSpPr>
          <p:spPr>
            <a:xfrm>
              <a:off x="6109725" y="3957425"/>
              <a:ext cx="2268000" cy="2268000"/>
            </a:xfrm>
            <a:prstGeom prst="straightConnector1">
              <a:avLst/>
            </a:prstGeom>
            <a:noFill/>
            <a:ln w="9525" cap="flat" cmpd="sng">
              <a:solidFill>
                <a:srgbClr val="FFFFFF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75" name="Shape 75"/>
            <p:cNvCxnSpPr/>
            <p:nvPr/>
          </p:nvCxnSpPr>
          <p:spPr>
            <a:xfrm flipH="1">
              <a:off x="6102050" y="3941996"/>
              <a:ext cx="2291100" cy="2291100"/>
            </a:xfrm>
            <a:prstGeom prst="straightConnector1">
              <a:avLst/>
            </a:prstGeom>
            <a:noFill/>
            <a:ln w="9525" cap="flat" cmpd="sng">
              <a:solidFill>
                <a:srgbClr val="FFFFFF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76" name="Shape 76"/>
            <p:cNvCxnSpPr/>
            <p:nvPr/>
          </p:nvCxnSpPr>
          <p:spPr>
            <a:xfrm>
              <a:off x="5978575" y="3949725"/>
              <a:ext cx="0" cy="2283300"/>
            </a:xfrm>
            <a:prstGeom prst="straightConnector1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triangle" w="sm" len="sm"/>
              <a:tailEnd type="triangle" w="sm" len="sm"/>
            </a:ln>
          </p:spPr>
        </p:cxnSp>
      </p:grpSp>
      <p:sp>
        <p:nvSpPr>
          <p:cNvPr id="77" name="Shape 77"/>
          <p:cNvSpPr txBox="1">
            <a:spLocks noGrp="1"/>
          </p:cNvSpPr>
          <p:nvPr>
            <p:ph type="ctrTitle" idx="4294967295"/>
          </p:nvPr>
        </p:nvSpPr>
        <p:spPr>
          <a:xfrm>
            <a:off x="878657" y="702837"/>
            <a:ext cx="7772400" cy="154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 smtClean="0"/>
              <a:t>Hello</a:t>
            </a:r>
            <a:endParaRPr sz="6000" b="1" dirty="0"/>
          </a:p>
        </p:txBody>
      </p:sp>
      <p:sp>
        <p:nvSpPr>
          <p:cNvPr id="78" name="Shape 78"/>
          <p:cNvSpPr txBox="1">
            <a:spLocks noGrp="1"/>
          </p:cNvSpPr>
          <p:nvPr>
            <p:ph type="subTitle" idx="4294967295"/>
          </p:nvPr>
        </p:nvSpPr>
        <p:spPr>
          <a:xfrm>
            <a:off x="878657" y="1432264"/>
            <a:ext cx="65937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600" dirty="0"/>
              <a:t>I </a:t>
            </a:r>
            <a:r>
              <a:rPr lang="en" sz="3600" dirty="0" smtClean="0"/>
              <a:t>AM</a:t>
            </a:r>
            <a:r>
              <a:rPr lang="en-US" sz="3600" dirty="0" smtClean="0"/>
              <a:t> Assistant </a:t>
            </a:r>
            <a:r>
              <a:rPr lang="en-US" sz="3600" dirty="0" err="1" smtClean="0"/>
              <a:t>Prfessor</a:t>
            </a:r>
            <a:endParaRPr lang="ar-IQ" sz="3600" dirty="0" smtClean="0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ar-IQ" sz="3600" dirty="0" smtClean="0"/>
              <a:t> </a:t>
            </a:r>
            <a:r>
              <a:rPr lang="en-US" sz="3600" dirty="0" smtClean="0"/>
              <a:t>Um </a:t>
            </a:r>
            <a:r>
              <a:rPr lang="en-US" sz="3600" dirty="0" err="1" smtClean="0"/>
              <a:t>Kalthoom</a:t>
            </a:r>
            <a:r>
              <a:rPr lang="en-US" sz="3600" dirty="0" smtClean="0"/>
              <a:t> </a:t>
            </a:r>
            <a:r>
              <a:rPr lang="en-US" sz="3600" dirty="0" err="1" smtClean="0"/>
              <a:t>Sabeeh</a:t>
            </a:r>
            <a:endParaRPr sz="3600" dirty="0"/>
          </a:p>
        </p:txBody>
      </p:sp>
      <p:sp>
        <p:nvSpPr>
          <p:cNvPr id="79" name="Shape 79"/>
          <p:cNvSpPr txBox="1">
            <a:spLocks noGrp="1"/>
          </p:cNvSpPr>
          <p:nvPr>
            <p:ph type="body" idx="4294967295"/>
          </p:nvPr>
        </p:nvSpPr>
        <p:spPr>
          <a:xfrm>
            <a:off x="971600" y="3140968"/>
            <a:ext cx="3711300" cy="328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 dirty="0"/>
              <a:t>I am here because I love to give presentations. </a:t>
            </a:r>
            <a:endParaRPr sz="1800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sz="1800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 dirty="0"/>
              <a:t>You can find me at</a:t>
            </a:r>
            <a:r>
              <a:rPr lang="en" sz="1800" dirty="0" smtClean="0"/>
              <a:t>: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800" dirty="0" smtClean="0"/>
              <a:t>U</a:t>
            </a:r>
            <a:r>
              <a:rPr lang="en" sz="1800" dirty="0" smtClean="0"/>
              <a:t>mkalthoomsabeeh_70@uomustansiriyah.edu.iq</a:t>
            </a:r>
            <a:endParaRPr sz="1800" dirty="0"/>
          </a:p>
        </p:txBody>
      </p:sp>
      <p:pic>
        <p:nvPicPr>
          <p:cNvPr id="80" name="Shape 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20072" y="3573016"/>
            <a:ext cx="3037549" cy="2523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ctrTitle"/>
          </p:nvPr>
        </p:nvSpPr>
        <p:spPr>
          <a:xfrm>
            <a:off x="921200" y="1713304"/>
            <a:ext cx="7205700" cy="154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IQ" sz="6000" dirty="0" err="1" smtClean="0">
                <a:solidFill>
                  <a:srgbClr val="9FC5E8"/>
                </a:solidFill>
              </a:rPr>
              <a:t>1-</a:t>
            </a:r>
            <a:r>
              <a:rPr lang="ar-IQ" sz="6000" dirty="0" smtClean="0">
                <a:solidFill>
                  <a:srgbClr val="9FC5E8"/>
                </a:solidFill>
              </a:rPr>
              <a:t/>
            </a:r>
            <a:br>
              <a:rPr lang="ar-IQ" sz="6000" dirty="0" smtClean="0">
                <a:solidFill>
                  <a:srgbClr val="9FC5E8"/>
                </a:solidFill>
              </a:rPr>
            </a:br>
            <a:r>
              <a:rPr lang="ar-IQ" sz="6000" dirty="0" smtClean="0">
                <a:solidFill>
                  <a:srgbClr val="9FC5E8"/>
                </a:solidFill>
              </a:rPr>
              <a:t>الموصى </a:t>
            </a:r>
            <a:r>
              <a:rPr lang="ar-IQ" sz="6000" dirty="0" err="1" smtClean="0">
                <a:solidFill>
                  <a:srgbClr val="9FC5E8"/>
                </a:solidFill>
              </a:rPr>
              <a:t>بــــــــه</a:t>
            </a:r>
            <a:endParaRPr sz="6000" dirty="0">
              <a:solidFill>
                <a:srgbClr val="9FC5E8"/>
              </a:solidFill>
            </a:endParaRPr>
          </a:p>
        </p:txBody>
      </p:sp>
      <p:sp>
        <p:nvSpPr>
          <p:cNvPr id="86" name="Shape 86"/>
          <p:cNvSpPr txBox="1">
            <a:spLocks noGrp="1"/>
          </p:cNvSpPr>
          <p:nvPr>
            <p:ph type="subTitle" idx="1"/>
          </p:nvPr>
        </p:nvSpPr>
        <p:spPr>
          <a:xfrm>
            <a:off x="4698564" y="4145091"/>
            <a:ext cx="35424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start with the first set of slides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1413600" y="3187200"/>
            <a:ext cx="6316800" cy="21140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3600" dirty="0" smtClean="0"/>
              <a:t> </a:t>
            </a:r>
            <a:r>
              <a:rPr lang="ar-IQ" sz="3600" dirty="0" smtClean="0"/>
              <a:t>الموصى </a:t>
            </a:r>
            <a:r>
              <a:rPr lang="ar-IQ" sz="3600" dirty="0" err="1" smtClean="0"/>
              <a:t>به</a:t>
            </a:r>
            <a:r>
              <a:rPr lang="ar-IQ" sz="3600" dirty="0" smtClean="0"/>
              <a:t> هو محل الوصية وهو السبب الرئيسي لإضفاء الحماية القانونية للوصية  </a:t>
            </a:r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ar-IQ" sz="3600" dirty="0" smtClean="0"/>
              <a:t>ويقصد </a:t>
            </a:r>
            <a:r>
              <a:rPr lang="ar-IQ" sz="3600" dirty="0" err="1" smtClean="0"/>
              <a:t>به</a:t>
            </a:r>
            <a:r>
              <a:rPr lang="ar-IQ" sz="3600" dirty="0" smtClean="0"/>
              <a:t> المال او مجموعة اموال الموصي التي يرغب بنقل ملكيتها الى الموصى له دون مقابل </a:t>
            </a:r>
            <a:endParaRPr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404330" y="658442"/>
            <a:ext cx="8229600" cy="55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ar-IQ" sz="5400" dirty="0" smtClean="0"/>
              <a:t>المادة التاسعة والستون </a:t>
            </a:r>
            <a:endParaRPr sz="5400" dirty="0"/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323528" y="1844824"/>
            <a:ext cx="8290800" cy="423325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ar-IQ" sz="4800" b="1" dirty="0" smtClean="0"/>
              <a:t>يشترط في الموصى </a:t>
            </a:r>
            <a:r>
              <a:rPr lang="ar-IQ" sz="4800" b="1" dirty="0" err="1" smtClean="0"/>
              <a:t>به</a:t>
            </a:r>
            <a:r>
              <a:rPr lang="ar-IQ" sz="4800" b="1" dirty="0" smtClean="0"/>
              <a:t> ان يكون قابلا للتمليك بعد موت الموصي</a:t>
            </a:r>
            <a:endParaRPr sz="4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ctrTitle" idx="4294967295"/>
          </p:nvPr>
        </p:nvSpPr>
        <p:spPr>
          <a:xfrm>
            <a:off x="685800" y="3748953"/>
            <a:ext cx="7772400" cy="104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IQ" sz="6000" b="1" dirty="0" smtClean="0"/>
              <a:t>شروط المال الموصى </a:t>
            </a:r>
            <a:r>
              <a:rPr lang="ar-IQ" sz="6000" b="1" dirty="0" err="1" smtClean="0"/>
              <a:t>به</a:t>
            </a:r>
            <a:endParaRPr sz="6000" b="1" dirty="0"/>
          </a:p>
        </p:txBody>
      </p:sp>
      <p:sp>
        <p:nvSpPr>
          <p:cNvPr id="103" name="Shape 103"/>
          <p:cNvSpPr txBox="1">
            <a:spLocks noGrp="1"/>
          </p:cNvSpPr>
          <p:nvPr>
            <p:ph type="subTitle" idx="4294967295"/>
          </p:nvPr>
        </p:nvSpPr>
        <p:spPr>
          <a:xfrm>
            <a:off x="1613550" y="4884400"/>
            <a:ext cx="59169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ar-IQ" sz="2400" dirty="0" smtClean="0"/>
              <a:t>استنادا الى نص المادة 69 يشترط ان تتوافر في الموصى </a:t>
            </a:r>
            <a:r>
              <a:rPr lang="ar-IQ" sz="2400" dirty="0" err="1" smtClean="0"/>
              <a:t>به</a:t>
            </a:r>
            <a:r>
              <a:rPr lang="ar-IQ" sz="2400" dirty="0" smtClean="0"/>
              <a:t> </a:t>
            </a: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ar-IQ" sz="2400" dirty="0" smtClean="0"/>
              <a:t>عدة  </a:t>
            </a:r>
            <a:r>
              <a:rPr lang="ar-IQ" sz="2400" dirty="0" err="1" smtClean="0"/>
              <a:t>شروط </a:t>
            </a:r>
            <a:r>
              <a:rPr lang="ar-IQ" sz="2400" dirty="0" smtClean="0"/>
              <a:t>, ما </a:t>
            </a:r>
            <a:r>
              <a:rPr lang="ar-IQ" sz="2400" dirty="0" err="1" smtClean="0"/>
              <a:t>هي ؟</a:t>
            </a:r>
            <a:endParaRPr sz="2400" dirty="0"/>
          </a:p>
        </p:txBody>
      </p:sp>
      <p:grpSp>
        <p:nvGrpSpPr>
          <p:cNvPr id="104" name="Shape 104"/>
          <p:cNvGrpSpPr/>
          <p:nvPr/>
        </p:nvGrpSpPr>
        <p:grpSpPr>
          <a:xfrm>
            <a:off x="3030219" y="756050"/>
            <a:ext cx="2931161" cy="2815726"/>
            <a:chOff x="3075562" y="756050"/>
            <a:chExt cx="2931161" cy="2815726"/>
          </a:xfrm>
        </p:grpSpPr>
        <p:sp>
          <p:nvSpPr>
            <p:cNvPr id="105" name="Shape 105"/>
            <p:cNvSpPr/>
            <p:nvPr/>
          </p:nvSpPr>
          <p:spPr>
            <a:xfrm>
              <a:off x="3950843" y="1762696"/>
              <a:ext cx="1326900" cy="1326900"/>
            </a:xfrm>
            <a:prstGeom prst="ellipse">
              <a:avLst/>
            </a:prstGeom>
            <a:noFill/>
            <a:ln w="9525" cap="flat" cmpd="sng">
              <a:solidFill>
                <a:srgbClr val="FFFFFF"/>
              </a:solidFill>
              <a:prstDash val="dot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Shape 106"/>
            <p:cNvSpPr/>
            <p:nvPr/>
          </p:nvSpPr>
          <p:spPr>
            <a:xfrm>
              <a:off x="3472643" y="1284496"/>
              <a:ext cx="2283300" cy="2283300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dash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Shape 107"/>
            <p:cNvSpPr/>
            <p:nvPr/>
          </p:nvSpPr>
          <p:spPr>
            <a:xfrm>
              <a:off x="5883273" y="1280600"/>
              <a:ext cx="123450" cy="2275725"/>
            </a:xfrm>
            <a:custGeom>
              <a:avLst/>
              <a:gdLst/>
              <a:ahLst/>
              <a:cxnLst/>
              <a:rect l="0" t="0" r="0" b="0"/>
              <a:pathLst>
                <a:path w="4938" h="91029" extrusionOk="0">
                  <a:moveTo>
                    <a:pt x="0" y="0"/>
                  </a:moveTo>
                  <a:lnTo>
                    <a:pt x="4938" y="0"/>
                  </a:lnTo>
                  <a:lnTo>
                    <a:pt x="4938" y="91029"/>
                  </a:lnTo>
                  <a:lnTo>
                    <a:pt x="0" y="91029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miter lim="8000"/>
              <a:headEnd type="none" w="med" len="med"/>
              <a:tailEnd type="none" w="med" len="med"/>
            </a:ln>
          </p:spPr>
        </p:sp>
        <p:sp>
          <p:nvSpPr>
            <p:cNvPr id="108" name="Shape 108"/>
            <p:cNvSpPr/>
            <p:nvPr/>
          </p:nvSpPr>
          <p:spPr>
            <a:xfrm rot="-5400000">
              <a:off x="4546838" y="-55875"/>
              <a:ext cx="123450" cy="2275725"/>
            </a:xfrm>
            <a:custGeom>
              <a:avLst/>
              <a:gdLst/>
              <a:ahLst/>
              <a:cxnLst/>
              <a:rect l="0" t="0" r="0" b="0"/>
              <a:pathLst>
                <a:path w="4938" h="91029" extrusionOk="0">
                  <a:moveTo>
                    <a:pt x="0" y="0"/>
                  </a:moveTo>
                  <a:lnTo>
                    <a:pt x="4938" y="0"/>
                  </a:lnTo>
                  <a:lnTo>
                    <a:pt x="4938" y="91029"/>
                  </a:lnTo>
                  <a:lnTo>
                    <a:pt x="0" y="91029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miter lim="8000"/>
              <a:headEnd type="none" w="med" len="med"/>
              <a:tailEnd type="none" w="med" len="med"/>
            </a:ln>
          </p:spPr>
        </p:sp>
        <p:sp>
          <p:nvSpPr>
            <p:cNvPr id="109" name="Shape 109"/>
            <p:cNvSpPr/>
            <p:nvPr/>
          </p:nvSpPr>
          <p:spPr>
            <a:xfrm rot="-5400000">
              <a:off x="3075562" y="756050"/>
              <a:ext cx="1326900" cy="1326900"/>
            </a:xfrm>
            <a:prstGeom prst="arc">
              <a:avLst>
                <a:gd name="adj1" fmla="val 16200000"/>
                <a:gd name="adj2" fmla="val 0"/>
              </a:avLst>
            </a:prstGeom>
            <a:noFill/>
            <a:ln w="9525" cap="flat" cmpd="sng">
              <a:solidFill>
                <a:srgbClr val="FFFFFF"/>
              </a:solidFill>
              <a:prstDash val="dash"/>
              <a:round/>
              <a:headEnd type="triangle" w="sm" len="sm"/>
              <a:tailEnd type="triangl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0" name="Shape 110"/>
            <p:cNvCxnSpPr/>
            <p:nvPr/>
          </p:nvCxnSpPr>
          <p:spPr>
            <a:xfrm>
              <a:off x="3480293" y="1292146"/>
              <a:ext cx="2268000" cy="2268000"/>
            </a:xfrm>
            <a:prstGeom prst="straightConnector1">
              <a:avLst/>
            </a:prstGeom>
            <a:noFill/>
            <a:ln w="9525" cap="flat" cmpd="sng">
              <a:solidFill>
                <a:srgbClr val="FFFFFF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11" name="Shape 111"/>
            <p:cNvCxnSpPr>
              <a:endCxn id="105" idx="7"/>
            </p:cNvCxnSpPr>
            <p:nvPr/>
          </p:nvCxnSpPr>
          <p:spPr>
            <a:xfrm flipH="1">
              <a:off x="5083423" y="1280516"/>
              <a:ext cx="676500" cy="676500"/>
            </a:xfrm>
            <a:prstGeom prst="straightConnector1">
              <a:avLst/>
            </a:prstGeom>
            <a:noFill/>
            <a:ln w="9525" cap="flat" cmpd="sng">
              <a:solidFill>
                <a:srgbClr val="FFFFFF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12" name="Shape 112"/>
            <p:cNvCxnSpPr/>
            <p:nvPr/>
          </p:nvCxnSpPr>
          <p:spPr>
            <a:xfrm>
              <a:off x="3345288" y="1288325"/>
              <a:ext cx="0" cy="2283300"/>
            </a:xfrm>
            <a:prstGeom prst="straightConnector1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triangle" w="sm" len="sm"/>
              <a:tailEnd type="triangle" w="sm" len="sm"/>
            </a:ln>
          </p:spPr>
        </p:cxnSp>
        <p:cxnSp>
          <p:nvCxnSpPr>
            <p:cNvPr id="113" name="Shape 113"/>
            <p:cNvCxnSpPr>
              <a:stCxn id="105" idx="3"/>
            </p:cNvCxnSpPr>
            <p:nvPr/>
          </p:nvCxnSpPr>
          <p:spPr>
            <a:xfrm flipH="1">
              <a:off x="3468663" y="2895276"/>
              <a:ext cx="676500" cy="676500"/>
            </a:xfrm>
            <a:prstGeom prst="straightConnector1">
              <a:avLst/>
            </a:prstGeom>
            <a:noFill/>
            <a:ln w="9525" cap="flat" cmpd="sng">
              <a:solidFill>
                <a:srgbClr val="FFFFFF"/>
              </a:solidFill>
              <a:prstDash val="dash"/>
              <a:round/>
              <a:headEnd type="none" w="med" len="med"/>
              <a:tailEnd type="none" w="med" len="med"/>
            </a:ln>
          </p:spPr>
        </p:cxnSp>
      </p:grpSp>
      <p:sp>
        <p:nvSpPr>
          <p:cNvPr id="114" name="Shape 114"/>
          <p:cNvSpPr/>
          <p:nvPr/>
        </p:nvSpPr>
        <p:spPr>
          <a:xfrm>
            <a:off x="4177025" y="1997048"/>
            <a:ext cx="789947" cy="797788"/>
          </a:xfrm>
          <a:custGeom>
            <a:avLst/>
            <a:gdLst/>
            <a:ahLst/>
            <a:cxnLst/>
            <a:rect l="0" t="0" r="0" b="0"/>
            <a:pathLst>
              <a:path w="17228" h="17399" extrusionOk="0">
                <a:moveTo>
                  <a:pt x="14162" y="439"/>
                </a:moveTo>
                <a:lnTo>
                  <a:pt x="14478" y="512"/>
                </a:lnTo>
                <a:lnTo>
                  <a:pt x="14794" y="609"/>
                </a:lnTo>
                <a:lnTo>
                  <a:pt x="15111" y="755"/>
                </a:lnTo>
                <a:lnTo>
                  <a:pt x="15403" y="925"/>
                </a:lnTo>
                <a:lnTo>
                  <a:pt x="15670" y="1120"/>
                </a:lnTo>
                <a:lnTo>
                  <a:pt x="15914" y="1315"/>
                </a:lnTo>
                <a:lnTo>
                  <a:pt x="16108" y="1534"/>
                </a:lnTo>
                <a:lnTo>
                  <a:pt x="15987" y="1558"/>
                </a:lnTo>
                <a:lnTo>
                  <a:pt x="15889" y="1607"/>
                </a:lnTo>
                <a:lnTo>
                  <a:pt x="15816" y="1655"/>
                </a:lnTo>
                <a:lnTo>
                  <a:pt x="15792" y="1680"/>
                </a:lnTo>
                <a:lnTo>
                  <a:pt x="15768" y="1728"/>
                </a:lnTo>
                <a:lnTo>
                  <a:pt x="15768" y="1777"/>
                </a:lnTo>
                <a:lnTo>
                  <a:pt x="15792" y="1826"/>
                </a:lnTo>
                <a:lnTo>
                  <a:pt x="15865" y="1850"/>
                </a:lnTo>
                <a:lnTo>
                  <a:pt x="15938" y="1874"/>
                </a:lnTo>
                <a:lnTo>
                  <a:pt x="16230" y="1874"/>
                </a:lnTo>
                <a:lnTo>
                  <a:pt x="16352" y="1850"/>
                </a:lnTo>
                <a:lnTo>
                  <a:pt x="16546" y="2166"/>
                </a:lnTo>
                <a:lnTo>
                  <a:pt x="16254" y="2142"/>
                </a:lnTo>
                <a:lnTo>
                  <a:pt x="16011" y="2142"/>
                </a:lnTo>
                <a:lnTo>
                  <a:pt x="15987" y="2166"/>
                </a:lnTo>
                <a:lnTo>
                  <a:pt x="15987" y="2191"/>
                </a:lnTo>
                <a:lnTo>
                  <a:pt x="16133" y="2312"/>
                </a:lnTo>
                <a:lnTo>
                  <a:pt x="16303" y="2410"/>
                </a:lnTo>
                <a:lnTo>
                  <a:pt x="16473" y="2458"/>
                </a:lnTo>
                <a:lnTo>
                  <a:pt x="16668" y="2507"/>
                </a:lnTo>
                <a:lnTo>
                  <a:pt x="16717" y="2750"/>
                </a:lnTo>
                <a:lnTo>
                  <a:pt x="16741" y="2994"/>
                </a:lnTo>
                <a:lnTo>
                  <a:pt x="16522" y="2872"/>
                </a:lnTo>
                <a:lnTo>
                  <a:pt x="16352" y="2799"/>
                </a:lnTo>
                <a:lnTo>
                  <a:pt x="16181" y="2702"/>
                </a:lnTo>
                <a:lnTo>
                  <a:pt x="16011" y="2653"/>
                </a:lnTo>
                <a:lnTo>
                  <a:pt x="15792" y="2653"/>
                </a:lnTo>
                <a:lnTo>
                  <a:pt x="15768" y="2677"/>
                </a:lnTo>
                <a:lnTo>
                  <a:pt x="15768" y="2702"/>
                </a:lnTo>
                <a:lnTo>
                  <a:pt x="15768" y="2726"/>
                </a:lnTo>
                <a:lnTo>
                  <a:pt x="15889" y="2872"/>
                </a:lnTo>
                <a:lnTo>
                  <a:pt x="16035" y="2994"/>
                </a:lnTo>
                <a:lnTo>
                  <a:pt x="16327" y="3213"/>
                </a:lnTo>
                <a:lnTo>
                  <a:pt x="16522" y="3334"/>
                </a:lnTo>
                <a:lnTo>
                  <a:pt x="16619" y="3407"/>
                </a:lnTo>
                <a:lnTo>
                  <a:pt x="16717" y="3456"/>
                </a:lnTo>
                <a:lnTo>
                  <a:pt x="16692" y="3651"/>
                </a:lnTo>
                <a:lnTo>
                  <a:pt x="16619" y="3845"/>
                </a:lnTo>
                <a:lnTo>
                  <a:pt x="16400" y="3602"/>
                </a:lnTo>
                <a:lnTo>
                  <a:pt x="16133" y="3407"/>
                </a:lnTo>
                <a:lnTo>
                  <a:pt x="15987" y="3310"/>
                </a:lnTo>
                <a:lnTo>
                  <a:pt x="15841" y="3237"/>
                </a:lnTo>
                <a:lnTo>
                  <a:pt x="15695" y="3188"/>
                </a:lnTo>
                <a:lnTo>
                  <a:pt x="15524" y="3164"/>
                </a:lnTo>
                <a:lnTo>
                  <a:pt x="15476" y="3188"/>
                </a:lnTo>
                <a:lnTo>
                  <a:pt x="15476" y="3213"/>
                </a:lnTo>
                <a:lnTo>
                  <a:pt x="15476" y="3237"/>
                </a:lnTo>
                <a:lnTo>
                  <a:pt x="15500" y="3261"/>
                </a:lnTo>
                <a:lnTo>
                  <a:pt x="15597" y="3359"/>
                </a:lnTo>
                <a:lnTo>
                  <a:pt x="15695" y="3432"/>
                </a:lnTo>
                <a:lnTo>
                  <a:pt x="15987" y="3699"/>
                </a:lnTo>
                <a:lnTo>
                  <a:pt x="16230" y="3918"/>
                </a:lnTo>
                <a:lnTo>
                  <a:pt x="16449" y="4162"/>
                </a:lnTo>
                <a:lnTo>
                  <a:pt x="16473" y="4186"/>
                </a:lnTo>
                <a:lnTo>
                  <a:pt x="16254" y="4526"/>
                </a:lnTo>
                <a:lnTo>
                  <a:pt x="16206" y="4453"/>
                </a:lnTo>
                <a:lnTo>
                  <a:pt x="16133" y="4380"/>
                </a:lnTo>
                <a:lnTo>
                  <a:pt x="15962" y="4259"/>
                </a:lnTo>
                <a:lnTo>
                  <a:pt x="15646" y="4040"/>
                </a:lnTo>
                <a:lnTo>
                  <a:pt x="15403" y="3821"/>
                </a:lnTo>
                <a:lnTo>
                  <a:pt x="15159" y="3626"/>
                </a:lnTo>
                <a:lnTo>
                  <a:pt x="15111" y="3626"/>
                </a:lnTo>
                <a:lnTo>
                  <a:pt x="15062" y="3651"/>
                </a:lnTo>
                <a:lnTo>
                  <a:pt x="15013" y="3724"/>
                </a:lnTo>
                <a:lnTo>
                  <a:pt x="15013" y="3821"/>
                </a:lnTo>
                <a:lnTo>
                  <a:pt x="15013" y="3894"/>
                </a:lnTo>
                <a:lnTo>
                  <a:pt x="15038" y="3991"/>
                </a:lnTo>
                <a:lnTo>
                  <a:pt x="15135" y="4137"/>
                </a:lnTo>
                <a:lnTo>
                  <a:pt x="15257" y="4283"/>
                </a:lnTo>
                <a:lnTo>
                  <a:pt x="15427" y="4453"/>
                </a:lnTo>
                <a:lnTo>
                  <a:pt x="15622" y="4599"/>
                </a:lnTo>
                <a:lnTo>
                  <a:pt x="15816" y="4745"/>
                </a:lnTo>
                <a:lnTo>
                  <a:pt x="15914" y="4818"/>
                </a:lnTo>
                <a:lnTo>
                  <a:pt x="16011" y="4843"/>
                </a:lnTo>
                <a:lnTo>
                  <a:pt x="15792" y="5135"/>
                </a:lnTo>
                <a:lnTo>
                  <a:pt x="14867" y="4162"/>
                </a:lnTo>
                <a:lnTo>
                  <a:pt x="13967" y="3213"/>
                </a:lnTo>
                <a:lnTo>
                  <a:pt x="13505" y="2750"/>
                </a:lnTo>
                <a:lnTo>
                  <a:pt x="13018" y="2288"/>
                </a:lnTo>
                <a:lnTo>
                  <a:pt x="12531" y="1850"/>
                </a:lnTo>
                <a:lnTo>
                  <a:pt x="12021" y="1461"/>
                </a:lnTo>
                <a:lnTo>
                  <a:pt x="12021" y="1388"/>
                </a:lnTo>
                <a:lnTo>
                  <a:pt x="12118" y="1315"/>
                </a:lnTo>
                <a:lnTo>
                  <a:pt x="12215" y="1242"/>
                </a:lnTo>
                <a:lnTo>
                  <a:pt x="12385" y="1047"/>
                </a:lnTo>
                <a:lnTo>
                  <a:pt x="12629" y="852"/>
                </a:lnTo>
                <a:lnTo>
                  <a:pt x="12921" y="682"/>
                </a:lnTo>
                <a:lnTo>
                  <a:pt x="13213" y="560"/>
                </a:lnTo>
                <a:lnTo>
                  <a:pt x="13505" y="463"/>
                </a:lnTo>
                <a:lnTo>
                  <a:pt x="13675" y="439"/>
                </a:lnTo>
                <a:close/>
                <a:moveTo>
                  <a:pt x="11753" y="1704"/>
                </a:moveTo>
                <a:lnTo>
                  <a:pt x="11826" y="1850"/>
                </a:lnTo>
                <a:lnTo>
                  <a:pt x="11948" y="1972"/>
                </a:lnTo>
                <a:lnTo>
                  <a:pt x="12093" y="2069"/>
                </a:lnTo>
                <a:lnTo>
                  <a:pt x="12385" y="2288"/>
                </a:lnTo>
                <a:lnTo>
                  <a:pt x="12677" y="2531"/>
                </a:lnTo>
                <a:lnTo>
                  <a:pt x="12945" y="2823"/>
                </a:lnTo>
                <a:lnTo>
                  <a:pt x="13480" y="3383"/>
                </a:lnTo>
                <a:lnTo>
                  <a:pt x="14478" y="4453"/>
                </a:lnTo>
                <a:lnTo>
                  <a:pt x="15500" y="5500"/>
                </a:lnTo>
                <a:lnTo>
                  <a:pt x="15111" y="5962"/>
                </a:lnTo>
                <a:lnTo>
                  <a:pt x="14600" y="5500"/>
                </a:lnTo>
                <a:lnTo>
                  <a:pt x="14113" y="5013"/>
                </a:lnTo>
                <a:lnTo>
                  <a:pt x="13213" y="4016"/>
                </a:lnTo>
                <a:lnTo>
                  <a:pt x="12750" y="3529"/>
                </a:lnTo>
                <a:lnTo>
                  <a:pt x="12264" y="3018"/>
                </a:lnTo>
                <a:lnTo>
                  <a:pt x="11777" y="2556"/>
                </a:lnTo>
                <a:lnTo>
                  <a:pt x="11266" y="2093"/>
                </a:lnTo>
                <a:lnTo>
                  <a:pt x="11753" y="1704"/>
                </a:lnTo>
                <a:close/>
                <a:moveTo>
                  <a:pt x="13724" y="5232"/>
                </a:moveTo>
                <a:lnTo>
                  <a:pt x="14235" y="5767"/>
                </a:lnTo>
                <a:lnTo>
                  <a:pt x="14794" y="6278"/>
                </a:lnTo>
                <a:lnTo>
                  <a:pt x="14575" y="6497"/>
                </a:lnTo>
                <a:lnTo>
                  <a:pt x="14259" y="6278"/>
                </a:lnTo>
                <a:lnTo>
                  <a:pt x="13967" y="6035"/>
                </a:lnTo>
                <a:lnTo>
                  <a:pt x="13699" y="5792"/>
                </a:lnTo>
                <a:lnTo>
                  <a:pt x="13432" y="5573"/>
                </a:lnTo>
                <a:lnTo>
                  <a:pt x="13724" y="5232"/>
                </a:lnTo>
                <a:close/>
                <a:moveTo>
                  <a:pt x="13261" y="5767"/>
                </a:moveTo>
                <a:lnTo>
                  <a:pt x="13359" y="5913"/>
                </a:lnTo>
                <a:lnTo>
                  <a:pt x="13456" y="6059"/>
                </a:lnTo>
                <a:lnTo>
                  <a:pt x="13724" y="6303"/>
                </a:lnTo>
                <a:lnTo>
                  <a:pt x="13991" y="6546"/>
                </a:lnTo>
                <a:lnTo>
                  <a:pt x="14137" y="6668"/>
                </a:lnTo>
                <a:lnTo>
                  <a:pt x="14308" y="6765"/>
                </a:lnTo>
                <a:lnTo>
                  <a:pt x="14235" y="6814"/>
                </a:lnTo>
                <a:lnTo>
                  <a:pt x="14137" y="6692"/>
                </a:lnTo>
                <a:lnTo>
                  <a:pt x="13991" y="6595"/>
                </a:lnTo>
                <a:lnTo>
                  <a:pt x="13699" y="6400"/>
                </a:lnTo>
                <a:lnTo>
                  <a:pt x="13359" y="6230"/>
                </a:lnTo>
                <a:lnTo>
                  <a:pt x="13188" y="6132"/>
                </a:lnTo>
                <a:lnTo>
                  <a:pt x="13042" y="6011"/>
                </a:lnTo>
                <a:lnTo>
                  <a:pt x="13261" y="5767"/>
                </a:lnTo>
                <a:close/>
                <a:moveTo>
                  <a:pt x="13018" y="6059"/>
                </a:moveTo>
                <a:lnTo>
                  <a:pt x="13188" y="6303"/>
                </a:lnTo>
                <a:lnTo>
                  <a:pt x="13286" y="6424"/>
                </a:lnTo>
                <a:lnTo>
                  <a:pt x="13407" y="6522"/>
                </a:lnTo>
                <a:lnTo>
                  <a:pt x="14040" y="7008"/>
                </a:lnTo>
                <a:lnTo>
                  <a:pt x="13699" y="7349"/>
                </a:lnTo>
                <a:lnTo>
                  <a:pt x="13675" y="7325"/>
                </a:lnTo>
                <a:lnTo>
                  <a:pt x="13505" y="7227"/>
                </a:lnTo>
                <a:lnTo>
                  <a:pt x="13334" y="7106"/>
                </a:lnTo>
                <a:lnTo>
                  <a:pt x="13018" y="6838"/>
                </a:lnTo>
                <a:lnTo>
                  <a:pt x="12799" y="6668"/>
                </a:lnTo>
                <a:lnTo>
                  <a:pt x="12702" y="6595"/>
                </a:lnTo>
                <a:lnTo>
                  <a:pt x="12580" y="6546"/>
                </a:lnTo>
                <a:lnTo>
                  <a:pt x="12799" y="6303"/>
                </a:lnTo>
                <a:lnTo>
                  <a:pt x="13018" y="6059"/>
                </a:lnTo>
                <a:close/>
                <a:moveTo>
                  <a:pt x="12385" y="6716"/>
                </a:moveTo>
                <a:lnTo>
                  <a:pt x="12483" y="6838"/>
                </a:lnTo>
                <a:lnTo>
                  <a:pt x="12580" y="6935"/>
                </a:lnTo>
                <a:lnTo>
                  <a:pt x="12799" y="7130"/>
                </a:lnTo>
                <a:lnTo>
                  <a:pt x="13091" y="7398"/>
                </a:lnTo>
                <a:lnTo>
                  <a:pt x="13407" y="7617"/>
                </a:lnTo>
                <a:lnTo>
                  <a:pt x="13018" y="8006"/>
                </a:lnTo>
                <a:lnTo>
                  <a:pt x="12921" y="8079"/>
                </a:lnTo>
                <a:lnTo>
                  <a:pt x="12823" y="7909"/>
                </a:lnTo>
                <a:lnTo>
                  <a:pt x="12653" y="7763"/>
                </a:lnTo>
                <a:lnTo>
                  <a:pt x="12312" y="7495"/>
                </a:lnTo>
                <a:lnTo>
                  <a:pt x="12093" y="7325"/>
                </a:lnTo>
                <a:lnTo>
                  <a:pt x="11972" y="7252"/>
                </a:lnTo>
                <a:lnTo>
                  <a:pt x="11850" y="7179"/>
                </a:lnTo>
                <a:lnTo>
                  <a:pt x="12385" y="6716"/>
                </a:lnTo>
                <a:close/>
                <a:moveTo>
                  <a:pt x="11631" y="7373"/>
                </a:moveTo>
                <a:lnTo>
                  <a:pt x="11729" y="7471"/>
                </a:lnTo>
                <a:lnTo>
                  <a:pt x="11850" y="7568"/>
                </a:lnTo>
                <a:lnTo>
                  <a:pt x="12093" y="7738"/>
                </a:lnTo>
                <a:lnTo>
                  <a:pt x="12434" y="8055"/>
                </a:lnTo>
                <a:lnTo>
                  <a:pt x="12556" y="8201"/>
                </a:lnTo>
                <a:lnTo>
                  <a:pt x="12702" y="8322"/>
                </a:lnTo>
                <a:lnTo>
                  <a:pt x="11948" y="9150"/>
                </a:lnTo>
                <a:lnTo>
                  <a:pt x="11680" y="8906"/>
                </a:lnTo>
                <a:lnTo>
                  <a:pt x="11364" y="8687"/>
                </a:lnTo>
                <a:lnTo>
                  <a:pt x="11072" y="8444"/>
                </a:lnTo>
                <a:lnTo>
                  <a:pt x="10780" y="8201"/>
                </a:lnTo>
                <a:lnTo>
                  <a:pt x="11096" y="7860"/>
                </a:lnTo>
                <a:lnTo>
                  <a:pt x="11193" y="7957"/>
                </a:lnTo>
                <a:lnTo>
                  <a:pt x="11291" y="8030"/>
                </a:lnTo>
                <a:lnTo>
                  <a:pt x="11461" y="8176"/>
                </a:lnTo>
                <a:lnTo>
                  <a:pt x="11777" y="8493"/>
                </a:lnTo>
                <a:lnTo>
                  <a:pt x="11972" y="8614"/>
                </a:lnTo>
                <a:lnTo>
                  <a:pt x="12166" y="8736"/>
                </a:lnTo>
                <a:lnTo>
                  <a:pt x="12288" y="8736"/>
                </a:lnTo>
                <a:lnTo>
                  <a:pt x="12337" y="8712"/>
                </a:lnTo>
                <a:lnTo>
                  <a:pt x="12361" y="8639"/>
                </a:lnTo>
                <a:lnTo>
                  <a:pt x="12361" y="8566"/>
                </a:lnTo>
                <a:lnTo>
                  <a:pt x="12337" y="8493"/>
                </a:lnTo>
                <a:lnTo>
                  <a:pt x="12118" y="8322"/>
                </a:lnTo>
                <a:lnTo>
                  <a:pt x="11899" y="8152"/>
                </a:lnTo>
                <a:lnTo>
                  <a:pt x="11461" y="7811"/>
                </a:lnTo>
                <a:lnTo>
                  <a:pt x="11291" y="7690"/>
                </a:lnTo>
                <a:lnTo>
                  <a:pt x="11631" y="7373"/>
                </a:lnTo>
                <a:close/>
                <a:moveTo>
                  <a:pt x="10634" y="8371"/>
                </a:moveTo>
                <a:lnTo>
                  <a:pt x="10731" y="8541"/>
                </a:lnTo>
                <a:lnTo>
                  <a:pt x="10853" y="8687"/>
                </a:lnTo>
                <a:lnTo>
                  <a:pt x="10974" y="8809"/>
                </a:lnTo>
                <a:lnTo>
                  <a:pt x="11145" y="8931"/>
                </a:lnTo>
                <a:lnTo>
                  <a:pt x="11461" y="9150"/>
                </a:lnTo>
                <a:lnTo>
                  <a:pt x="11753" y="9369"/>
                </a:lnTo>
                <a:lnTo>
                  <a:pt x="11461" y="9685"/>
                </a:lnTo>
                <a:lnTo>
                  <a:pt x="11145" y="9442"/>
                </a:lnTo>
                <a:lnTo>
                  <a:pt x="10828" y="9198"/>
                </a:lnTo>
                <a:lnTo>
                  <a:pt x="10585" y="8955"/>
                </a:lnTo>
                <a:lnTo>
                  <a:pt x="10463" y="8833"/>
                </a:lnTo>
                <a:lnTo>
                  <a:pt x="10317" y="8736"/>
                </a:lnTo>
                <a:lnTo>
                  <a:pt x="10634" y="8371"/>
                </a:lnTo>
                <a:close/>
                <a:moveTo>
                  <a:pt x="10196" y="8931"/>
                </a:moveTo>
                <a:lnTo>
                  <a:pt x="10269" y="9052"/>
                </a:lnTo>
                <a:lnTo>
                  <a:pt x="10366" y="9198"/>
                </a:lnTo>
                <a:lnTo>
                  <a:pt x="10609" y="9417"/>
                </a:lnTo>
                <a:lnTo>
                  <a:pt x="10901" y="9709"/>
                </a:lnTo>
                <a:lnTo>
                  <a:pt x="11072" y="9831"/>
                </a:lnTo>
                <a:lnTo>
                  <a:pt x="11242" y="9953"/>
                </a:lnTo>
                <a:lnTo>
                  <a:pt x="10415" y="10853"/>
                </a:lnTo>
                <a:lnTo>
                  <a:pt x="10317" y="10707"/>
                </a:lnTo>
                <a:lnTo>
                  <a:pt x="10196" y="10585"/>
                </a:lnTo>
                <a:lnTo>
                  <a:pt x="9904" y="10366"/>
                </a:lnTo>
                <a:lnTo>
                  <a:pt x="9636" y="10172"/>
                </a:lnTo>
                <a:lnTo>
                  <a:pt x="9466" y="10074"/>
                </a:lnTo>
                <a:lnTo>
                  <a:pt x="9320" y="10001"/>
                </a:lnTo>
                <a:lnTo>
                  <a:pt x="9563" y="9709"/>
                </a:lnTo>
                <a:lnTo>
                  <a:pt x="9782" y="9880"/>
                </a:lnTo>
                <a:lnTo>
                  <a:pt x="10001" y="10026"/>
                </a:lnTo>
                <a:lnTo>
                  <a:pt x="10244" y="10245"/>
                </a:lnTo>
                <a:lnTo>
                  <a:pt x="10390" y="10366"/>
                </a:lnTo>
                <a:lnTo>
                  <a:pt x="10536" y="10464"/>
                </a:lnTo>
                <a:lnTo>
                  <a:pt x="10609" y="10488"/>
                </a:lnTo>
                <a:lnTo>
                  <a:pt x="10658" y="10464"/>
                </a:lnTo>
                <a:lnTo>
                  <a:pt x="10731" y="10439"/>
                </a:lnTo>
                <a:lnTo>
                  <a:pt x="10780" y="10391"/>
                </a:lnTo>
                <a:lnTo>
                  <a:pt x="10804" y="10342"/>
                </a:lnTo>
                <a:lnTo>
                  <a:pt x="10828" y="10269"/>
                </a:lnTo>
                <a:lnTo>
                  <a:pt x="10804" y="10220"/>
                </a:lnTo>
                <a:lnTo>
                  <a:pt x="10755" y="10147"/>
                </a:lnTo>
                <a:lnTo>
                  <a:pt x="10220" y="9734"/>
                </a:lnTo>
                <a:lnTo>
                  <a:pt x="10001" y="9563"/>
                </a:lnTo>
                <a:lnTo>
                  <a:pt x="9904" y="9490"/>
                </a:lnTo>
                <a:lnTo>
                  <a:pt x="9782" y="9442"/>
                </a:lnTo>
                <a:lnTo>
                  <a:pt x="10196" y="8931"/>
                </a:lnTo>
                <a:close/>
                <a:moveTo>
                  <a:pt x="9125" y="10245"/>
                </a:moveTo>
                <a:lnTo>
                  <a:pt x="9247" y="10342"/>
                </a:lnTo>
                <a:lnTo>
                  <a:pt x="9368" y="10415"/>
                </a:lnTo>
                <a:lnTo>
                  <a:pt x="9612" y="10585"/>
                </a:lnTo>
                <a:lnTo>
                  <a:pt x="9904" y="10829"/>
                </a:lnTo>
                <a:lnTo>
                  <a:pt x="10050" y="10950"/>
                </a:lnTo>
                <a:lnTo>
                  <a:pt x="10220" y="11048"/>
                </a:lnTo>
                <a:lnTo>
                  <a:pt x="9685" y="11583"/>
                </a:lnTo>
                <a:lnTo>
                  <a:pt x="9685" y="11534"/>
                </a:lnTo>
                <a:lnTo>
                  <a:pt x="9660" y="11437"/>
                </a:lnTo>
                <a:lnTo>
                  <a:pt x="9587" y="11364"/>
                </a:lnTo>
                <a:lnTo>
                  <a:pt x="9417" y="11218"/>
                </a:lnTo>
                <a:lnTo>
                  <a:pt x="9222" y="11023"/>
                </a:lnTo>
                <a:lnTo>
                  <a:pt x="9028" y="10853"/>
                </a:lnTo>
                <a:lnTo>
                  <a:pt x="8906" y="10756"/>
                </a:lnTo>
                <a:lnTo>
                  <a:pt x="8736" y="10683"/>
                </a:lnTo>
                <a:lnTo>
                  <a:pt x="8833" y="10585"/>
                </a:lnTo>
                <a:lnTo>
                  <a:pt x="9125" y="10245"/>
                </a:lnTo>
                <a:close/>
                <a:moveTo>
                  <a:pt x="8468" y="10926"/>
                </a:moveTo>
                <a:lnTo>
                  <a:pt x="8687" y="11096"/>
                </a:lnTo>
                <a:lnTo>
                  <a:pt x="8930" y="11291"/>
                </a:lnTo>
                <a:lnTo>
                  <a:pt x="9052" y="11437"/>
                </a:lnTo>
                <a:lnTo>
                  <a:pt x="9198" y="11583"/>
                </a:lnTo>
                <a:lnTo>
                  <a:pt x="9271" y="11656"/>
                </a:lnTo>
                <a:lnTo>
                  <a:pt x="9344" y="11705"/>
                </a:lnTo>
                <a:lnTo>
                  <a:pt x="9441" y="11753"/>
                </a:lnTo>
                <a:lnTo>
                  <a:pt x="9539" y="11753"/>
                </a:lnTo>
                <a:lnTo>
                  <a:pt x="8468" y="12824"/>
                </a:lnTo>
                <a:lnTo>
                  <a:pt x="8152" y="12532"/>
                </a:lnTo>
                <a:lnTo>
                  <a:pt x="7811" y="12240"/>
                </a:lnTo>
                <a:lnTo>
                  <a:pt x="7470" y="11899"/>
                </a:lnTo>
                <a:lnTo>
                  <a:pt x="7349" y="11826"/>
                </a:lnTo>
                <a:lnTo>
                  <a:pt x="7738" y="11534"/>
                </a:lnTo>
                <a:lnTo>
                  <a:pt x="7860" y="11705"/>
                </a:lnTo>
                <a:lnTo>
                  <a:pt x="8006" y="11875"/>
                </a:lnTo>
                <a:lnTo>
                  <a:pt x="8371" y="12264"/>
                </a:lnTo>
                <a:lnTo>
                  <a:pt x="8517" y="12434"/>
                </a:lnTo>
                <a:lnTo>
                  <a:pt x="8590" y="12483"/>
                </a:lnTo>
                <a:lnTo>
                  <a:pt x="8687" y="12507"/>
                </a:lnTo>
                <a:lnTo>
                  <a:pt x="8736" y="12507"/>
                </a:lnTo>
                <a:lnTo>
                  <a:pt x="8809" y="12483"/>
                </a:lnTo>
                <a:lnTo>
                  <a:pt x="8833" y="12434"/>
                </a:lnTo>
                <a:lnTo>
                  <a:pt x="8857" y="12386"/>
                </a:lnTo>
                <a:lnTo>
                  <a:pt x="8857" y="12289"/>
                </a:lnTo>
                <a:lnTo>
                  <a:pt x="8809" y="12191"/>
                </a:lnTo>
                <a:lnTo>
                  <a:pt x="8760" y="12094"/>
                </a:lnTo>
                <a:lnTo>
                  <a:pt x="8663" y="11997"/>
                </a:lnTo>
                <a:lnTo>
                  <a:pt x="8492" y="11826"/>
                </a:lnTo>
                <a:lnTo>
                  <a:pt x="8322" y="11680"/>
                </a:lnTo>
                <a:lnTo>
                  <a:pt x="8152" y="11510"/>
                </a:lnTo>
                <a:lnTo>
                  <a:pt x="7957" y="11364"/>
                </a:lnTo>
                <a:lnTo>
                  <a:pt x="8468" y="10926"/>
                </a:lnTo>
                <a:close/>
                <a:moveTo>
                  <a:pt x="11047" y="2312"/>
                </a:moveTo>
                <a:lnTo>
                  <a:pt x="11120" y="2434"/>
                </a:lnTo>
                <a:lnTo>
                  <a:pt x="11218" y="2531"/>
                </a:lnTo>
                <a:lnTo>
                  <a:pt x="11437" y="2750"/>
                </a:lnTo>
                <a:lnTo>
                  <a:pt x="11850" y="3213"/>
                </a:lnTo>
                <a:lnTo>
                  <a:pt x="11826" y="3213"/>
                </a:lnTo>
                <a:lnTo>
                  <a:pt x="11193" y="3748"/>
                </a:lnTo>
                <a:lnTo>
                  <a:pt x="10609" y="4283"/>
                </a:lnTo>
                <a:lnTo>
                  <a:pt x="10025" y="4867"/>
                </a:lnTo>
                <a:lnTo>
                  <a:pt x="9490" y="5500"/>
                </a:lnTo>
                <a:lnTo>
                  <a:pt x="9174" y="5865"/>
                </a:lnTo>
                <a:lnTo>
                  <a:pt x="8857" y="6254"/>
                </a:lnTo>
                <a:lnTo>
                  <a:pt x="8517" y="6595"/>
                </a:lnTo>
                <a:lnTo>
                  <a:pt x="8176" y="6935"/>
                </a:lnTo>
                <a:lnTo>
                  <a:pt x="7373" y="7617"/>
                </a:lnTo>
                <a:lnTo>
                  <a:pt x="6984" y="7933"/>
                </a:lnTo>
                <a:lnTo>
                  <a:pt x="6594" y="8274"/>
                </a:lnTo>
                <a:lnTo>
                  <a:pt x="6229" y="8639"/>
                </a:lnTo>
                <a:lnTo>
                  <a:pt x="5864" y="9004"/>
                </a:lnTo>
                <a:lnTo>
                  <a:pt x="5183" y="9782"/>
                </a:lnTo>
                <a:lnTo>
                  <a:pt x="4502" y="10537"/>
                </a:lnTo>
                <a:lnTo>
                  <a:pt x="4137" y="10902"/>
                </a:lnTo>
                <a:lnTo>
                  <a:pt x="3772" y="11242"/>
                </a:lnTo>
                <a:lnTo>
                  <a:pt x="3115" y="11802"/>
                </a:lnTo>
                <a:lnTo>
                  <a:pt x="2799" y="12118"/>
                </a:lnTo>
                <a:lnTo>
                  <a:pt x="2507" y="12434"/>
                </a:lnTo>
                <a:lnTo>
                  <a:pt x="2263" y="12702"/>
                </a:lnTo>
                <a:lnTo>
                  <a:pt x="2166" y="12848"/>
                </a:lnTo>
                <a:lnTo>
                  <a:pt x="2069" y="13018"/>
                </a:lnTo>
                <a:lnTo>
                  <a:pt x="1850" y="12824"/>
                </a:lnTo>
                <a:lnTo>
                  <a:pt x="1460" y="12459"/>
                </a:lnTo>
                <a:lnTo>
                  <a:pt x="1266" y="12264"/>
                </a:lnTo>
                <a:lnTo>
                  <a:pt x="1047" y="12118"/>
                </a:lnTo>
                <a:lnTo>
                  <a:pt x="1047" y="12070"/>
                </a:lnTo>
                <a:lnTo>
                  <a:pt x="1193" y="11997"/>
                </a:lnTo>
                <a:lnTo>
                  <a:pt x="1339" y="11924"/>
                </a:lnTo>
                <a:lnTo>
                  <a:pt x="1460" y="11826"/>
                </a:lnTo>
                <a:lnTo>
                  <a:pt x="1582" y="11705"/>
                </a:lnTo>
                <a:lnTo>
                  <a:pt x="2020" y="11218"/>
                </a:lnTo>
                <a:lnTo>
                  <a:pt x="2385" y="10853"/>
                </a:lnTo>
                <a:lnTo>
                  <a:pt x="2774" y="10537"/>
                </a:lnTo>
                <a:lnTo>
                  <a:pt x="3577" y="9880"/>
                </a:lnTo>
                <a:lnTo>
                  <a:pt x="3942" y="9539"/>
                </a:lnTo>
                <a:lnTo>
                  <a:pt x="4307" y="9198"/>
                </a:lnTo>
                <a:lnTo>
                  <a:pt x="5037" y="8468"/>
                </a:lnTo>
                <a:lnTo>
                  <a:pt x="5718" y="7738"/>
                </a:lnTo>
                <a:lnTo>
                  <a:pt x="6400" y="7008"/>
                </a:lnTo>
                <a:lnTo>
                  <a:pt x="7081" y="6303"/>
                </a:lnTo>
                <a:lnTo>
                  <a:pt x="7787" y="5621"/>
                </a:lnTo>
                <a:lnTo>
                  <a:pt x="8468" y="4940"/>
                </a:lnTo>
                <a:lnTo>
                  <a:pt x="9149" y="4259"/>
                </a:lnTo>
                <a:lnTo>
                  <a:pt x="10074" y="3261"/>
                </a:lnTo>
                <a:lnTo>
                  <a:pt x="10561" y="2775"/>
                </a:lnTo>
                <a:lnTo>
                  <a:pt x="11047" y="2312"/>
                </a:lnTo>
                <a:close/>
                <a:moveTo>
                  <a:pt x="7154" y="11997"/>
                </a:moveTo>
                <a:lnTo>
                  <a:pt x="7203" y="12094"/>
                </a:lnTo>
                <a:lnTo>
                  <a:pt x="7251" y="12167"/>
                </a:lnTo>
                <a:lnTo>
                  <a:pt x="7422" y="12386"/>
                </a:lnTo>
                <a:lnTo>
                  <a:pt x="7592" y="12580"/>
                </a:lnTo>
                <a:lnTo>
                  <a:pt x="7884" y="12872"/>
                </a:lnTo>
                <a:lnTo>
                  <a:pt x="8030" y="12994"/>
                </a:lnTo>
                <a:lnTo>
                  <a:pt x="8200" y="13091"/>
                </a:lnTo>
                <a:lnTo>
                  <a:pt x="7835" y="13481"/>
                </a:lnTo>
                <a:lnTo>
                  <a:pt x="7811" y="13432"/>
                </a:lnTo>
                <a:lnTo>
                  <a:pt x="7787" y="13408"/>
                </a:lnTo>
                <a:lnTo>
                  <a:pt x="7616" y="13262"/>
                </a:lnTo>
                <a:lnTo>
                  <a:pt x="7446" y="13140"/>
                </a:lnTo>
                <a:lnTo>
                  <a:pt x="7251" y="13018"/>
                </a:lnTo>
                <a:lnTo>
                  <a:pt x="7057" y="12872"/>
                </a:lnTo>
                <a:lnTo>
                  <a:pt x="6716" y="12580"/>
                </a:lnTo>
                <a:lnTo>
                  <a:pt x="6643" y="12532"/>
                </a:lnTo>
                <a:lnTo>
                  <a:pt x="6594" y="12507"/>
                </a:lnTo>
                <a:lnTo>
                  <a:pt x="6862" y="12240"/>
                </a:lnTo>
                <a:lnTo>
                  <a:pt x="7154" y="11997"/>
                </a:lnTo>
                <a:close/>
                <a:moveTo>
                  <a:pt x="6424" y="12702"/>
                </a:moveTo>
                <a:lnTo>
                  <a:pt x="6448" y="12775"/>
                </a:lnTo>
                <a:lnTo>
                  <a:pt x="6473" y="12848"/>
                </a:lnTo>
                <a:lnTo>
                  <a:pt x="6667" y="13043"/>
                </a:lnTo>
                <a:lnTo>
                  <a:pt x="6862" y="13213"/>
                </a:lnTo>
                <a:lnTo>
                  <a:pt x="7032" y="13359"/>
                </a:lnTo>
                <a:lnTo>
                  <a:pt x="7227" y="13481"/>
                </a:lnTo>
                <a:lnTo>
                  <a:pt x="7446" y="13602"/>
                </a:lnTo>
                <a:lnTo>
                  <a:pt x="7568" y="13627"/>
                </a:lnTo>
                <a:lnTo>
                  <a:pt x="7689" y="13627"/>
                </a:lnTo>
                <a:lnTo>
                  <a:pt x="7470" y="13846"/>
                </a:lnTo>
                <a:lnTo>
                  <a:pt x="7300" y="14040"/>
                </a:lnTo>
                <a:lnTo>
                  <a:pt x="7276" y="14016"/>
                </a:lnTo>
                <a:lnTo>
                  <a:pt x="6911" y="13797"/>
                </a:lnTo>
                <a:lnTo>
                  <a:pt x="6570" y="13554"/>
                </a:lnTo>
                <a:lnTo>
                  <a:pt x="6302" y="13335"/>
                </a:lnTo>
                <a:lnTo>
                  <a:pt x="6035" y="13164"/>
                </a:lnTo>
                <a:lnTo>
                  <a:pt x="6108" y="13043"/>
                </a:lnTo>
                <a:lnTo>
                  <a:pt x="6424" y="12702"/>
                </a:lnTo>
                <a:close/>
                <a:moveTo>
                  <a:pt x="5889" y="13335"/>
                </a:moveTo>
                <a:lnTo>
                  <a:pt x="5962" y="13456"/>
                </a:lnTo>
                <a:lnTo>
                  <a:pt x="6059" y="13578"/>
                </a:lnTo>
                <a:lnTo>
                  <a:pt x="6278" y="13797"/>
                </a:lnTo>
                <a:lnTo>
                  <a:pt x="6643" y="14089"/>
                </a:lnTo>
                <a:lnTo>
                  <a:pt x="6813" y="14211"/>
                </a:lnTo>
                <a:lnTo>
                  <a:pt x="7032" y="14308"/>
                </a:lnTo>
                <a:lnTo>
                  <a:pt x="6692" y="14673"/>
                </a:lnTo>
                <a:lnTo>
                  <a:pt x="6619" y="14624"/>
                </a:lnTo>
                <a:lnTo>
                  <a:pt x="6497" y="14600"/>
                </a:lnTo>
                <a:lnTo>
                  <a:pt x="6375" y="14527"/>
                </a:lnTo>
                <a:lnTo>
                  <a:pt x="6254" y="14454"/>
                </a:lnTo>
                <a:lnTo>
                  <a:pt x="6132" y="14381"/>
                </a:lnTo>
                <a:lnTo>
                  <a:pt x="5913" y="14186"/>
                </a:lnTo>
                <a:lnTo>
                  <a:pt x="5718" y="14016"/>
                </a:lnTo>
                <a:lnTo>
                  <a:pt x="5597" y="13943"/>
                </a:lnTo>
                <a:lnTo>
                  <a:pt x="5451" y="13846"/>
                </a:lnTo>
                <a:lnTo>
                  <a:pt x="5889" y="13335"/>
                </a:lnTo>
                <a:close/>
                <a:moveTo>
                  <a:pt x="12191" y="3553"/>
                </a:moveTo>
                <a:lnTo>
                  <a:pt x="12653" y="4040"/>
                </a:lnTo>
                <a:lnTo>
                  <a:pt x="13432" y="4916"/>
                </a:lnTo>
                <a:lnTo>
                  <a:pt x="13164" y="5208"/>
                </a:lnTo>
                <a:lnTo>
                  <a:pt x="12896" y="5500"/>
                </a:lnTo>
                <a:lnTo>
                  <a:pt x="12361" y="6108"/>
                </a:lnTo>
                <a:lnTo>
                  <a:pt x="12045" y="6424"/>
                </a:lnTo>
                <a:lnTo>
                  <a:pt x="11729" y="6716"/>
                </a:lnTo>
                <a:lnTo>
                  <a:pt x="11388" y="7008"/>
                </a:lnTo>
                <a:lnTo>
                  <a:pt x="11047" y="7300"/>
                </a:lnTo>
                <a:lnTo>
                  <a:pt x="10731" y="7617"/>
                </a:lnTo>
                <a:lnTo>
                  <a:pt x="10415" y="7957"/>
                </a:lnTo>
                <a:lnTo>
                  <a:pt x="9806" y="8687"/>
                </a:lnTo>
                <a:lnTo>
                  <a:pt x="9247" y="9417"/>
                </a:lnTo>
                <a:lnTo>
                  <a:pt x="8638" y="10147"/>
                </a:lnTo>
                <a:lnTo>
                  <a:pt x="8346" y="10464"/>
                </a:lnTo>
                <a:lnTo>
                  <a:pt x="8006" y="10756"/>
                </a:lnTo>
                <a:lnTo>
                  <a:pt x="7324" y="11340"/>
                </a:lnTo>
                <a:lnTo>
                  <a:pt x="6643" y="11899"/>
                </a:lnTo>
                <a:lnTo>
                  <a:pt x="6302" y="12191"/>
                </a:lnTo>
                <a:lnTo>
                  <a:pt x="6010" y="12532"/>
                </a:lnTo>
                <a:lnTo>
                  <a:pt x="5475" y="13164"/>
                </a:lnTo>
                <a:lnTo>
                  <a:pt x="4940" y="13773"/>
                </a:lnTo>
                <a:lnTo>
                  <a:pt x="4672" y="14016"/>
                </a:lnTo>
                <a:lnTo>
                  <a:pt x="4404" y="14235"/>
                </a:lnTo>
                <a:lnTo>
                  <a:pt x="4137" y="14454"/>
                </a:lnTo>
                <a:lnTo>
                  <a:pt x="4015" y="14600"/>
                </a:lnTo>
                <a:lnTo>
                  <a:pt x="3918" y="14722"/>
                </a:lnTo>
                <a:lnTo>
                  <a:pt x="3480" y="14284"/>
                </a:lnTo>
                <a:lnTo>
                  <a:pt x="3042" y="13846"/>
                </a:lnTo>
                <a:lnTo>
                  <a:pt x="2361" y="13262"/>
                </a:lnTo>
                <a:lnTo>
                  <a:pt x="2482" y="13164"/>
                </a:lnTo>
                <a:lnTo>
                  <a:pt x="2604" y="13043"/>
                </a:lnTo>
                <a:lnTo>
                  <a:pt x="2774" y="12799"/>
                </a:lnTo>
                <a:lnTo>
                  <a:pt x="3066" y="12507"/>
                </a:lnTo>
                <a:lnTo>
                  <a:pt x="3358" y="12216"/>
                </a:lnTo>
                <a:lnTo>
                  <a:pt x="3967" y="11680"/>
                </a:lnTo>
                <a:lnTo>
                  <a:pt x="4380" y="11315"/>
                </a:lnTo>
                <a:lnTo>
                  <a:pt x="4745" y="10950"/>
                </a:lnTo>
                <a:lnTo>
                  <a:pt x="5475" y="10172"/>
                </a:lnTo>
                <a:lnTo>
                  <a:pt x="6181" y="9393"/>
                </a:lnTo>
                <a:lnTo>
                  <a:pt x="6546" y="9004"/>
                </a:lnTo>
                <a:lnTo>
                  <a:pt x="6935" y="8614"/>
                </a:lnTo>
                <a:lnTo>
                  <a:pt x="7324" y="8274"/>
                </a:lnTo>
                <a:lnTo>
                  <a:pt x="7714" y="7933"/>
                </a:lnTo>
                <a:lnTo>
                  <a:pt x="8517" y="7276"/>
                </a:lnTo>
                <a:lnTo>
                  <a:pt x="8857" y="6935"/>
                </a:lnTo>
                <a:lnTo>
                  <a:pt x="9198" y="6595"/>
                </a:lnTo>
                <a:lnTo>
                  <a:pt x="9514" y="6205"/>
                </a:lnTo>
                <a:lnTo>
                  <a:pt x="9831" y="5840"/>
                </a:lnTo>
                <a:lnTo>
                  <a:pt x="10171" y="5427"/>
                </a:lnTo>
                <a:lnTo>
                  <a:pt x="10488" y="5062"/>
                </a:lnTo>
                <a:lnTo>
                  <a:pt x="10853" y="4697"/>
                </a:lnTo>
                <a:lnTo>
                  <a:pt x="11242" y="4356"/>
                </a:lnTo>
                <a:lnTo>
                  <a:pt x="11729" y="3967"/>
                </a:lnTo>
                <a:lnTo>
                  <a:pt x="11972" y="3772"/>
                </a:lnTo>
                <a:lnTo>
                  <a:pt x="12191" y="3553"/>
                </a:lnTo>
                <a:close/>
                <a:moveTo>
                  <a:pt x="5232" y="14065"/>
                </a:moveTo>
                <a:lnTo>
                  <a:pt x="5353" y="14186"/>
                </a:lnTo>
                <a:lnTo>
                  <a:pt x="5451" y="14308"/>
                </a:lnTo>
                <a:lnTo>
                  <a:pt x="5645" y="14454"/>
                </a:lnTo>
                <a:lnTo>
                  <a:pt x="5816" y="14624"/>
                </a:lnTo>
                <a:lnTo>
                  <a:pt x="5986" y="14770"/>
                </a:lnTo>
                <a:lnTo>
                  <a:pt x="6181" y="14892"/>
                </a:lnTo>
                <a:lnTo>
                  <a:pt x="6375" y="14989"/>
                </a:lnTo>
                <a:lnTo>
                  <a:pt x="6108" y="15281"/>
                </a:lnTo>
                <a:lnTo>
                  <a:pt x="5937" y="15452"/>
                </a:lnTo>
                <a:lnTo>
                  <a:pt x="5937" y="15403"/>
                </a:lnTo>
                <a:lnTo>
                  <a:pt x="5889" y="15354"/>
                </a:lnTo>
                <a:lnTo>
                  <a:pt x="5597" y="15038"/>
                </a:lnTo>
                <a:lnTo>
                  <a:pt x="5280" y="14746"/>
                </a:lnTo>
                <a:lnTo>
                  <a:pt x="5086" y="14576"/>
                </a:lnTo>
                <a:lnTo>
                  <a:pt x="4964" y="14503"/>
                </a:lnTo>
                <a:lnTo>
                  <a:pt x="4867" y="14430"/>
                </a:lnTo>
                <a:lnTo>
                  <a:pt x="5037" y="14284"/>
                </a:lnTo>
                <a:lnTo>
                  <a:pt x="5232" y="14065"/>
                </a:lnTo>
                <a:close/>
                <a:moveTo>
                  <a:pt x="852" y="15476"/>
                </a:moveTo>
                <a:lnTo>
                  <a:pt x="974" y="15598"/>
                </a:lnTo>
                <a:lnTo>
                  <a:pt x="1412" y="16036"/>
                </a:lnTo>
                <a:lnTo>
                  <a:pt x="1363" y="16011"/>
                </a:lnTo>
                <a:lnTo>
                  <a:pt x="1290" y="15987"/>
                </a:lnTo>
                <a:lnTo>
                  <a:pt x="852" y="15476"/>
                </a:lnTo>
                <a:close/>
                <a:moveTo>
                  <a:pt x="4575" y="14673"/>
                </a:moveTo>
                <a:lnTo>
                  <a:pt x="4696" y="14795"/>
                </a:lnTo>
                <a:lnTo>
                  <a:pt x="4818" y="14892"/>
                </a:lnTo>
                <a:lnTo>
                  <a:pt x="5037" y="15087"/>
                </a:lnTo>
                <a:lnTo>
                  <a:pt x="5329" y="15354"/>
                </a:lnTo>
                <a:lnTo>
                  <a:pt x="5597" y="15622"/>
                </a:lnTo>
                <a:lnTo>
                  <a:pt x="5670" y="15671"/>
                </a:lnTo>
                <a:lnTo>
                  <a:pt x="5718" y="15671"/>
                </a:lnTo>
                <a:lnTo>
                  <a:pt x="5378" y="15987"/>
                </a:lnTo>
                <a:lnTo>
                  <a:pt x="5232" y="16109"/>
                </a:lnTo>
                <a:lnTo>
                  <a:pt x="5183" y="16060"/>
                </a:lnTo>
                <a:lnTo>
                  <a:pt x="5110" y="16036"/>
                </a:lnTo>
                <a:lnTo>
                  <a:pt x="4088" y="14916"/>
                </a:lnTo>
                <a:lnTo>
                  <a:pt x="4210" y="14868"/>
                </a:lnTo>
                <a:lnTo>
                  <a:pt x="4331" y="14819"/>
                </a:lnTo>
                <a:lnTo>
                  <a:pt x="4453" y="14746"/>
                </a:lnTo>
                <a:lnTo>
                  <a:pt x="4575" y="14673"/>
                </a:lnTo>
                <a:close/>
                <a:moveTo>
                  <a:pt x="755" y="16230"/>
                </a:moveTo>
                <a:lnTo>
                  <a:pt x="1071" y="16498"/>
                </a:lnTo>
                <a:lnTo>
                  <a:pt x="1071" y="16522"/>
                </a:lnTo>
                <a:lnTo>
                  <a:pt x="998" y="16474"/>
                </a:lnTo>
                <a:lnTo>
                  <a:pt x="925" y="16449"/>
                </a:lnTo>
                <a:lnTo>
                  <a:pt x="852" y="16376"/>
                </a:lnTo>
                <a:lnTo>
                  <a:pt x="755" y="16230"/>
                </a:lnTo>
                <a:close/>
                <a:moveTo>
                  <a:pt x="1047" y="12532"/>
                </a:moveTo>
                <a:lnTo>
                  <a:pt x="1168" y="12678"/>
                </a:lnTo>
                <a:lnTo>
                  <a:pt x="1314" y="12824"/>
                </a:lnTo>
                <a:lnTo>
                  <a:pt x="1582" y="13067"/>
                </a:lnTo>
                <a:lnTo>
                  <a:pt x="2166" y="13602"/>
                </a:lnTo>
                <a:lnTo>
                  <a:pt x="2750" y="14113"/>
                </a:lnTo>
                <a:lnTo>
                  <a:pt x="3018" y="14357"/>
                </a:lnTo>
                <a:lnTo>
                  <a:pt x="3261" y="14600"/>
                </a:lnTo>
                <a:lnTo>
                  <a:pt x="3723" y="15135"/>
                </a:lnTo>
                <a:lnTo>
                  <a:pt x="4185" y="15646"/>
                </a:lnTo>
                <a:lnTo>
                  <a:pt x="4672" y="16157"/>
                </a:lnTo>
                <a:lnTo>
                  <a:pt x="4404" y="16230"/>
                </a:lnTo>
                <a:lnTo>
                  <a:pt x="4112" y="16303"/>
                </a:lnTo>
                <a:lnTo>
                  <a:pt x="3553" y="16376"/>
                </a:lnTo>
                <a:lnTo>
                  <a:pt x="2969" y="16425"/>
                </a:lnTo>
                <a:lnTo>
                  <a:pt x="2409" y="16498"/>
                </a:lnTo>
                <a:lnTo>
                  <a:pt x="2288" y="16522"/>
                </a:lnTo>
                <a:lnTo>
                  <a:pt x="2263" y="16474"/>
                </a:lnTo>
                <a:lnTo>
                  <a:pt x="2142" y="16230"/>
                </a:lnTo>
                <a:lnTo>
                  <a:pt x="1996" y="16011"/>
                </a:lnTo>
                <a:lnTo>
                  <a:pt x="1801" y="15792"/>
                </a:lnTo>
                <a:lnTo>
                  <a:pt x="1606" y="15598"/>
                </a:lnTo>
                <a:lnTo>
                  <a:pt x="1168" y="15233"/>
                </a:lnTo>
                <a:lnTo>
                  <a:pt x="730" y="14892"/>
                </a:lnTo>
                <a:lnTo>
                  <a:pt x="779" y="14600"/>
                </a:lnTo>
                <a:lnTo>
                  <a:pt x="925" y="13262"/>
                </a:lnTo>
                <a:lnTo>
                  <a:pt x="1047" y="12532"/>
                </a:lnTo>
                <a:close/>
                <a:moveTo>
                  <a:pt x="1436" y="16644"/>
                </a:moveTo>
                <a:lnTo>
                  <a:pt x="1533" y="16717"/>
                </a:lnTo>
                <a:lnTo>
                  <a:pt x="1387" y="16741"/>
                </a:lnTo>
                <a:lnTo>
                  <a:pt x="1436" y="16644"/>
                </a:lnTo>
                <a:close/>
                <a:moveTo>
                  <a:pt x="536" y="16741"/>
                </a:moveTo>
                <a:lnTo>
                  <a:pt x="584" y="16766"/>
                </a:lnTo>
                <a:lnTo>
                  <a:pt x="609" y="16766"/>
                </a:lnTo>
                <a:lnTo>
                  <a:pt x="682" y="16814"/>
                </a:lnTo>
                <a:lnTo>
                  <a:pt x="779" y="16839"/>
                </a:lnTo>
                <a:lnTo>
                  <a:pt x="876" y="16839"/>
                </a:lnTo>
                <a:lnTo>
                  <a:pt x="974" y="16814"/>
                </a:lnTo>
                <a:lnTo>
                  <a:pt x="974" y="16839"/>
                </a:lnTo>
                <a:lnTo>
                  <a:pt x="755" y="16887"/>
                </a:lnTo>
                <a:lnTo>
                  <a:pt x="511" y="16936"/>
                </a:lnTo>
                <a:lnTo>
                  <a:pt x="536" y="16741"/>
                </a:lnTo>
                <a:close/>
                <a:moveTo>
                  <a:pt x="13967" y="1"/>
                </a:moveTo>
                <a:lnTo>
                  <a:pt x="13602" y="25"/>
                </a:lnTo>
                <a:lnTo>
                  <a:pt x="13261" y="74"/>
                </a:lnTo>
                <a:lnTo>
                  <a:pt x="12945" y="195"/>
                </a:lnTo>
                <a:lnTo>
                  <a:pt x="12629" y="341"/>
                </a:lnTo>
                <a:lnTo>
                  <a:pt x="12337" y="560"/>
                </a:lnTo>
                <a:lnTo>
                  <a:pt x="12021" y="828"/>
                </a:lnTo>
                <a:lnTo>
                  <a:pt x="11875" y="974"/>
                </a:lnTo>
                <a:lnTo>
                  <a:pt x="11826" y="1071"/>
                </a:lnTo>
                <a:lnTo>
                  <a:pt x="11777" y="1169"/>
                </a:lnTo>
                <a:lnTo>
                  <a:pt x="11704" y="1193"/>
                </a:lnTo>
                <a:lnTo>
                  <a:pt x="11339" y="1485"/>
                </a:lnTo>
                <a:lnTo>
                  <a:pt x="10999" y="1777"/>
                </a:lnTo>
                <a:lnTo>
                  <a:pt x="10317" y="2385"/>
                </a:lnTo>
                <a:lnTo>
                  <a:pt x="9685" y="3042"/>
                </a:lnTo>
                <a:lnTo>
                  <a:pt x="9052" y="3699"/>
                </a:lnTo>
                <a:lnTo>
                  <a:pt x="8395" y="4405"/>
                </a:lnTo>
                <a:lnTo>
                  <a:pt x="7714" y="5086"/>
                </a:lnTo>
                <a:lnTo>
                  <a:pt x="7032" y="5743"/>
                </a:lnTo>
                <a:lnTo>
                  <a:pt x="6351" y="6449"/>
                </a:lnTo>
                <a:lnTo>
                  <a:pt x="4964" y="7933"/>
                </a:lnTo>
                <a:lnTo>
                  <a:pt x="4258" y="8663"/>
                </a:lnTo>
                <a:lnTo>
                  <a:pt x="3894" y="9004"/>
                </a:lnTo>
                <a:lnTo>
                  <a:pt x="3529" y="9344"/>
                </a:lnTo>
                <a:lnTo>
                  <a:pt x="2190" y="10537"/>
                </a:lnTo>
                <a:lnTo>
                  <a:pt x="1558" y="11145"/>
                </a:lnTo>
                <a:lnTo>
                  <a:pt x="925" y="11778"/>
                </a:lnTo>
                <a:lnTo>
                  <a:pt x="876" y="11753"/>
                </a:lnTo>
                <a:lnTo>
                  <a:pt x="803" y="11778"/>
                </a:lnTo>
                <a:lnTo>
                  <a:pt x="755" y="11802"/>
                </a:lnTo>
                <a:lnTo>
                  <a:pt x="706" y="11851"/>
                </a:lnTo>
                <a:lnTo>
                  <a:pt x="609" y="12118"/>
                </a:lnTo>
                <a:lnTo>
                  <a:pt x="511" y="12386"/>
                </a:lnTo>
                <a:lnTo>
                  <a:pt x="463" y="12702"/>
                </a:lnTo>
                <a:lnTo>
                  <a:pt x="414" y="12994"/>
                </a:lnTo>
                <a:lnTo>
                  <a:pt x="365" y="13627"/>
                </a:lnTo>
                <a:lnTo>
                  <a:pt x="292" y="14211"/>
                </a:lnTo>
                <a:lnTo>
                  <a:pt x="98" y="15646"/>
                </a:lnTo>
                <a:lnTo>
                  <a:pt x="25" y="16376"/>
                </a:lnTo>
                <a:lnTo>
                  <a:pt x="0" y="16717"/>
                </a:lnTo>
                <a:lnTo>
                  <a:pt x="0" y="17082"/>
                </a:lnTo>
                <a:lnTo>
                  <a:pt x="0" y="17155"/>
                </a:lnTo>
                <a:lnTo>
                  <a:pt x="25" y="17204"/>
                </a:lnTo>
                <a:lnTo>
                  <a:pt x="122" y="17277"/>
                </a:lnTo>
                <a:lnTo>
                  <a:pt x="219" y="17325"/>
                </a:lnTo>
                <a:lnTo>
                  <a:pt x="341" y="17325"/>
                </a:lnTo>
                <a:lnTo>
                  <a:pt x="438" y="17350"/>
                </a:lnTo>
                <a:lnTo>
                  <a:pt x="560" y="17374"/>
                </a:lnTo>
                <a:lnTo>
                  <a:pt x="803" y="17398"/>
                </a:lnTo>
                <a:lnTo>
                  <a:pt x="1047" y="17350"/>
                </a:lnTo>
                <a:lnTo>
                  <a:pt x="1339" y="17301"/>
                </a:lnTo>
                <a:lnTo>
                  <a:pt x="1874" y="17131"/>
                </a:lnTo>
                <a:lnTo>
                  <a:pt x="2312" y="17009"/>
                </a:lnTo>
                <a:lnTo>
                  <a:pt x="2677" y="16936"/>
                </a:lnTo>
                <a:lnTo>
                  <a:pt x="3018" y="16887"/>
                </a:lnTo>
                <a:lnTo>
                  <a:pt x="3723" y="16839"/>
                </a:lnTo>
                <a:lnTo>
                  <a:pt x="4088" y="16790"/>
                </a:lnTo>
                <a:lnTo>
                  <a:pt x="4429" y="16741"/>
                </a:lnTo>
                <a:lnTo>
                  <a:pt x="4769" y="16644"/>
                </a:lnTo>
                <a:lnTo>
                  <a:pt x="5110" y="16522"/>
                </a:lnTo>
                <a:lnTo>
                  <a:pt x="5159" y="16498"/>
                </a:lnTo>
                <a:lnTo>
                  <a:pt x="5207" y="16449"/>
                </a:lnTo>
                <a:lnTo>
                  <a:pt x="5353" y="16401"/>
                </a:lnTo>
                <a:lnTo>
                  <a:pt x="5499" y="16328"/>
                </a:lnTo>
                <a:lnTo>
                  <a:pt x="5645" y="16255"/>
                </a:lnTo>
                <a:lnTo>
                  <a:pt x="5791" y="16133"/>
                </a:lnTo>
                <a:lnTo>
                  <a:pt x="6035" y="15890"/>
                </a:lnTo>
                <a:lnTo>
                  <a:pt x="6254" y="15671"/>
                </a:lnTo>
                <a:lnTo>
                  <a:pt x="6959" y="14965"/>
                </a:lnTo>
                <a:lnTo>
                  <a:pt x="7641" y="14284"/>
                </a:lnTo>
                <a:lnTo>
                  <a:pt x="9101" y="12824"/>
                </a:lnTo>
                <a:lnTo>
                  <a:pt x="10536" y="11364"/>
                </a:lnTo>
                <a:lnTo>
                  <a:pt x="11218" y="10658"/>
                </a:lnTo>
                <a:lnTo>
                  <a:pt x="11875" y="9904"/>
                </a:lnTo>
                <a:lnTo>
                  <a:pt x="12531" y="9174"/>
                </a:lnTo>
                <a:lnTo>
                  <a:pt x="13213" y="8444"/>
                </a:lnTo>
                <a:lnTo>
                  <a:pt x="13870" y="7811"/>
                </a:lnTo>
                <a:lnTo>
                  <a:pt x="14527" y="7179"/>
                </a:lnTo>
                <a:lnTo>
                  <a:pt x="15184" y="6522"/>
                </a:lnTo>
                <a:lnTo>
                  <a:pt x="15500" y="6205"/>
                </a:lnTo>
                <a:lnTo>
                  <a:pt x="15816" y="5840"/>
                </a:lnTo>
                <a:lnTo>
                  <a:pt x="15889" y="5792"/>
                </a:lnTo>
                <a:lnTo>
                  <a:pt x="15987" y="5767"/>
                </a:lnTo>
                <a:lnTo>
                  <a:pt x="16060" y="5694"/>
                </a:lnTo>
                <a:lnTo>
                  <a:pt x="16108" y="5621"/>
                </a:lnTo>
                <a:lnTo>
                  <a:pt x="16133" y="5524"/>
                </a:lnTo>
                <a:lnTo>
                  <a:pt x="16376" y="5208"/>
                </a:lnTo>
                <a:lnTo>
                  <a:pt x="16595" y="4891"/>
                </a:lnTo>
                <a:lnTo>
                  <a:pt x="16814" y="4551"/>
                </a:lnTo>
                <a:lnTo>
                  <a:pt x="16984" y="4210"/>
                </a:lnTo>
                <a:lnTo>
                  <a:pt x="17106" y="3845"/>
                </a:lnTo>
                <a:lnTo>
                  <a:pt x="17203" y="3480"/>
                </a:lnTo>
                <a:lnTo>
                  <a:pt x="17228" y="3140"/>
                </a:lnTo>
                <a:lnTo>
                  <a:pt x="17203" y="2799"/>
                </a:lnTo>
                <a:lnTo>
                  <a:pt x="17130" y="2458"/>
                </a:lnTo>
                <a:lnTo>
                  <a:pt x="17009" y="2142"/>
                </a:lnTo>
                <a:lnTo>
                  <a:pt x="16863" y="1826"/>
                </a:lnTo>
                <a:lnTo>
                  <a:pt x="16668" y="1534"/>
                </a:lnTo>
                <a:lnTo>
                  <a:pt x="16449" y="1266"/>
                </a:lnTo>
                <a:lnTo>
                  <a:pt x="16230" y="998"/>
                </a:lnTo>
                <a:lnTo>
                  <a:pt x="15962" y="779"/>
                </a:lnTo>
                <a:lnTo>
                  <a:pt x="15670" y="560"/>
                </a:lnTo>
                <a:lnTo>
                  <a:pt x="15354" y="390"/>
                </a:lnTo>
                <a:lnTo>
                  <a:pt x="15013" y="244"/>
                </a:lnTo>
                <a:lnTo>
                  <a:pt x="14673" y="122"/>
                </a:lnTo>
                <a:lnTo>
                  <a:pt x="14332" y="49"/>
                </a:lnTo>
                <a:lnTo>
                  <a:pt x="13967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395536" y="1700808"/>
            <a:ext cx="7560840" cy="42484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ar-IQ" sz="4400" dirty="0" smtClean="0"/>
              <a:t>الاموال المباحة </a:t>
            </a:r>
          </a:p>
          <a:p>
            <a:pPr marL="0" indent="0" algn="ctr">
              <a:buNone/>
            </a:pPr>
            <a:r>
              <a:rPr lang="ar-IQ" sz="4400" dirty="0" smtClean="0"/>
              <a:t>الهـــــواء</a:t>
            </a:r>
            <a:endParaRPr lang="ar-IQ" sz="4400" dirty="0" smtClean="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ar-IQ" sz="4400" dirty="0" smtClean="0"/>
              <a:t>ضوء الشمــــس </a:t>
            </a: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ar-IQ" sz="4400" dirty="0" smtClean="0"/>
              <a:t>مياه البحار والمحيطــــات</a:t>
            </a:r>
            <a:endParaRPr lang="en-US" sz="4400" dirty="0" smtClean="0"/>
          </a:p>
        </p:txBody>
      </p:sp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404330" y="658442"/>
            <a:ext cx="8229600" cy="8983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ar-IQ" sz="4000" dirty="0" smtClean="0"/>
              <a:t>ان يكون الموصى </a:t>
            </a:r>
            <a:r>
              <a:rPr lang="ar-IQ" sz="4000" dirty="0" err="1" smtClean="0"/>
              <a:t>به</a:t>
            </a:r>
            <a:r>
              <a:rPr lang="ar-IQ" sz="4000" dirty="0" smtClean="0"/>
              <a:t> مما يمكن حيازتها</a:t>
            </a:r>
            <a:endParaRPr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404330" y="404664"/>
            <a:ext cx="8229600" cy="12961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ar-IQ" sz="3600" dirty="0" smtClean="0"/>
              <a:t>ان يكون المال مما يصح التعاقد عليه(يصح ان يكون محلا للتملك</a:t>
            </a:r>
            <a:r>
              <a:rPr lang="ar-IQ" sz="3600" dirty="0" err="1" smtClean="0"/>
              <a:t>)</a:t>
            </a:r>
            <a:r>
              <a:rPr lang="ar-IQ" sz="3600" dirty="0" smtClean="0"/>
              <a:t> </a:t>
            </a:r>
            <a:endParaRPr sz="3600" dirty="0"/>
          </a:p>
        </p:txBody>
      </p:sp>
      <p:sp>
        <p:nvSpPr>
          <p:cNvPr id="128" name="Shape 128"/>
          <p:cNvSpPr txBox="1">
            <a:spLocks noGrp="1"/>
          </p:cNvSpPr>
          <p:nvPr>
            <p:ph type="body" idx="2"/>
          </p:nvPr>
        </p:nvSpPr>
        <p:spPr>
          <a:xfrm>
            <a:off x="1043608" y="2060848"/>
            <a:ext cx="3312368" cy="35283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lnSpc>
                <a:spcPct val="200000"/>
              </a:lnSpc>
              <a:buNone/>
            </a:pPr>
            <a:r>
              <a:rPr lang="ar-IQ" sz="4400" dirty="0" smtClean="0"/>
              <a:t>الاموال المتروكة </a:t>
            </a:r>
          </a:p>
          <a:p>
            <a:pPr marL="0" lvl="0" indent="0" algn="ctr">
              <a:lnSpc>
                <a:spcPct val="200000"/>
              </a:lnSpc>
              <a:buNone/>
            </a:pPr>
            <a:r>
              <a:rPr lang="ar-IQ" sz="4400" dirty="0" smtClean="0"/>
              <a:t>او المهملة </a:t>
            </a:r>
          </a:p>
          <a:p>
            <a:pPr marL="0" lvl="0" indent="0" rtl="0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4400" dirty="0"/>
          </a:p>
        </p:txBody>
      </p:sp>
      <p:sp>
        <p:nvSpPr>
          <p:cNvPr id="129" name="Shape 129"/>
          <p:cNvSpPr txBox="1">
            <a:spLocks noGrp="1"/>
          </p:cNvSpPr>
          <p:nvPr>
            <p:ph type="body" idx="3"/>
          </p:nvPr>
        </p:nvSpPr>
        <p:spPr>
          <a:xfrm>
            <a:off x="5004048" y="2060848"/>
            <a:ext cx="3279972" cy="352839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ar-IQ" sz="4000" dirty="0" smtClean="0"/>
              <a:t>الاموال المملوكة للدولة </a:t>
            </a:r>
            <a:endParaRPr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alentine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260</Words>
  <Application>Microsoft Office PowerPoint</Application>
  <PresentationFormat>عرض على الشاشة (3:4)‏</PresentationFormat>
  <Paragraphs>48</Paragraphs>
  <Slides>14</Slides>
  <Notes>14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Cousine</vt:lpstr>
      <vt:lpstr>Valentine template</vt:lpstr>
      <vt:lpstr>شروط الموصى به محل الوصية</vt:lpstr>
      <vt:lpstr>مفردات المحاضرة </vt:lpstr>
      <vt:lpstr>Hello</vt:lpstr>
      <vt:lpstr>1- الموصى بــــــــه</vt:lpstr>
      <vt:lpstr>الشريحة 5</vt:lpstr>
      <vt:lpstr>المادة التاسعة والستون </vt:lpstr>
      <vt:lpstr>شروط المال الموصى به</vt:lpstr>
      <vt:lpstr>ان يكون الموصى به مما يمكن حيازتها</vt:lpstr>
      <vt:lpstr>ان يكون المال مما يصح التعاقد عليه(يصح ان يكون محلا للتملك) </vt:lpstr>
      <vt:lpstr>ان يكون مالا متقوما</vt:lpstr>
      <vt:lpstr>ان يكون موجودا في ملك الموصي عند كتابة الوصية</vt:lpstr>
      <vt:lpstr>سؤال اذا اوصى رجل مسيحي لزوجته بخمسين صندوق من الخمر مخزونة في محله </vt:lpstr>
      <vt:lpstr>الشريحة 13</vt:lpstr>
      <vt:lpstr>Thanks!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شروط الموصى به محل الوصية</dc:title>
  <cp:lastModifiedBy>مختبر الحاسبات</cp:lastModifiedBy>
  <cp:revision>9</cp:revision>
  <dcterms:modified xsi:type="dcterms:W3CDTF">2018-02-20T12:44:19Z</dcterms:modified>
</cp:coreProperties>
</file>